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1" r:id="rId4"/>
    <p:sldId id="263" r:id="rId5"/>
    <p:sldId id="264" r:id="rId6"/>
    <p:sldId id="273" r:id="rId7"/>
    <p:sldId id="262" r:id="rId8"/>
    <p:sldId id="265" r:id="rId9"/>
    <p:sldId id="274" r:id="rId10"/>
    <p:sldId id="270" r:id="rId11"/>
    <p:sldId id="267" r:id="rId12"/>
    <p:sldId id="266" r:id="rId13"/>
    <p:sldId id="268" r:id="rId14"/>
    <p:sldId id="269" r:id="rId15"/>
    <p:sldId id="272" r:id="rId16"/>
    <p:sldId id="258" r:id="rId17"/>
    <p:sldId id="2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A6B9C6-9E2F-419F-920B-1BC3BD4B97B8}">
          <p14:sldIdLst>
            <p14:sldId id="256"/>
            <p14:sldId id="257"/>
            <p14:sldId id="261"/>
            <p14:sldId id="263"/>
            <p14:sldId id="264"/>
            <p14:sldId id="273"/>
            <p14:sldId id="262"/>
            <p14:sldId id="265"/>
            <p14:sldId id="274"/>
            <p14:sldId id="270"/>
            <p14:sldId id="267"/>
            <p14:sldId id="266"/>
            <p14:sldId id="268"/>
            <p14:sldId id="269"/>
            <p14:sldId id="272"/>
            <p14:sldId id="258"/>
            <p14:sldId id="2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80" autoAdjust="0"/>
    <p:restoredTop sz="78125"/>
  </p:normalViewPr>
  <p:slideViewPr>
    <p:cSldViewPr snapToGrid="0">
      <p:cViewPr varScale="1">
        <p:scale>
          <a:sx n="73" d="100"/>
          <a:sy n="73" d="100"/>
        </p:scale>
        <p:origin x="1744" y="184"/>
      </p:cViewPr>
      <p:guideLst/>
    </p:cSldViewPr>
  </p:slideViewPr>
  <p:notesTextViewPr>
    <p:cViewPr>
      <p:scale>
        <a:sx n="95" d="100"/>
        <a:sy n="95" d="100"/>
      </p:scale>
      <p:origin x="0" y="0"/>
    </p:cViewPr>
  </p:notesTextViewPr>
  <p:notesViewPr>
    <p:cSldViewPr snapToGrid="0">
      <p:cViewPr varScale="1">
        <p:scale>
          <a:sx n="125" d="100"/>
          <a:sy n="125" d="100"/>
        </p:scale>
        <p:origin x="493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Work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Work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dministrator\Desktop\R1_TimeDistance.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nistrator\Desktop\examplethree2_TD.xls"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ON!$A$31</c:f>
              <c:strCache>
                <c:ptCount val="1"/>
                <c:pt idx="0">
                  <c:v>Mode of Transportation to Work, Ontario 2006</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AD48-7847-8E84-FE5C917D452C}"/>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AD48-7847-8E84-FE5C917D452C}"/>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AD48-7847-8E84-FE5C917D452C}"/>
              </c:ext>
            </c:extLst>
          </c:dPt>
          <c:dPt>
            <c:idx val="3"/>
            <c:bubble3D val="0"/>
            <c:explosion val="24"/>
            <c:spPr>
              <a:solidFill>
                <a:srgbClr val="C00000"/>
              </a:solidFill>
              <a:ln>
                <a:solidFill>
                  <a:srgbClr val="C00000"/>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AD48-7847-8E84-FE5C917D452C}"/>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AD48-7847-8E84-FE5C917D452C}"/>
              </c:ext>
            </c:extLst>
          </c:dPt>
          <c:dPt>
            <c:idx val="5"/>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AD48-7847-8E84-FE5C917D452C}"/>
              </c:ext>
            </c:extLst>
          </c:dPt>
          <c:dLbls>
            <c:dLbl>
              <c:idx val="0"/>
              <c:layout>
                <c:manualLayout>
                  <c:x val="-0.16831418648143201"/>
                  <c:y val="-0.118473412114228"/>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altLang="zh-CN" baseline="0" dirty="0">
                        <a:solidFill>
                          <a:schemeClr val="tx1"/>
                        </a:solidFill>
                      </a:rPr>
                      <a:t>Driver</a:t>
                    </a:r>
                    <a:r>
                      <a:rPr lang="en-US" baseline="0" dirty="0">
                        <a:solidFill>
                          <a:schemeClr val="tx1"/>
                        </a:solidFill>
                      </a:rPr>
                      <a:t>
</a:t>
                    </a:r>
                    <a:fld id="{DF1F7215-FA77-9548-A6E5-5BB37E6947E3}" type="PERCENTAGE">
                      <a:rPr lang="en-US" baseline="0">
                        <a:solidFill>
                          <a:schemeClr val="tx1"/>
                        </a:solidFill>
                      </a:rPr>
                      <a:pPr>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D48-7847-8E84-FE5C917D452C}"/>
                </c:ext>
              </c:extLst>
            </c:dLbl>
            <c:dLbl>
              <c:idx val="1"/>
              <c:layout>
                <c:manualLayout>
                  <c:x val="0.13031235461833501"/>
                  <c:y val="1.02261838619546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r>
                      <a:rPr lang="en-US" altLang="zh-CN" baseline="0" dirty="0">
                        <a:solidFill>
                          <a:schemeClr val="tx1"/>
                        </a:solidFill>
                      </a:rPr>
                      <a:t>Passenger</a:t>
                    </a:r>
                    <a:r>
                      <a:rPr lang="en-US" baseline="0" dirty="0">
                        <a:solidFill>
                          <a:schemeClr val="tx1"/>
                        </a:solidFill>
                      </a:rPr>
                      <a:t>
</a:t>
                    </a:r>
                    <a:fld id="{4B6A1D7C-80C4-314E-B5C0-73181CBAE3DB}" type="PERCENTAGE">
                      <a:rPr lang="en-US" baseline="0" dirty="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D48-7847-8E84-FE5C917D452C}"/>
                </c:ext>
              </c:extLst>
            </c:dLbl>
            <c:dLbl>
              <c:idx val="2"/>
              <c:layout>
                <c:manualLayout>
                  <c:x val="9.0708506987006596E-2"/>
                  <c:y val="0.10226183861954601"/>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897F0CA3-664B-C547-B9F4-AD1843289631}" type="CATEGORYNAME">
                      <a:rPr lang="en-US">
                        <a:solidFill>
                          <a:schemeClr val="tx1"/>
                        </a:solidFill>
                      </a:rPr>
                      <a:pPr>
                        <a:defRPr>
                          <a:solidFill>
                            <a:schemeClr val="accent1"/>
                          </a:solidFill>
                        </a:defRPr>
                      </a:pPr>
                      <a:t>[CATEGORY NAME]</a:t>
                    </a:fld>
                    <a:r>
                      <a:rPr lang="en-US" baseline="0" dirty="0">
                        <a:solidFill>
                          <a:schemeClr val="tx1"/>
                        </a:solidFill>
                      </a:rPr>
                      <a:t>
</a:t>
                    </a:r>
                    <a:fld id="{6655D0D1-F9B5-6C43-A421-DEFD761283F7}"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D48-7847-8E84-FE5C917D452C}"/>
                </c:ext>
              </c:extLst>
            </c:dLbl>
            <c:dLbl>
              <c:idx val="3"/>
              <c:layout>
                <c:manualLayout>
                  <c:x val="-3.1870556508948301E-2"/>
                  <c:y val="0"/>
                </c:manualLayout>
              </c:layout>
              <c:tx>
                <c:rich>
                  <a:bodyPr rot="0" spcFirstLastPara="1" vertOverflow="clip" horzOverflow="clip" vert="horz" wrap="square" lIns="38100" tIns="19050" rIns="38100" bIns="19050" anchor="ctr" anchorCtr="1">
                    <a:noAutofit/>
                  </a:bodyPr>
                  <a:lstStyle/>
                  <a:p>
                    <a:pPr>
                      <a:defRPr sz="1000" b="1" i="0" u="none" strike="noStrike" kern="1200" baseline="0">
                        <a:solidFill>
                          <a:schemeClr val="accent1"/>
                        </a:solidFill>
                        <a:latin typeface="+mn-lt"/>
                        <a:ea typeface="+mn-ea"/>
                        <a:cs typeface="+mn-cs"/>
                      </a:defRPr>
                    </a:pPr>
                    <a:fld id="{9CF3B67C-A505-5F41-B098-9676122B8784}" type="CATEGORYNAME">
                      <a:rPr lang="en-US" sz="1400" b="1">
                        <a:solidFill>
                          <a:srgbClr val="C00000"/>
                        </a:solidFill>
                      </a:rPr>
                      <a:pPr>
                        <a:defRPr>
                          <a:solidFill>
                            <a:schemeClr val="accent1"/>
                          </a:solidFill>
                        </a:defRPr>
                      </a:pPr>
                      <a:t>[CATEGORY NAME]</a:t>
                    </a:fld>
                    <a:endParaRPr lang="en-US" sz="1400" b="1" dirty="0">
                      <a:solidFill>
                        <a:srgbClr val="C00000"/>
                      </a:solidFill>
                    </a:endParaRPr>
                  </a:p>
                  <a:p>
                    <a:pPr>
                      <a:defRPr>
                        <a:solidFill>
                          <a:schemeClr val="accent1"/>
                        </a:solidFill>
                      </a:defRPr>
                    </a:pPr>
                    <a:r>
                      <a:rPr lang="en-US" sz="1400" b="1" dirty="0">
                        <a:solidFill>
                          <a:srgbClr val="C00000"/>
                        </a:solidFill>
                      </a:rPr>
                      <a:t>5.6 % </a:t>
                    </a:r>
                  </a:p>
                </c:rich>
              </c:tx>
              <c:spPr>
                <a:solidFill>
                  <a:schemeClr val="lt1"/>
                </a:solidFill>
                <a:ln>
                  <a:solidFill>
                    <a:schemeClr val="accent1">
                      <a:lumMod val="60000"/>
                    </a:schemeClr>
                  </a:solidFill>
                </a:ln>
                <a:effectLst/>
              </c:spPr>
              <c:txPr>
                <a:bodyPr rot="0" spcFirstLastPara="1" vertOverflow="clip" horzOverflow="clip" vert="horz" wrap="square" lIns="38100" tIns="19050" rIns="38100" bIns="19050" anchor="ctr" anchorCtr="1">
                  <a:noAutofit/>
                </a:bodyPr>
                <a:lstStyle/>
                <a:p>
                  <a:pPr>
                    <a:defRPr sz="100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7-AD48-7847-8E84-FE5C917D452C}"/>
                </c:ext>
              </c:extLst>
            </c:dLbl>
            <c:dLbl>
              <c:idx val="4"/>
              <c:layout>
                <c:manualLayout>
                  <c:x val="2.9418975239029199E-2"/>
                  <c:y val="0.16873203372225001"/>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89541A25-898A-1040-8B90-D5B407B127D0}" type="CATEGORYNAME">
                      <a:rPr lang="en-US">
                        <a:solidFill>
                          <a:schemeClr val="tx1"/>
                        </a:solidFill>
                      </a:rPr>
                      <a:pPr>
                        <a:defRPr>
                          <a:solidFill>
                            <a:schemeClr val="accent1"/>
                          </a:solidFill>
                        </a:defRPr>
                      </a:pPr>
                      <a:t>[CATEGORY NAME]</a:t>
                    </a:fld>
                    <a:r>
                      <a:rPr lang="en-US" baseline="0" dirty="0">
                        <a:solidFill>
                          <a:schemeClr val="tx1"/>
                        </a:solidFill>
                      </a:rPr>
                      <a:t>
</a:t>
                    </a:r>
                    <a:fld id="{16EB548C-54CC-0941-A35B-107BD06D0826}"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AD48-7847-8E84-FE5C917D452C}"/>
                </c:ext>
              </c:extLst>
            </c:dLbl>
            <c:dLbl>
              <c:idx val="5"/>
              <c:layout>
                <c:manualLayout>
                  <c:x val="4.6580044128462797E-2"/>
                  <c:y val="6.647019510270470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18DD0D8A-38DE-7A4A-81FA-435F62D0798B}" type="CATEGORYNAME">
                      <a:rPr lang="en-US">
                        <a:solidFill>
                          <a:schemeClr val="tx1"/>
                        </a:solidFill>
                      </a:rPr>
                      <a:pPr>
                        <a:defRPr>
                          <a:solidFill>
                            <a:schemeClr val="accent1"/>
                          </a:solidFill>
                        </a:defRPr>
                      </a:pPr>
                      <a:t>[CATEGORY NAME]</a:t>
                    </a:fld>
                    <a:r>
                      <a:rPr lang="en-US" baseline="0" dirty="0">
                        <a:solidFill>
                          <a:schemeClr val="tx1"/>
                        </a:solidFill>
                      </a:rPr>
                      <a:t>
</a:t>
                    </a:r>
                    <a:fld id="{C6953D4A-2409-354E-BDF8-EA41211AF551}"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D48-7847-8E84-FE5C917D452C}"/>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ON!$B$30:$G$30</c:f>
              <c:strCache>
                <c:ptCount val="6"/>
                <c:pt idx="0">
                  <c:v>Car, truck or van as driver</c:v>
                </c:pt>
                <c:pt idx="1">
                  <c:v>Car, truck or van as passenger</c:v>
                </c:pt>
                <c:pt idx="2">
                  <c:v>Public transit</c:v>
                </c:pt>
                <c:pt idx="3">
                  <c:v>Walked</c:v>
                </c:pt>
                <c:pt idx="4">
                  <c:v>Bicycle</c:v>
                </c:pt>
                <c:pt idx="5">
                  <c:v>Other</c:v>
                </c:pt>
              </c:strCache>
            </c:strRef>
          </c:cat>
          <c:val>
            <c:numRef>
              <c:f>ON!$B$31:$G$31</c:f>
              <c:numCache>
                <c:formatCode>General</c:formatCode>
                <c:ptCount val="6"/>
                <c:pt idx="0">
                  <c:v>71</c:v>
                </c:pt>
                <c:pt idx="1">
                  <c:v>8.3000000000000007</c:v>
                </c:pt>
                <c:pt idx="2">
                  <c:v>12.9</c:v>
                </c:pt>
                <c:pt idx="3">
                  <c:v>5.6</c:v>
                </c:pt>
                <c:pt idx="4">
                  <c:v>1.2</c:v>
                </c:pt>
                <c:pt idx="5">
                  <c:v>1</c:v>
                </c:pt>
              </c:numCache>
            </c:numRef>
          </c:val>
          <c:extLst>
            <c:ext xmlns:c16="http://schemas.microsoft.com/office/drawing/2014/chart" uri="{C3380CC4-5D6E-409C-BE32-E72D297353CC}">
              <c16:uniqueId val="{0000000C-AD48-7847-8E84-FE5C917D452C}"/>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ON!$A$38</c:f>
              <c:strCache>
                <c:ptCount val="1"/>
                <c:pt idx="0">
                  <c:v>Mode of Transportation to Work, Ontario 2016</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347-6C4B-A2D7-83D61F937F2F}"/>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347-6C4B-A2D7-83D61F937F2F}"/>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347-6C4B-A2D7-83D61F937F2F}"/>
              </c:ext>
            </c:extLst>
          </c:dPt>
          <c:dPt>
            <c:idx val="3"/>
            <c:bubble3D val="0"/>
            <c:explosion val="28"/>
            <c:spPr>
              <a:solidFill>
                <a:srgbClr val="C0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347-6C4B-A2D7-83D61F937F2F}"/>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347-6C4B-A2D7-83D61F937F2F}"/>
              </c:ext>
            </c:extLst>
          </c:dPt>
          <c:dPt>
            <c:idx val="5"/>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347-6C4B-A2D7-83D61F937F2F}"/>
              </c:ext>
            </c:extLst>
          </c:dPt>
          <c:dLbls>
            <c:dLbl>
              <c:idx val="0"/>
              <c:layout>
                <c:manualLayout>
                  <c:x val="-0.18354300628349801"/>
                  <c:y val="-7.129524370903690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93D615F8-9BE6-B648-AB70-BC63D5B3D74F}" type="CATEGORYNAME">
                      <a:rPr lang="en-US">
                        <a:solidFill>
                          <a:schemeClr val="tx1"/>
                        </a:solidFill>
                      </a:rPr>
                      <a:pPr>
                        <a:defRPr/>
                      </a:pPr>
                      <a:t>[CATEGORY NAME]</a:t>
                    </a:fld>
                    <a:r>
                      <a:rPr lang="en-US" baseline="0" dirty="0">
                        <a:solidFill>
                          <a:schemeClr val="tx1"/>
                        </a:solidFill>
                      </a:rPr>
                      <a:t>
</a:t>
                    </a:r>
                    <a:fld id="{A3AD1AF5-A535-A745-A550-628D6FF4DD0A}" type="PERCENTAGE">
                      <a:rPr lang="en-US" baseline="0">
                        <a:solidFill>
                          <a:schemeClr val="tx1"/>
                        </a:solidFill>
                      </a:rPr>
                      <a:pPr>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347-6C4B-A2D7-83D61F937F2F}"/>
                </c:ext>
              </c:extLst>
            </c:dLbl>
            <c:dLbl>
              <c:idx val="1"/>
              <c:layout>
                <c:manualLayout>
                  <c:x val="0.159750528174574"/>
                  <c:y val="-7.129524370903690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69CB9739-3F77-7F4C-A0F3-19E0E34FA74A}" type="CATEGORYNAME">
                      <a:rPr lang="en-US">
                        <a:solidFill>
                          <a:schemeClr val="tx1"/>
                        </a:solidFill>
                      </a:rPr>
                      <a:pPr>
                        <a:defRPr>
                          <a:solidFill>
                            <a:schemeClr val="accent1"/>
                          </a:solidFill>
                        </a:defRPr>
                      </a:pPr>
                      <a:t>[CATEGORY NAME]</a:t>
                    </a:fld>
                    <a:r>
                      <a:rPr lang="en-US" baseline="0" dirty="0"/>
                      <a:t>
</a:t>
                    </a:r>
                    <a:fld id="{73D8D6E3-0E76-684A-96CC-370C504EF5F7}" type="PERCENTAGE">
                      <a:rPr lang="en-US" baseline="0">
                        <a:solidFill>
                          <a:schemeClr val="tx1"/>
                        </a:solidFill>
                      </a:rPr>
                      <a:pPr>
                        <a:defRPr>
                          <a:solidFill>
                            <a:schemeClr val="accent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727879427928199"/>
                      <c:h val="0.13097954772831599"/>
                    </c:manualLayout>
                  </c15:layout>
                  <c15:dlblFieldTable/>
                  <c15:showDataLabelsRange val="0"/>
                </c:ext>
                <c:ext xmlns:c16="http://schemas.microsoft.com/office/drawing/2014/chart" uri="{C3380CC4-5D6E-409C-BE32-E72D297353CC}">
                  <c16:uniqueId val="{00000003-7347-6C4B-A2D7-83D61F937F2F}"/>
                </c:ext>
              </c:extLst>
            </c:dLbl>
            <c:dLbl>
              <c:idx val="2"/>
              <c:layout>
                <c:manualLayout>
                  <c:x val="0.11216517050658199"/>
                  <c:y val="9.166531334019009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207EB783-6872-D44D-916B-820BB895253F}" type="CATEGORYNAME">
                      <a:rPr lang="en-US">
                        <a:solidFill>
                          <a:schemeClr val="tx1"/>
                        </a:solidFill>
                      </a:rPr>
                      <a:pPr>
                        <a:defRPr>
                          <a:solidFill>
                            <a:schemeClr val="accent1"/>
                          </a:solidFill>
                        </a:defRPr>
                      </a:pPr>
                      <a:t>[CATEGORY NAME]</a:t>
                    </a:fld>
                    <a:r>
                      <a:rPr lang="en-US" baseline="0" dirty="0">
                        <a:solidFill>
                          <a:schemeClr val="tx1"/>
                        </a:solidFill>
                      </a:rPr>
                      <a:t>
</a:t>
                    </a:r>
                    <a:fld id="{51BBC14C-BF10-AC42-BC31-5D9C9309EEF4}"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437256286307799"/>
                      <c:h val="0.18883054548079201"/>
                    </c:manualLayout>
                  </c15:layout>
                  <c15:dlblFieldTable/>
                  <c15:showDataLabelsRange val="0"/>
                </c:ext>
                <c:ext xmlns:c16="http://schemas.microsoft.com/office/drawing/2014/chart" uri="{C3380CC4-5D6E-409C-BE32-E72D297353CC}">
                  <c16:uniqueId val="{00000005-7347-6C4B-A2D7-83D61F937F2F}"/>
                </c:ext>
              </c:extLst>
            </c:dLbl>
            <c:dLbl>
              <c:idx val="3"/>
              <c:layout>
                <c:manualLayout>
                  <c:x val="-4.41861454737566E-2"/>
                  <c:y val="7.4748269018431604E-3"/>
                </c:manualLayout>
              </c:layout>
              <c:tx>
                <c:rich>
                  <a:bodyPr rot="0" spcFirstLastPara="1" vertOverflow="clip" horzOverflow="clip" vert="horz" wrap="square" lIns="38100" tIns="19050" rIns="38100" bIns="19050" anchor="ctr" anchorCtr="1">
                    <a:noAutofit/>
                  </a:bodyPr>
                  <a:lstStyle/>
                  <a:p>
                    <a:pPr>
                      <a:defRPr sz="1000" b="1" i="0" u="none" strike="noStrike" kern="1200" baseline="0">
                        <a:solidFill>
                          <a:schemeClr val="accent1"/>
                        </a:solidFill>
                        <a:latin typeface="+mn-lt"/>
                        <a:ea typeface="+mn-ea"/>
                        <a:cs typeface="+mn-cs"/>
                      </a:defRPr>
                    </a:pPr>
                    <a:fld id="{9A770588-05B4-1649-A039-056476C62D92}" type="CATEGORYNAME">
                      <a:rPr lang="en-US" sz="1400">
                        <a:solidFill>
                          <a:srgbClr val="C00000"/>
                        </a:solidFill>
                      </a:rPr>
                      <a:pPr>
                        <a:defRPr>
                          <a:solidFill>
                            <a:schemeClr val="accent1"/>
                          </a:solidFill>
                        </a:defRPr>
                      </a:pPr>
                      <a:t>[CATEGORY NAME]</a:t>
                    </a:fld>
                    <a:r>
                      <a:rPr lang="en-US" sz="1400" baseline="0" dirty="0">
                        <a:solidFill>
                          <a:srgbClr val="C00000"/>
                        </a:solidFill>
                      </a:rPr>
                      <a:t>
</a:t>
                    </a:r>
                    <a:r>
                      <a:rPr lang="en-US" altLang="zh-CN" sz="1400" baseline="0" dirty="0">
                        <a:solidFill>
                          <a:srgbClr val="C00000"/>
                        </a:solidFill>
                      </a:rPr>
                      <a:t>5.3%</a:t>
                    </a:r>
                  </a:p>
                </c:rich>
              </c:tx>
              <c:spPr>
                <a:solidFill>
                  <a:schemeClr val="lt1"/>
                </a:solidFill>
                <a:ln>
                  <a:solidFill>
                    <a:schemeClr val="accent1">
                      <a:lumMod val="60000"/>
                    </a:schemeClr>
                  </a:solidFill>
                </a:ln>
                <a:effectLst/>
              </c:spPr>
              <c:txPr>
                <a:bodyPr rot="0" spcFirstLastPara="1" vertOverflow="clip" horzOverflow="clip" vert="horz" wrap="square" lIns="38100" tIns="19050" rIns="38100" bIns="19050" anchor="ctr" anchorCtr="1">
                  <a:noAutofit/>
                </a:bodyPr>
                <a:lstStyle/>
                <a:p>
                  <a:pPr>
                    <a:defRPr sz="1000" b="1" i="0" u="none" strike="noStrike" kern="120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30380462331398"/>
                      <c:h val="0.202966466474715"/>
                    </c:manualLayout>
                  </c15:layout>
                  <c15:dlblFieldTable/>
                  <c15:showDataLabelsRange val="0"/>
                </c:ext>
                <c:ext xmlns:c16="http://schemas.microsoft.com/office/drawing/2014/chart" uri="{C3380CC4-5D6E-409C-BE32-E72D297353CC}">
                  <c16:uniqueId val="{00000007-7347-6C4B-A2D7-83D61F937F2F}"/>
                </c:ext>
              </c:extLst>
            </c:dLbl>
            <c:dLbl>
              <c:idx val="4"/>
              <c:layout>
                <c:manualLayout>
                  <c:x val="5.0984168412082698E-2"/>
                  <c:y val="0.17823810927259201"/>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DDEA58DD-D0BF-2D44-86D9-A276F5881654}" type="CATEGORYNAME">
                      <a:rPr lang="en-US">
                        <a:solidFill>
                          <a:schemeClr val="tx1"/>
                        </a:solidFill>
                      </a:rPr>
                      <a:pPr>
                        <a:defRPr>
                          <a:solidFill>
                            <a:schemeClr val="accent1"/>
                          </a:solidFill>
                        </a:defRPr>
                      </a:pPr>
                      <a:t>[CATEGORY NAME]</a:t>
                    </a:fld>
                    <a:r>
                      <a:rPr lang="en-US" baseline="0" dirty="0">
                        <a:solidFill>
                          <a:schemeClr val="tx1"/>
                        </a:solidFill>
                      </a:rPr>
                      <a:t>
</a:t>
                    </a:r>
                    <a:fld id="{B15C1D6B-DAA9-A14E-AF0F-A08164BD9532}"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347-6C4B-A2D7-83D61F937F2F}"/>
                </c:ext>
              </c:extLst>
            </c:dLbl>
            <c:dLbl>
              <c:idx val="5"/>
              <c:layout>
                <c:manualLayout>
                  <c:x val="0.10196833682416501"/>
                  <c:y val="9.1665313340190194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24FBD04D-9FFA-8D4A-BDC0-1DCE532FE2F0}" type="CATEGORYNAME">
                      <a:rPr lang="en-US">
                        <a:solidFill>
                          <a:schemeClr val="tx1"/>
                        </a:solidFill>
                      </a:rPr>
                      <a:pPr>
                        <a:defRPr>
                          <a:solidFill>
                            <a:schemeClr val="accent1"/>
                          </a:solidFill>
                        </a:defRPr>
                      </a:pPr>
                      <a:t>[CATEGORY NAME]</a:t>
                    </a:fld>
                    <a:r>
                      <a:rPr lang="en-US" baseline="0" dirty="0">
                        <a:solidFill>
                          <a:schemeClr val="tx1"/>
                        </a:solidFill>
                      </a:rPr>
                      <a:t>
</a:t>
                    </a:r>
                    <a:fld id="{04D728A2-40CA-804B-B631-108DF3BDF847}" type="PERCENTAGE">
                      <a:rPr lang="en-US" baseline="0">
                        <a:solidFill>
                          <a:schemeClr val="tx1"/>
                        </a:solidFill>
                      </a:rPr>
                      <a:pPr>
                        <a:defRPr>
                          <a:solidFill>
                            <a:schemeClr val="accent1"/>
                          </a:solidFill>
                        </a:defRPr>
                      </a:pPr>
                      <a:t>[PERCENTAGE]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7977017782100399"/>
                      <c:h val="0.13097954772831599"/>
                    </c:manualLayout>
                  </c15:layout>
                  <c15:dlblFieldTable/>
                  <c15:showDataLabelsRange val="0"/>
                </c:ext>
                <c:ext xmlns:c16="http://schemas.microsoft.com/office/drawing/2014/chart" uri="{C3380CC4-5D6E-409C-BE32-E72D297353CC}">
                  <c16:uniqueId val="{0000000B-7347-6C4B-A2D7-83D61F937F2F}"/>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ON!$B$37:$G$37</c:f>
              <c:strCache>
                <c:ptCount val="6"/>
                <c:pt idx="0">
                  <c:v>Driver</c:v>
                </c:pt>
                <c:pt idx="1">
                  <c:v>Passenger</c:v>
                </c:pt>
                <c:pt idx="2">
                  <c:v>Public transit</c:v>
                </c:pt>
                <c:pt idx="3">
                  <c:v>Walked</c:v>
                </c:pt>
                <c:pt idx="4">
                  <c:v>Bicycle</c:v>
                </c:pt>
                <c:pt idx="5">
                  <c:v>Other</c:v>
                </c:pt>
              </c:strCache>
            </c:strRef>
          </c:cat>
          <c:val>
            <c:numRef>
              <c:f>ON!$B$38:$G$38</c:f>
              <c:numCache>
                <c:formatCode>General</c:formatCode>
                <c:ptCount val="6"/>
                <c:pt idx="0">
                  <c:v>65.599999999999994</c:v>
                </c:pt>
                <c:pt idx="1">
                  <c:v>12.3</c:v>
                </c:pt>
                <c:pt idx="2">
                  <c:v>14.6</c:v>
                </c:pt>
                <c:pt idx="3">
                  <c:v>5.3</c:v>
                </c:pt>
                <c:pt idx="4">
                  <c:v>1.2</c:v>
                </c:pt>
                <c:pt idx="5">
                  <c:v>1</c:v>
                </c:pt>
              </c:numCache>
            </c:numRef>
          </c:val>
          <c:extLst>
            <c:ext xmlns:c16="http://schemas.microsoft.com/office/drawing/2014/chart" uri="{C3380CC4-5D6E-409C-BE32-E72D297353CC}">
              <c16:uniqueId val="{0000000C-7347-6C4B-A2D7-83D61F937F2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2000" b="1" dirty="0">
                <a:solidFill>
                  <a:schemeClr val="bg1"/>
                </a:solidFill>
                <a:latin typeface="Garamond" charset="0"/>
                <a:ea typeface="Garamond" charset="0"/>
                <a:cs typeface="Garamond" charset="0"/>
              </a:rPr>
              <a:t>Unimodal Recreation</a:t>
            </a:r>
            <a:r>
              <a:rPr lang="en-US" altLang="zh-CN" sz="2000" b="1" baseline="0" dirty="0">
                <a:solidFill>
                  <a:schemeClr val="bg1"/>
                </a:solidFill>
                <a:latin typeface="Garamond" charset="0"/>
                <a:ea typeface="Garamond" charset="0"/>
                <a:cs typeface="Garamond" charset="0"/>
              </a:rPr>
              <a:t> Pedestrian Tour Travel Time-Distance </a:t>
            </a:r>
            <a:endParaRPr lang="en-US" altLang="zh-CN" sz="2000" b="1" dirty="0">
              <a:solidFill>
                <a:schemeClr val="bg1"/>
              </a:solidFill>
              <a:latin typeface="Garamond" charset="0"/>
              <a:ea typeface="Garamond" charset="0"/>
              <a:cs typeface="Garamond" charset="0"/>
            </a:endParaRPr>
          </a:p>
        </c:rich>
      </c:tx>
      <c:layout>
        <c:manualLayout>
          <c:xMode val="edge"/>
          <c:yMode val="edge"/>
          <c:x val="0.151084324790455"/>
          <c:y val="2.226048506823919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664471623358099"/>
          <c:y val="0.21878443292244401"/>
          <c:w val="0.78638041140649895"/>
          <c:h val="0.67356018664407502"/>
        </c:manualLayout>
      </c:layout>
      <c:scatterChart>
        <c:scatterStyle val="lineMarker"/>
        <c:varyColors val="0"/>
        <c:ser>
          <c:idx val="0"/>
          <c:order val="0"/>
          <c:tx>
            <c:strRef>
              <c:f>Calculation!$M$1</c:f>
              <c:strCache>
                <c:ptCount val="1"/>
                <c:pt idx="0">
                  <c:v>Travel Distance</c:v>
                </c:pt>
              </c:strCache>
            </c:strRef>
          </c:tx>
          <c:spPr>
            <a:ln w="22225" cap="rnd">
              <a:solidFill>
                <a:srgbClr val="FFFF00">
                  <a:alpha val="85000"/>
                </a:srgbClr>
              </a:solidFill>
              <a:round/>
            </a:ln>
            <a:effectLst>
              <a:softEdge rad="0"/>
            </a:effectLst>
          </c:spPr>
          <c:marker>
            <c:symbol val="circle"/>
            <c:size val="5"/>
            <c:spPr>
              <a:solidFill>
                <a:srgbClr val="FFFF00"/>
              </a:solidFill>
              <a:ln w="9525">
                <a:solidFill>
                  <a:srgbClr val="FFFF00"/>
                </a:solidFill>
              </a:ln>
              <a:effectLst>
                <a:softEdge rad="0"/>
              </a:effectLst>
            </c:spPr>
          </c:marker>
          <c:xVal>
            <c:numRef>
              <c:f>Calculation!$L$2:$L$373</c:f>
              <c:numCache>
                <c:formatCode>0.00_);[Red]\(0.00\)</c:formatCode>
                <c:ptCount val="372"/>
                <c:pt idx="0">
                  <c:v>0.05</c:v>
                </c:pt>
                <c:pt idx="1">
                  <c:v>0.1</c:v>
                </c:pt>
                <c:pt idx="2">
                  <c:v>0.15</c:v>
                </c:pt>
                <c:pt idx="3">
                  <c:v>0.2</c:v>
                </c:pt>
                <c:pt idx="4">
                  <c:v>0.25</c:v>
                </c:pt>
                <c:pt idx="5">
                  <c:v>0.28333333333333299</c:v>
                </c:pt>
                <c:pt idx="6">
                  <c:v>0.31666666666666698</c:v>
                </c:pt>
                <c:pt idx="7">
                  <c:v>0.35</c:v>
                </c:pt>
                <c:pt idx="8">
                  <c:v>0.38333333333333303</c:v>
                </c:pt>
                <c:pt idx="9">
                  <c:v>0.41666666666666702</c:v>
                </c:pt>
                <c:pt idx="10">
                  <c:v>0.45</c:v>
                </c:pt>
                <c:pt idx="11">
                  <c:v>0.483333333333333</c:v>
                </c:pt>
                <c:pt idx="12">
                  <c:v>0.51666666666666605</c:v>
                </c:pt>
                <c:pt idx="13">
                  <c:v>0.55000000000000004</c:v>
                </c:pt>
                <c:pt idx="14">
                  <c:v>0.58333333333333304</c:v>
                </c:pt>
                <c:pt idx="15">
                  <c:v>0.61666666666666703</c:v>
                </c:pt>
                <c:pt idx="16">
                  <c:v>0.65</c:v>
                </c:pt>
                <c:pt idx="17">
                  <c:v>0.68333333333333302</c:v>
                </c:pt>
                <c:pt idx="18">
                  <c:v>0.73333333333333295</c:v>
                </c:pt>
                <c:pt idx="19">
                  <c:v>0.75</c:v>
                </c:pt>
                <c:pt idx="20">
                  <c:v>0.78333333333333299</c:v>
                </c:pt>
                <c:pt idx="21">
                  <c:v>0.81666666666666599</c:v>
                </c:pt>
                <c:pt idx="22">
                  <c:v>0.86666666666666703</c:v>
                </c:pt>
                <c:pt idx="23">
                  <c:v>0.93333333333333302</c:v>
                </c:pt>
                <c:pt idx="24">
                  <c:v>1</c:v>
                </c:pt>
                <c:pt idx="25">
                  <c:v>1.1166666666666669</c:v>
                </c:pt>
                <c:pt idx="26">
                  <c:v>1.166666666666667</c:v>
                </c:pt>
                <c:pt idx="27">
                  <c:v>1.25</c:v>
                </c:pt>
                <c:pt idx="28">
                  <c:v>1.3166666666666671</c:v>
                </c:pt>
                <c:pt idx="29">
                  <c:v>1.4166666666666661</c:v>
                </c:pt>
                <c:pt idx="30">
                  <c:v>1.4833333333333329</c:v>
                </c:pt>
                <c:pt idx="31">
                  <c:v>1.65</c:v>
                </c:pt>
                <c:pt idx="32">
                  <c:v>1.716666666666667</c:v>
                </c:pt>
                <c:pt idx="33">
                  <c:v>1.7833333333333341</c:v>
                </c:pt>
                <c:pt idx="34">
                  <c:v>1.85</c:v>
                </c:pt>
                <c:pt idx="35">
                  <c:v>1.9166666666666661</c:v>
                </c:pt>
                <c:pt idx="36">
                  <c:v>1.966666666666667</c:v>
                </c:pt>
                <c:pt idx="37">
                  <c:v>2.0166666666666662</c:v>
                </c:pt>
                <c:pt idx="38">
                  <c:v>2.0833333333333339</c:v>
                </c:pt>
                <c:pt idx="39">
                  <c:v>2.166666666666667</c:v>
                </c:pt>
                <c:pt idx="40">
                  <c:v>2.2333333333333338</c:v>
                </c:pt>
                <c:pt idx="41">
                  <c:v>2.2833333333333341</c:v>
                </c:pt>
                <c:pt idx="42">
                  <c:v>2.35</c:v>
                </c:pt>
                <c:pt idx="43">
                  <c:v>2.433333333333334</c:v>
                </c:pt>
                <c:pt idx="44">
                  <c:v>2.4666666666666668</c:v>
                </c:pt>
                <c:pt idx="45">
                  <c:v>2.5333333333333341</c:v>
                </c:pt>
                <c:pt idx="46">
                  <c:v>2.600000000000001</c:v>
                </c:pt>
                <c:pt idx="47">
                  <c:v>2.6833333333333349</c:v>
                </c:pt>
                <c:pt idx="48">
                  <c:v>2.7333333333333352</c:v>
                </c:pt>
                <c:pt idx="49">
                  <c:v>2.7833333333333341</c:v>
                </c:pt>
                <c:pt idx="50">
                  <c:v>2.85</c:v>
                </c:pt>
                <c:pt idx="51">
                  <c:v>2.9166666666666661</c:v>
                </c:pt>
                <c:pt idx="52">
                  <c:v>3.0166666666666671</c:v>
                </c:pt>
                <c:pt idx="53">
                  <c:v>3.0833333333333348</c:v>
                </c:pt>
                <c:pt idx="54">
                  <c:v>3.116666666666668</c:v>
                </c:pt>
                <c:pt idx="55">
                  <c:v>3.1500000000000008</c:v>
                </c:pt>
                <c:pt idx="56">
                  <c:v>3.2166666666666681</c:v>
                </c:pt>
                <c:pt idx="57">
                  <c:v>3.2666666666666679</c:v>
                </c:pt>
                <c:pt idx="58">
                  <c:v>3.3166666666666571</c:v>
                </c:pt>
                <c:pt idx="59">
                  <c:v>3.4833333333333352</c:v>
                </c:pt>
                <c:pt idx="60">
                  <c:v>3.5166666666666671</c:v>
                </c:pt>
                <c:pt idx="61">
                  <c:v>3.5500000000000012</c:v>
                </c:pt>
                <c:pt idx="62">
                  <c:v>3.6</c:v>
                </c:pt>
                <c:pt idx="63">
                  <c:v>3.65</c:v>
                </c:pt>
                <c:pt idx="64">
                  <c:v>3.7166666666666668</c:v>
                </c:pt>
                <c:pt idx="65">
                  <c:v>3.7833333333333341</c:v>
                </c:pt>
                <c:pt idx="66">
                  <c:v>3.8333333333333339</c:v>
                </c:pt>
                <c:pt idx="67">
                  <c:v>3.8666666666666671</c:v>
                </c:pt>
                <c:pt idx="68">
                  <c:v>3.9166666666666661</c:v>
                </c:pt>
                <c:pt idx="69">
                  <c:v>3.95</c:v>
                </c:pt>
                <c:pt idx="70">
                  <c:v>4.0166666666666666</c:v>
                </c:pt>
                <c:pt idx="71">
                  <c:v>4.0666666666666664</c:v>
                </c:pt>
                <c:pt idx="72">
                  <c:v>4.2333333333333396</c:v>
                </c:pt>
                <c:pt idx="73">
                  <c:v>4.333333333333333</c:v>
                </c:pt>
                <c:pt idx="74">
                  <c:v>4.3666666666666663</c:v>
                </c:pt>
                <c:pt idx="75">
                  <c:v>4.3833333333333329</c:v>
                </c:pt>
                <c:pt idx="76">
                  <c:v>4.4333333333333398</c:v>
                </c:pt>
                <c:pt idx="77">
                  <c:v>4.4833333333333396</c:v>
                </c:pt>
                <c:pt idx="78">
                  <c:v>4.5333333333333403</c:v>
                </c:pt>
                <c:pt idx="79">
                  <c:v>4.5666666666666664</c:v>
                </c:pt>
                <c:pt idx="80">
                  <c:v>4.5999999999999988</c:v>
                </c:pt>
                <c:pt idx="81">
                  <c:v>4.633333333333332</c:v>
                </c:pt>
                <c:pt idx="82">
                  <c:v>4.6999999999999966</c:v>
                </c:pt>
                <c:pt idx="83">
                  <c:v>4.7333333333333396</c:v>
                </c:pt>
                <c:pt idx="84">
                  <c:v>4.7666666666666648</c:v>
                </c:pt>
                <c:pt idx="85">
                  <c:v>4.799999999999998</c:v>
                </c:pt>
                <c:pt idx="86">
                  <c:v>4.8333333333333321</c:v>
                </c:pt>
                <c:pt idx="87">
                  <c:v>4.8833333333333311</c:v>
                </c:pt>
                <c:pt idx="88">
                  <c:v>4.9333333333333398</c:v>
                </c:pt>
                <c:pt idx="89">
                  <c:v>4.9999999999999973</c:v>
                </c:pt>
                <c:pt idx="90">
                  <c:v>5.099999999999997</c:v>
                </c:pt>
                <c:pt idx="91">
                  <c:v>5.1499999999999968</c:v>
                </c:pt>
                <c:pt idx="92">
                  <c:v>5.2333333333333298</c:v>
                </c:pt>
                <c:pt idx="93">
                  <c:v>5.3166666666666629</c:v>
                </c:pt>
                <c:pt idx="94">
                  <c:v>5.3999999999999959</c:v>
                </c:pt>
                <c:pt idx="95">
                  <c:v>5.4666666666666623</c:v>
                </c:pt>
                <c:pt idx="96">
                  <c:v>5.5499999999999954</c:v>
                </c:pt>
                <c:pt idx="97">
                  <c:v>5.649999999999995</c:v>
                </c:pt>
                <c:pt idx="98">
                  <c:v>5.7333333333333298</c:v>
                </c:pt>
                <c:pt idx="99">
                  <c:v>5.7999999999999954</c:v>
                </c:pt>
                <c:pt idx="100">
                  <c:v>5.8666666666666609</c:v>
                </c:pt>
                <c:pt idx="101">
                  <c:v>5.9833333333333298</c:v>
                </c:pt>
                <c:pt idx="102">
                  <c:v>6.0166666666666604</c:v>
                </c:pt>
                <c:pt idx="103">
                  <c:v>6.0499999999999936</c:v>
                </c:pt>
                <c:pt idx="104">
                  <c:v>6.0833333333333304</c:v>
                </c:pt>
                <c:pt idx="105">
                  <c:v>6.0999999999999934</c:v>
                </c:pt>
                <c:pt idx="106">
                  <c:v>6.1499999999999906</c:v>
                </c:pt>
                <c:pt idx="107">
                  <c:v>6.2666666666666586</c:v>
                </c:pt>
                <c:pt idx="108">
                  <c:v>6.3999999999999906</c:v>
                </c:pt>
                <c:pt idx="109">
                  <c:v>6.4833333333333298</c:v>
                </c:pt>
                <c:pt idx="110">
                  <c:v>6.5499999999999927</c:v>
                </c:pt>
                <c:pt idx="111">
                  <c:v>6.5999999999999934</c:v>
                </c:pt>
                <c:pt idx="112">
                  <c:v>6.6499999999999897</c:v>
                </c:pt>
                <c:pt idx="113">
                  <c:v>6.6999999999999886</c:v>
                </c:pt>
                <c:pt idx="114">
                  <c:v>6.749999999999992</c:v>
                </c:pt>
                <c:pt idx="115">
                  <c:v>6.8166666666666567</c:v>
                </c:pt>
                <c:pt idx="116">
                  <c:v>6.8666666666666556</c:v>
                </c:pt>
                <c:pt idx="117">
                  <c:v>6.9499999999999913</c:v>
                </c:pt>
                <c:pt idx="118">
                  <c:v>7.0166666666666577</c:v>
                </c:pt>
                <c:pt idx="119">
                  <c:v>7.0833333333333304</c:v>
                </c:pt>
                <c:pt idx="120">
                  <c:v>7.1333333333333302</c:v>
                </c:pt>
                <c:pt idx="121">
                  <c:v>7.1999999999999886</c:v>
                </c:pt>
                <c:pt idx="122">
                  <c:v>7.2499999999999902</c:v>
                </c:pt>
                <c:pt idx="123">
                  <c:v>7.3166666666666567</c:v>
                </c:pt>
                <c:pt idx="124">
                  <c:v>7.3833333333333231</c:v>
                </c:pt>
                <c:pt idx="125">
                  <c:v>7.4499999999999904</c:v>
                </c:pt>
                <c:pt idx="126">
                  <c:v>7.5499999999999901</c:v>
                </c:pt>
                <c:pt idx="127">
                  <c:v>7.9833333333333298</c:v>
                </c:pt>
                <c:pt idx="128">
                  <c:v>8.0499999999999901</c:v>
                </c:pt>
                <c:pt idx="129">
                  <c:v>8.0999999999999908</c:v>
                </c:pt>
                <c:pt idx="130">
                  <c:v>8.1499999999999968</c:v>
                </c:pt>
                <c:pt idx="131">
                  <c:v>8.1999999999999993</c:v>
                </c:pt>
                <c:pt idx="132">
                  <c:v>8.2499999999999947</c:v>
                </c:pt>
                <c:pt idx="133">
                  <c:v>8.3166666666666593</c:v>
                </c:pt>
                <c:pt idx="134">
                  <c:v>8.4000000000000021</c:v>
                </c:pt>
                <c:pt idx="135">
                  <c:v>8.4833333333333272</c:v>
                </c:pt>
                <c:pt idx="136">
                  <c:v>8.56666666666667</c:v>
                </c:pt>
                <c:pt idx="137">
                  <c:v>8.6333333333333186</c:v>
                </c:pt>
                <c:pt idx="138">
                  <c:v>8.6999999999999993</c:v>
                </c:pt>
                <c:pt idx="139">
                  <c:v>8.7833333333333279</c:v>
                </c:pt>
                <c:pt idx="140">
                  <c:v>8.8666666666666707</c:v>
                </c:pt>
                <c:pt idx="141">
                  <c:v>8.9499999999999993</c:v>
                </c:pt>
                <c:pt idx="142">
                  <c:v>9.0333333333333279</c:v>
                </c:pt>
                <c:pt idx="143">
                  <c:v>9.0833333333333304</c:v>
                </c:pt>
                <c:pt idx="144">
                  <c:v>9.1333333333333311</c:v>
                </c:pt>
                <c:pt idx="145">
                  <c:v>9.2166666666666668</c:v>
                </c:pt>
                <c:pt idx="146">
                  <c:v>9.2833333333333314</c:v>
                </c:pt>
                <c:pt idx="147">
                  <c:v>9.3666666666666707</c:v>
                </c:pt>
                <c:pt idx="148">
                  <c:v>9.4666666666666703</c:v>
                </c:pt>
                <c:pt idx="149">
                  <c:v>9.56666666666667</c:v>
                </c:pt>
                <c:pt idx="150">
                  <c:v>9.6333333333333311</c:v>
                </c:pt>
                <c:pt idx="151">
                  <c:v>9.6833333333333318</c:v>
                </c:pt>
                <c:pt idx="152">
                  <c:v>9.7166666666666668</c:v>
                </c:pt>
                <c:pt idx="153">
                  <c:v>9.7666666666666693</c:v>
                </c:pt>
                <c:pt idx="154">
                  <c:v>9.81666666666667</c:v>
                </c:pt>
                <c:pt idx="155">
                  <c:v>9.9</c:v>
                </c:pt>
                <c:pt idx="156">
                  <c:v>9.9666666666666703</c:v>
                </c:pt>
                <c:pt idx="157">
                  <c:v>10.016666666666669</c:v>
                </c:pt>
                <c:pt idx="158">
                  <c:v>10.08333333333333</c:v>
                </c:pt>
                <c:pt idx="159">
                  <c:v>10.15</c:v>
                </c:pt>
                <c:pt idx="160">
                  <c:v>10.21666666666667</c:v>
                </c:pt>
                <c:pt idx="161">
                  <c:v>10.33333333333333</c:v>
                </c:pt>
                <c:pt idx="162">
                  <c:v>10.4</c:v>
                </c:pt>
                <c:pt idx="163">
                  <c:v>10.45</c:v>
                </c:pt>
                <c:pt idx="164">
                  <c:v>10.66666666666667</c:v>
                </c:pt>
                <c:pt idx="165">
                  <c:v>10.8</c:v>
                </c:pt>
                <c:pt idx="166">
                  <c:v>10.88333333333334</c:v>
                </c:pt>
                <c:pt idx="167">
                  <c:v>10.933333333333341</c:v>
                </c:pt>
                <c:pt idx="168">
                  <c:v>11.03333333333333</c:v>
                </c:pt>
                <c:pt idx="169">
                  <c:v>11.133333333333329</c:v>
                </c:pt>
                <c:pt idx="170">
                  <c:v>11.183333333333341</c:v>
                </c:pt>
                <c:pt idx="171">
                  <c:v>11.2</c:v>
                </c:pt>
                <c:pt idx="172">
                  <c:v>11.21666666666667</c:v>
                </c:pt>
                <c:pt idx="173">
                  <c:v>11.23333333333334</c:v>
                </c:pt>
                <c:pt idx="174">
                  <c:v>11.250000000000011</c:v>
                </c:pt>
                <c:pt idx="175">
                  <c:v>11.583333333333339</c:v>
                </c:pt>
                <c:pt idx="176">
                  <c:v>11.63333333333334</c:v>
                </c:pt>
                <c:pt idx="177">
                  <c:v>11.66666666666667</c:v>
                </c:pt>
                <c:pt idx="178">
                  <c:v>11.7</c:v>
                </c:pt>
                <c:pt idx="179">
                  <c:v>11.750000000000011</c:v>
                </c:pt>
                <c:pt idx="180">
                  <c:v>11.78333333333334</c:v>
                </c:pt>
                <c:pt idx="181">
                  <c:v>11.816666666666681</c:v>
                </c:pt>
                <c:pt idx="182">
                  <c:v>11.85000000000001</c:v>
                </c:pt>
                <c:pt idx="183">
                  <c:v>11.900000000000009</c:v>
                </c:pt>
                <c:pt idx="184">
                  <c:v>11.95000000000001</c:v>
                </c:pt>
                <c:pt idx="185">
                  <c:v>12.01666666666668</c:v>
                </c:pt>
                <c:pt idx="186">
                  <c:v>12.083333333333339</c:v>
                </c:pt>
                <c:pt idx="187">
                  <c:v>12.13333333333334</c:v>
                </c:pt>
                <c:pt idx="188">
                  <c:v>12.183333333333341</c:v>
                </c:pt>
                <c:pt idx="189">
                  <c:v>12.23333333333334</c:v>
                </c:pt>
                <c:pt idx="190">
                  <c:v>12.28333333333334</c:v>
                </c:pt>
                <c:pt idx="191">
                  <c:v>12.316666666666681</c:v>
                </c:pt>
                <c:pt idx="192">
                  <c:v>12.35000000000001</c:v>
                </c:pt>
                <c:pt idx="193">
                  <c:v>12.383333333333351</c:v>
                </c:pt>
                <c:pt idx="194">
                  <c:v>12.400000000000009</c:v>
                </c:pt>
                <c:pt idx="195">
                  <c:v>12.41666666666668</c:v>
                </c:pt>
                <c:pt idx="196">
                  <c:v>12.45000000000001</c:v>
                </c:pt>
                <c:pt idx="197">
                  <c:v>12.60000000000001</c:v>
                </c:pt>
                <c:pt idx="198">
                  <c:v>12.633333333333351</c:v>
                </c:pt>
                <c:pt idx="199">
                  <c:v>12.66666666666668</c:v>
                </c:pt>
                <c:pt idx="200">
                  <c:v>12.716666666666679</c:v>
                </c:pt>
                <c:pt idx="201">
                  <c:v>12.80000000000001</c:v>
                </c:pt>
                <c:pt idx="202">
                  <c:v>12.86666666666668</c:v>
                </c:pt>
                <c:pt idx="203">
                  <c:v>12.93333333333335</c:v>
                </c:pt>
                <c:pt idx="204">
                  <c:v>13.000000000000011</c:v>
                </c:pt>
                <c:pt idx="205">
                  <c:v>13.05000000000001</c:v>
                </c:pt>
                <c:pt idx="206">
                  <c:v>13.08333333333335</c:v>
                </c:pt>
                <c:pt idx="207">
                  <c:v>13.26666666666668</c:v>
                </c:pt>
                <c:pt idx="208">
                  <c:v>13.33333333333335</c:v>
                </c:pt>
                <c:pt idx="209">
                  <c:v>13.36666666666668</c:v>
                </c:pt>
                <c:pt idx="210">
                  <c:v>13.400000000000009</c:v>
                </c:pt>
                <c:pt idx="211">
                  <c:v>13.450000000000021</c:v>
                </c:pt>
                <c:pt idx="212">
                  <c:v>13.500000000000011</c:v>
                </c:pt>
                <c:pt idx="213">
                  <c:v>13.566666666666681</c:v>
                </c:pt>
                <c:pt idx="214">
                  <c:v>13.633333333333351</c:v>
                </c:pt>
                <c:pt idx="215">
                  <c:v>13.70000000000001</c:v>
                </c:pt>
                <c:pt idx="216">
                  <c:v>13.783333333333349</c:v>
                </c:pt>
                <c:pt idx="217">
                  <c:v>13.86666666666668</c:v>
                </c:pt>
                <c:pt idx="218">
                  <c:v>14.000000000000011</c:v>
                </c:pt>
                <c:pt idx="219">
                  <c:v>14.066666666666681</c:v>
                </c:pt>
                <c:pt idx="220">
                  <c:v>14.133333333333351</c:v>
                </c:pt>
                <c:pt idx="221">
                  <c:v>14.20000000000001</c:v>
                </c:pt>
                <c:pt idx="222">
                  <c:v>14.250000000000011</c:v>
                </c:pt>
                <c:pt idx="223">
                  <c:v>14.30000000000002</c:v>
                </c:pt>
                <c:pt idx="224">
                  <c:v>14.36666666666668</c:v>
                </c:pt>
                <c:pt idx="225">
                  <c:v>14.41666666666668</c:v>
                </c:pt>
                <c:pt idx="226">
                  <c:v>14.51666666666668</c:v>
                </c:pt>
                <c:pt idx="227">
                  <c:v>14.600000000000019</c:v>
                </c:pt>
                <c:pt idx="228">
                  <c:v>14.68333333333335</c:v>
                </c:pt>
                <c:pt idx="229">
                  <c:v>14.75000000000002</c:v>
                </c:pt>
                <c:pt idx="230">
                  <c:v>14.80000000000002</c:v>
                </c:pt>
                <c:pt idx="231">
                  <c:v>14.883333333333351</c:v>
                </c:pt>
                <c:pt idx="232">
                  <c:v>14.93333333333335</c:v>
                </c:pt>
                <c:pt idx="233">
                  <c:v>14.966666666666701</c:v>
                </c:pt>
                <c:pt idx="234">
                  <c:v>15.00000000000002</c:v>
                </c:pt>
                <c:pt idx="235">
                  <c:v>15.05000000000002</c:v>
                </c:pt>
                <c:pt idx="236">
                  <c:v>15.08333333333335</c:v>
                </c:pt>
                <c:pt idx="237">
                  <c:v>15.133333333333351</c:v>
                </c:pt>
                <c:pt idx="238">
                  <c:v>15.18333333333335</c:v>
                </c:pt>
                <c:pt idx="239">
                  <c:v>15.25000000000002</c:v>
                </c:pt>
                <c:pt idx="240">
                  <c:v>15.3166666666667</c:v>
                </c:pt>
                <c:pt idx="241">
                  <c:v>15.40000000000002</c:v>
                </c:pt>
                <c:pt idx="242">
                  <c:v>15.48333333333335</c:v>
                </c:pt>
                <c:pt idx="243">
                  <c:v>15.55000000000002</c:v>
                </c:pt>
                <c:pt idx="244">
                  <c:v>15.633333333333351</c:v>
                </c:pt>
                <c:pt idx="245">
                  <c:v>15.700000000000021</c:v>
                </c:pt>
                <c:pt idx="246">
                  <c:v>15.783333333333349</c:v>
                </c:pt>
                <c:pt idx="247">
                  <c:v>15.90000000000002</c:v>
                </c:pt>
                <c:pt idx="248">
                  <c:v>15.966666666666701</c:v>
                </c:pt>
                <c:pt idx="249">
                  <c:v>16.033333333333189</c:v>
                </c:pt>
                <c:pt idx="250">
                  <c:v>16.150000000000031</c:v>
                </c:pt>
                <c:pt idx="251">
                  <c:v>16.233333333333189</c:v>
                </c:pt>
                <c:pt idx="252">
                  <c:v>16.316666666666698</c:v>
                </c:pt>
                <c:pt idx="253">
                  <c:v>16.38333333333318</c:v>
                </c:pt>
                <c:pt idx="254">
                  <c:v>16.450000000000021</c:v>
                </c:pt>
                <c:pt idx="255">
                  <c:v>16.500000000000021</c:v>
                </c:pt>
                <c:pt idx="256">
                  <c:v>16.566666666666691</c:v>
                </c:pt>
                <c:pt idx="257">
                  <c:v>16.65000000000002</c:v>
                </c:pt>
                <c:pt idx="258">
                  <c:v>17.833333333333279</c:v>
                </c:pt>
                <c:pt idx="259">
                  <c:v>17.916666666666689</c:v>
                </c:pt>
                <c:pt idx="260">
                  <c:v>17.983333333333182</c:v>
                </c:pt>
                <c:pt idx="261">
                  <c:v>18.050000000000018</c:v>
                </c:pt>
                <c:pt idx="262">
                  <c:v>18.116666666666699</c:v>
                </c:pt>
                <c:pt idx="263">
                  <c:v>18.183333333333181</c:v>
                </c:pt>
                <c:pt idx="264">
                  <c:v>18.250000000000021</c:v>
                </c:pt>
                <c:pt idx="265">
                  <c:v>18.300000000000018</c:v>
                </c:pt>
                <c:pt idx="266">
                  <c:v>18.350000000000019</c:v>
                </c:pt>
                <c:pt idx="267">
                  <c:v>18.46666666666669</c:v>
                </c:pt>
                <c:pt idx="268">
                  <c:v>18.533333333333189</c:v>
                </c:pt>
                <c:pt idx="269">
                  <c:v>18.600000000000019</c:v>
                </c:pt>
                <c:pt idx="270">
                  <c:v>18.683333333333181</c:v>
                </c:pt>
                <c:pt idx="271">
                  <c:v>18.733333333333182</c:v>
                </c:pt>
                <c:pt idx="272">
                  <c:v>18.800000000000018</c:v>
                </c:pt>
                <c:pt idx="273">
                  <c:v>18.866666666666681</c:v>
                </c:pt>
                <c:pt idx="274">
                  <c:v>18.933333333333181</c:v>
                </c:pt>
                <c:pt idx="275">
                  <c:v>19.000000000000021</c:v>
                </c:pt>
                <c:pt idx="276">
                  <c:v>19.100000000000019</c:v>
                </c:pt>
                <c:pt idx="277">
                  <c:v>19.15000000000002</c:v>
                </c:pt>
                <c:pt idx="278">
                  <c:v>19.21666666666669</c:v>
                </c:pt>
                <c:pt idx="279">
                  <c:v>19.300000000000018</c:v>
                </c:pt>
                <c:pt idx="280">
                  <c:v>19.366666666666681</c:v>
                </c:pt>
                <c:pt idx="281">
                  <c:v>19.433333333333181</c:v>
                </c:pt>
                <c:pt idx="282">
                  <c:v>19.483333333333182</c:v>
                </c:pt>
                <c:pt idx="283">
                  <c:v>19.550000000000018</c:v>
                </c:pt>
                <c:pt idx="284">
                  <c:v>19.633333333333319</c:v>
                </c:pt>
                <c:pt idx="285">
                  <c:v>19.71666666666669</c:v>
                </c:pt>
                <c:pt idx="286">
                  <c:v>19.800000000000011</c:v>
                </c:pt>
                <c:pt idx="287">
                  <c:v>19.850000000000019</c:v>
                </c:pt>
                <c:pt idx="288">
                  <c:v>19.933333333333181</c:v>
                </c:pt>
                <c:pt idx="289">
                  <c:v>20.000000000000011</c:v>
                </c:pt>
                <c:pt idx="290">
                  <c:v>20.066666666666681</c:v>
                </c:pt>
                <c:pt idx="291">
                  <c:v>20.15000000000002</c:v>
                </c:pt>
                <c:pt idx="292">
                  <c:v>20.216666666666679</c:v>
                </c:pt>
                <c:pt idx="293">
                  <c:v>20.283333333333172</c:v>
                </c:pt>
                <c:pt idx="294">
                  <c:v>20.350000000000019</c:v>
                </c:pt>
                <c:pt idx="295">
                  <c:v>20.43333333333317</c:v>
                </c:pt>
                <c:pt idx="296">
                  <c:v>20.500000000000011</c:v>
                </c:pt>
                <c:pt idx="297">
                  <c:v>20.566666666666681</c:v>
                </c:pt>
                <c:pt idx="298">
                  <c:v>20.633333333333319</c:v>
                </c:pt>
                <c:pt idx="299">
                  <c:v>20.716666666666679</c:v>
                </c:pt>
                <c:pt idx="300">
                  <c:v>20.76666666666668</c:v>
                </c:pt>
                <c:pt idx="301">
                  <c:v>20.816666666666681</c:v>
                </c:pt>
                <c:pt idx="302">
                  <c:v>20.866666666666681</c:v>
                </c:pt>
                <c:pt idx="303">
                  <c:v>21.100000000000019</c:v>
                </c:pt>
                <c:pt idx="304">
                  <c:v>21.166666666666679</c:v>
                </c:pt>
                <c:pt idx="305">
                  <c:v>21.233333333333171</c:v>
                </c:pt>
                <c:pt idx="306">
                  <c:v>21.333333333333279</c:v>
                </c:pt>
                <c:pt idx="307">
                  <c:v>21.38333333333318</c:v>
                </c:pt>
                <c:pt idx="308">
                  <c:v>21.416666666666689</c:v>
                </c:pt>
                <c:pt idx="309">
                  <c:v>21.450000000000021</c:v>
                </c:pt>
                <c:pt idx="310">
                  <c:v>21.516666666666701</c:v>
                </c:pt>
                <c:pt idx="311">
                  <c:v>21.600000000000019</c:v>
                </c:pt>
                <c:pt idx="312">
                  <c:v>21.750000000000011</c:v>
                </c:pt>
                <c:pt idx="313">
                  <c:v>21.850000000000019</c:v>
                </c:pt>
                <c:pt idx="314">
                  <c:v>21.933333333333181</c:v>
                </c:pt>
                <c:pt idx="315">
                  <c:v>22.100000000000019</c:v>
                </c:pt>
                <c:pt idx="316">
                  <c:v>22.15000000000002</c:v>
                </c:pt>
                <c:pt idx="317">
                  <c:v>22.200000000000021</c:v>
                </c:pt>
                <c:pt idx="318">
                  <c:v>22.250000000000021</c:v>
                </c:pt>
                <c:pt idx="319">
                  <c:v>22.300000000000018</c:v>
                </c:pt>
                <c:pt idx="320">
                  <c:v>22.350000000000019</c:v>
                </c:pt>
                <c:pt idx="321">
                  <c:v>22.40000000000002</c:v>
                </c:pt>
                <c:pt idx="322">
                  <c:v>22.450000000000021</c:v>
                </c:pt>
                <c:pt idx="323">
                  <c:v>22.500000000000021</c:v>
                </c:pt>
                <c:pt idx="324">
                  <c:v>22.550000000000029</c:v>
                </c:pt>
                <c:pt idx="325">
                  <c:v>22.60000000000003</c:v>
                </c:pt>
                <c:pt idx="326">
                  <c:v>22.666666666666689</c:v>
                </c:pt>
                <c:pt idx="327">
                  <c:v>22.750000000000021</c:v>
                </c:pt>
                <c:pt idx="328">
                  <c:v>22.816666666666698</c:v>
                </c:pt>
                <c:pt idx="329">
                  <c:v>22.90000000000002</c:v>
                </c:pt>
                <c:pt idx="330">
                  <c:v>22.96666666666669</c:v>
                </c:pt>
                <c:pt idx="331">
                  <c:v>23.016666666666701</c:v>
                </c:pt>
                <c:pt idx="332">
                  <c:v>23.083333333333179</c:v>
                </c:pt>
                <c:pt idx="333">
                  <c:v>23.133333333333319</c:v>
                </c:pt>
                <c:pt idx="334">
                  <c:v>23.21666666666669</c:v>
                </c:pt>
                <c:pt idx="335">
                  <c:v>23.266666666666691</c:v>
                </c:pt>
                <c:pt idx="336">
                  <c:v>23.316666666666698</c:v>
                </c:pt>
                <c:pt idx="337">
                  <c:v>23.38333333333318</c:v>
                </c:pt>
                <c:pt idx="338">
                  <c:v>23.46666666666669</c:v>
                </c:pt>
                <c:pt idx="339">
                  <c:v>23.533333333333189</c:v>
                </c:pt>
                <c:pt idx="340">
                  <c:v>23.616666666666699</c:v>
                </c:pt>
                <c:pt idx="341">
                  <c:v>23.666666666666689</c:v>
                </c:pt>
                <c:pt idx="342">
                  <c:v>23.71666666666669</c:v>
                </c:pt>
                <c:pt idx="343">
                  <c:v>23.766666666666691</c:v>
                </c:pt>
                <c:pt idx="344">
                  <c:v>23.816666666666698</c:v>
                </c:pt>
                <c:pt idx="345">
                  <c:v>23.88333333333318</c:v>
                </c:pt>
                <c:pt idx="346">
                  <c:v>23.950000000000021</c:v>
                </c:pt>
                <c:pt idx="347">
                  <c:v>24.033333333333189</c:v>
                </c:pt>
                <c:pt idx="348">
                  <c:v>24.133333333333319</c:v>
                </c:pt>
                <c:pt idx="349">
                  <c:v>24.21666666666669</c:v>
                </c:pt>
                <c:pt idx="350">
                  <c:v>24.316666666666698</c:v>
                </c:pt>
                <c:pt idx="351">
                  <c:v>24.433333333333181</c:v>
                </c:pt>
                <c:pt idx="352">
                  <c:v>24.483333333333182</c:v>
                </c:pt>
                <c:pt idx="353">
                  <c:v>24.516666666666701</c:v>
                </c:pt>
                <c:pt idx="354">
                  <c:v>24.566666666666691</c:v>
                </c:pt>
                <c:pt idx="355">
                  <c:v>24.60000000000003</c:v>
                </c:pt>
                <c:pt idx="356">
                  <c:v>24.683333333333191</c:v>
                </c:pt>
                <c:pt idx="357">
                  <c:v>24.766666666666691</c:v>
                </c:pt>
                <c:pt idx="358">
                  <c:v>24.816666666666698</c:v>
                </c:pt>
                <c:pt idx="359">
                  <c:v>24.866666666666688</c:v>
                </c:pt>
                <c:pt idx="360">
                  <c:v>24.916666666666689</c:v>
                </c:pt>
                <c:pt idx="361">
                  <c:v>24.983333333333182</c:v>
                </c:pt>
                <c:pt idx="362">
                  <c:v>25.066666666666691</c:v>
                </c:pt>
                <c:pt idx="363">
                  <c:v>25.166666666666689</c:v>
                </c:pt>
                <c:pt idx="364">
                  <c:v>25.266666666666691</c:v>
                </c:pt>
                <c:pt idx="365">
                  <c:v>25.366666666666699</c:v>
                </c:pt>
                <c:pt idx="366">
                  <c:v>25.433333333333191</c:v>
                </c:pt>
                <c:pt idx="367">
                  <c:v>25.716666666666701</c:v>
                </c:pt>
                <c:pt idx="368">
                  <c:v>26.000000000000028</c:v>
                </c:pt>
                <c:pt idx="369">
                  <c:v>26.050000000000029</c:v>
                </c:pt>
                <c:pt idx="370">
                  <c:v>26.10000000000003</c:v>
                </c:pt>
                <c:pt idx="371">
                  <c:v>26.133333333333319</c:v>
                </c:pt>
              </c:numCache>
            </c:numRef>
          </c:xVal>
          <c:yVal>
            <c:numRef>
              <c:f>Calculation!$M$2:$M$373</c:f>
              <c:numCache>
                <c:formatCode>General</c:formatCode>
                <c:ptCount val="372"/>
                <c:pt idx="0">
                  <c:v>5.7902749649172387</c:v>
                </c:pt>
                <c:pt idx="1">
                  <c:v>12.195418175612099</c:v>
                </c:pt>
                <c:pt idx="2">
                  <c:v>18.04916282853728</c:v>
                </c:pt>
                <c:pt idx="3">
                  <c:v>24.229443434471779</c:v>
                </c:pt>
                <c:pt idx="4">
                  <c:v>30.447524274679779</c:v>
                </c:pt>
                <c:pt idx="5">
                  <c:v>36.575816524645923</c:v>
                </c:pt>
                <c:pt idx="6">
                  <c:v>42.4953958668155</c:v>
                </c:pt>
                <c:pt idx="7">
                  <c:v>49.143578608232147</c:v>
                </c:pt>
                <c:pt idx="8">
                  <c:v>56.47145217040417</c:v>
                </c:pt>
                <c:pt idx="9">
                  <c:v>64.140673165460356</c:v>
                </c:pt>
                <c:pt idx="10">
                  <c:v>71.020044096363506</c:v>
                </c:pt>
                <c:pt idx="11">
                  <c:v>78.274989380228163</c:v>
                </c:pt>
                <c:pt idx="12">
                  <c:v>84.750801556209595</c:v>
                </c:pt>
                <c:pt idx="13">
                  <c:v>92.349184633371493</c:v>
                </c:pt>
                <c:pt idx="14">
                  <c:v>100.1967226477545</c:v>
                </c:pt>
                <c:pt idx="15">
                  <c:v>108.6768417195878</c:v>
                </c:pt>
                <c:pt idx="16">
                  <c:v>117.09134444008249</c:v>
                </c:pt>
                <c:pt idx="17">
                  <c:v>123.0367503762988</c:v>
                </c:pt>
                <c:pt idx="18">
                  <c:v>129.02445140111499</c:v>
                </c:pt>
                <c:pt idx="19">
                  <c:v>132.362071892621</c:v>
                </c:pt>
                <c:pt idx="20">
                  <c:v>140.59137981890271</c:v>
                </c:pt>
                <c:pt idx="21">
                  <c:v>146.18209364229861</c:v>
                </c:pt>
                <c:pt idx="22">
                  <c:v>152.00960548552709</c:v>
                </c:pt>
                <c:pt idx="23">
                  <c:v>158.25372166921571</c:v>
                </c:pt>
                <c:pt idx="24">
                  <c:v>164.2504471166875</c:v>
                </c:pt>
                <c:pt idx="25">
                  <c:v>169.85645483693929</c:v>
                </c:pt>
                <c:pt idx="26">
                  <c:v>175.06060663592311</c:v>
                </c:pt>
                <c:pt idx="27">
                  <c:v>181.4304750811408</c:v>
                </c:pt>
                <c:pt idx="28">
                  <c:v>187.35766216269761</c:v>
                </c:pt>
                <c:pt idx="29">
                  <c:v>193.09320001085339</c:v>
                </c:pt>
                <c:pt idx="30">
                  <c:v>198.5011799061858</c:v>
                </c:pt>
                <c:pt idx="31">
                  <c:v>204.42228157740041</c:v>
                </c:pt>
                <c:pt idx="32">
                  <c:v>209.81189816006409</c:v>
                </c:pt>
                <c:pt idx="33">
                  <c:v>215.2348563319581</c:v>
                </c:pt>
                <c:pt idx="34">
                  <c:v>221.55215665817909</c:v>
                </c:pt>
                <c:pt idx="35">
                  <c:v>227.325284453454</c:v>
                </c:pt>
                <c:pt idx="36">
                  <c:v>232.49381178784009</c:v>
                </c:pt>
                <c:pt idx="37">
                  <c:v>237.89929126775999</c:v>
                </c:pt>
                <c:pt idx="38">
                  <c:v>243.40799322544581</c:v>
                </c:pt>
                <c:pt idx="39">
                  <c:v>248.60521308415599</c:v>
                </c:pt>
                <c:pt idx="40">
                  <c:v>253.6946659849859</c:v>
                </c:pt>
                <c:pt idx="41">
                  <c:v>260.49828874554862</c:v>
                </c:pt>
                <c:pt idx="42">
                  <c:v>266.48222557654628</c:v>
                </c:pt>
                <c:pt idx="43">
                  <c:v>272.11949603942099</c:v>
                </c:pt>
                <c:pt idx="44">
                  <c:v>272.94165983635497</c:v>
                </c:pt>
                <c:pt idx="45">
                  <c:v>278.5404282858658</c:v>
                </c:pt>
                <c:pt idx="46">
                  <c:v>283.65108733271342</c:v>
                </c:pt>
                <c:pt idx="47">
                  <c:v>288.88373631884753</c:v>
                </c:pt>
                <c:pt idx="48">
                  <c:v>293.4148460280141</c:v>
                </c:pt>
                <c:pt idx="49">
                  <c:v>298.58860202057753</c:v>
                </c:pt>
                <c:pt idx="50">
                  <c:v>304.82477449207022</c:v>
                </c:pt>
                <c:pt idx="51">
                  <c:v>310.57365355710851</c:v>
                </c:pt>
                <c:pt idx="52">
                  <c:v>315.83892642871052</c:v>
                </c:pt>
                <c:pt idx="53">
                  <c:v>321.29749967619563</c:v>
                </c:pt>
                <c:pt idx="54">
                  <c:v>328.45992593152272</c:v>
                </c:pt>
                <c:pt idx="55">
                  <c:v>334.04741465305011</c:v>
                </c:pt>
                <c:pt idx="56">
                  <c:v>339.58955488961789</c:v>
                </c:pt>
                <c:pt idx="57">
                  <c:v>344.95654880709361</c:v>
                </c:pt>
                <c:pt idx="58">
                  <c:v>348.91661405827682</c:v>
                </c:pt>
                <c:pt idx="59">
                  <c:v>357.03510862716172</c:v>
                </c:pt>
                <c:pt idx="60">
                  <c:v>363.22267644336699</c:v>
                </c:pt>
                <c:pt idx="61">
                  <c:v>368.6754677405055</c:v>
                </c:pt>
                <c:pt idx="62">
                  <c:v>375.80130892847802</c:v>
                </c:pt>
                <c:pt idx="63">
                  <c:v>380.90579194982422</c:v>
                </c:pt>
                <c:pt idx="64">
                  <c:v>386.49005370639361</c:v>
                </c:pt>
                <c:pt idx="65">
                  <c:v>393.33461875771042</c:v>
                </c:pt>
                <c:pt idx="66">
                  <c:v>400.1428763645718</c:v>
                </c:pt>
                <c:pt idx="67">
                  <c:v>403.64906197378127</c:v>
                </c:pt>
                <c:pt idx="68">
                  <c:v>409.22282319231141</c:v>
                </c:pt>
                <c:pt idx="69">
                  <c:v>415.02398360351731</c:v>
                </c:pt>
                <c:pt idx="70">
                  <c:v>419.63201427138802</c:v>
                </c:pt>
                <c:pt idx="71">
                  <c:v>425.55463788120551</c:v>
                </c:pt>
                <c:pt idx="72">
                  <c:v>430.96011736112359</c:v>
                </c:pt>
                <c:pt idx="73">
                  <c:v>467.8435496959126</c:v>
                </c:pt>
                <c:pt idx="74">
                  <c:v>495.4481812897468</c:v>
                </c:pt>
                <c:pt idx="75">
                  <c:v>498.04635764702391</c:v>
                </c:pt>
                <c:pt idx="76">
                  <c:v>503.60230351466799</c:v>
                </c:pt>
                <c:pt idx="77">
                  <c:v>509.19946196668059</c:v>
                </c:pt>
                <c:pt idx="78">
                  <c:v>515.06397425699004</c:v>
                </c:pt>
                <c:pt idx="79">
                  <c:v>520.16315758935821</c:v>
                </c:pt>
                <c:pt idx="80">
                  <c:v>528.44160266779784</c:v>
                </c:pt>
                <c:pt idx="81">
                  <c:v>533.46331201948988</c:v>
                </c:pt>
                <c:pt idx="82">
                  <c:v>539.29468902973815</c:v>
                </c:pt>
                <c:pt idx="83">
                  <c:v>544.52561533190237</c:v>
                </c:pt>
                <c:pt idx="84">
                  <c:v>550.71755135623664</c:v>
                </c:pt>
                <c:pt idx="85">
                  <c:v>556.91966790583785</c:v>
                </c:pt>
                <c:pt idx="86">
                  <c:v>559.68422551229389</c:v>
                </c:pt>
                <c:pt idx="87">
                  <c:v>565.79926738546737</c:v>
                </c:pt>
                <c:pt idx="88">
                  <c:v>571.14185618640136</c:v>
                </c:pt>
                <c:pt idx="89">
                  <c:v>577.86485735024996</c:v>
                </c:pt>
                <c:pt idx="90">
                  <c:v>583.09406040258841</c:v>
                </c:pt>
                <c:pt idx="91">
                  <c:v>589.30924169345087</c:v>
                </c:pt>
                <c:pt idx="92">
                  <c:v>594.45855185737162</c:v>
                </c:pt>
                <c:pt idx="93">
                  <c:v>600.38269701534739</c:v>
                </c:pt>
                <c:pt idx="94">
                  <c:v>606.34853266054085</c:v>
                </c:pt>
                <c:pt idx="95">
                  <c:v>611.68859042887505</c:v>
                </c:pt>
                <c:pt idx="96">
                  <c:v>617.16200350432939</c:v>
                </c:pt>
                <c:pt idx="97">
                  <c:v>623.11044049256907</c:v>
                </c:pt>
                <c:pt idx="98">
                  <c:v>628.19103137636898</c:v>
                </c:pt>
                <c:pt idx="99">
                  <c:v>634.03707271641088</c:v>
                </c:pt>
                <c:pt idx="100">
                  <c:v>639.23342543238016</c:v>
                </c:pt>
                <c:pt idx="101">
                  <c:v>645.034585843586</c:v>
                </c:pt>
                <c:pt idx="102">
                  <c:v>652.95642308544416</c:v>
                </c:pt>
                <c:pt idx="103">
                  <c:v>663.1552316106746</c:v>
                </c:pt>
                <c:pt idx="104">
                  <c:v>671.47331917890972</c:v>
                </c:pt>
                <c:pt idx="105">
                  <c:v>672.87823329143259</c:v>
                </c:pt>
                <c:pt idx="106">
                  <c:v>679.13964622945036</c:v>
                </c:pt>
                <c:pt idx="107">
                  <c:v>684.28195052651597</c:v>
                </c:pt>
                <c:pt idx="108">
                  <c:v>689.68576242010647</c:v>
                </c:pt>
                <c:pt idx="109">
                  <c:v>695.51482063853553</c:v>
                </c:pt>
                <c:pt idx="110">
                  <c:v>700.83543381929758</c:v>
                </c:pt>
                <c:pt idx="111">
                  <c:v>706.30225638923241</c:v>
                </c:pt>
                <c:pt idx="112">
                  <c:v>712.72005105372727</c:v>
                </c:pt>
                <c:pt idx="113">
                  <c:v>719.47781737232845</c:v>
                </c:pt>
                <c:pt idx="114">
                  <c:v>724.74480169277911</c:v>
                </c:pt>
                <c:pt idx="115">
                  <c:v>731.72690400561305</c:v>
                </c:pt>
                <c:pt idx="116">
                  <c:v>737.4914390872209</c:v>
                </c:pt>
                <c:pt idx="117">
                  <c:v>743.53010018857697</c:v>
                </c:pt>
                <c:pt idx="118">
                  <c:v>749.06084520686204</c:v>
                </c:pt>
                <c:pt idx="119">
                  <c:v>755.11292391457937</c:v>
                </c:pt>
                <c:pt idx="120">
                  <c:v>760.90708888628785</c:v>
                </c:pt>
                <c:pt idx="121">
                  <c:v>766.50585733579942</c:v>
                </c:pt>
                <c:pt idx="122">
                  <c:v>771.57579335073478</c:v>
                </c:pt>
                <c:pt idx="123">
                  <c:v>777.42722807459677</c:v>
                </c:pt>
                <c:pt idx="124">
                  <c:v>783.57534234539696</c:v>
                </c:pt>
                <c:pt idx="125">
                  <c:v>789.26195876927818</c:v>
                </c:pt>
                <c:pt idx="126">
                  <c:v>794.30337171186795</c:v>
                </c:pt>
                <c:pt idx="127">
                  <c:v>799.6002168775542</c:v>
                </c:pt>
                <c:pt idx="128">
                  <c:v>805.10237059935196</c:v>
                </c:pt>
                <c:pt idx="129">
                  <c:v>810.26828162060815</c:v>
                </c:pt>
                <c:pt idx="130">
                  <c:v>815.53355449220794</c:v>
                </c:pt>
                <c:pt idx="131">
                  <c:v>821.88642147917153</c:v>
                </c:pt>
                <c:pt idx="132">
                  <c:v>827.87261711108636</c:v>
                </c:pt>
                <c:pt idx="133">
                  <c:v>833.86483204551303</c:v>
                </c:pt>
                <c:pt idx="134">
                  <c:v>839.84952190539934</c:v>
                </c:pt>
                <c:pt idx="135">
                  <c:v>845.99910193212907</c:v>
                </c:pt>
                <c:pt idx="136">
                  <c:v>851.68175472678797</c:v>
                </c:pt>
                <c:pt idx="137">
                  <c:v>857.12958518090238</c:v>
                </c:pt>
                <c:pt idx="138">
                  <c:v>862.81303092294138</c:v>
                </c:pt>
                <c:pt idx="139">
                  <c:v>869.35048261390136</c:v>
                </c:pt>
                <c:pt idx="140">
                  <c:v>874.55376842590874</c:v>
                </c:pt>
                <c:pt idx="141">
                  <c:v>880.69308081062854</c:v>
                </c:pt>
                <c:pt idx="142">
                  <c:v>886.24740426725384</c:v>
                </c:pt>
                <c:pt idx="143">
                  <c:v>892.14792134695642</c:v>
                </c:pt>
                <c:pt idx="144">
                  <c:v>897.691687559451</c:v>
                </c:pt>
                <c:pt idx="145">
                  <c:v>903.74078714822099</c:v>
                </c:pt>
                <c:pt idx="146">
                  <c:v>909.48260707790337</c:v>
                </c:pt>
                <c:pt idx="147">
                  <c:v>915.4052306877212</c:v>
                </c:pt>
                <c:pt idx="148">
                  <c:v>921.17523534033603</c:v>
                </c:pt>
                <c:pt idx="149">
                  <c:v>926.83404806633155</c:v>
                </c:pt>
                <c:pt idx="150">
                  <c:v>933.11844928908499</c:v>
                </c:pt>
                <c:pt idx="151">
                  <c:v>938.55882999857329</c:v>
                </c:pt>
                <c:pt idx="152">
                  <c:v>943.56975928238512</c:v>
                </c:pt>
                <c:pt idx="153">
                  <c:v>950.64482788819441</c:v>
                </c:pt>
                <c:pt idx="154">
                  <c:v>955.96459403965503</c:v>
                </c:pt>
                <c:pt idx="155">
                  <c:v>961.89634108038456</c:v>
                </c:pt>
                <c:pt idx="156">
                  <c:v>966.98225102815456</c:v>
                </c:pt>
                <c:pt idx="157">
                  <c:v>972.68232317038053</c:v>
                </c:pt>
                <c:pt idx="158">
                  <c:v>978.24880318239809</c:v>
                </c:pt>
                <c:pt idx="159">
                  <c:v>984.71904596428055</c:v>
                </c:pt>
                <c:pt idx="160">
                  <c:v>989.95169495041239</c:v>
                </c:pt>
                <c:pt idx="161">
                  <c:v>994.9913198396498</c:v>
                </c:pt>
                <c:pt idx="162">
                  <c:v>1000.117825929814</c:v>
                </c:pt>
                <c:pt idx="163">
                  <c:v>1005.268886071885</c:v>
                </c:pt>
                <c:pt idx="164">
                  <c:v>1011.196073153441</c:v>
                </c:pt>
                <c:pt idx="165">
                  <c:v>1016.66289572338</c:v>
                </c:pt>
                <c:pt idx="166">
                  <c:v>1022.919988954415</c:v>
                </c:pt>
                <c:pt idx="167">
                  <c:v>1028.151776670004</c:v>
                </c:pt>
                <c:pt idx="168">
                  <c:v>1033.4050537862161</c:v>
                </c:pt>
                <c:pt idx="169">
                  <c:v>1039.1460888320039</c:v>
                </c:pt>
                <c:pt idx="170">
                  <c:v>1048.3968017249961</c:v>
                </c:pt>
                <c:pt idx="171">
                  <c:v>1054.194854094889</c:v>
                </c:pt>
                <c:pt idx="172">
                  <c:v>1060.943945913469</c:v>
                </c:pt>
                <c:pt idx="173">
                  <c:v>1069.2842158099761</c:v>
                </c:pt>
                <c:pt idx="174">
                  <c:v>1076.316480320515</c:v>
                </c:pt>
                <c:pt idx="175">
                  <c:v>1081.7725763400531</c:v>
                </c:pt>
                <c:pt idx="176">
                  <c:v>1086.8531672238521</c:v>
                </c:pt>
                <c:pt idx="177">
                  <c:v>1092.178013529593</c:v>
                </c:pt>
                <c:pt idx="178">
                  <c:v>1097.673611212314</c:v>
                </c:pt>
                <c:pt idx="179">
                  <c:v>1105.0505175964879</c:v>
                </c:pt>
                <c:pt idx="180">
                  <c:v>1110.132882119811</c:v>
                </c:pt>
                <c:pt idx="181">
                  <c:v>1115.835325504692</c:v>
                </c:pt>
                <c:pt idx="182">
                  <c:v>1121.7503355057561</c:v>
                </c:pt>
                <c:pt idx="183">
                  <c:v>1129.3907103558149</c:v>
                </c:pt>
                <c:pt idx="184">
                  <c:v>1135.633382980787</c:v>
                </c:pt>
                <c:pt idx="185">
                  <c:v>1142.29916607375</c:v>
                </c:pt>
                <c:pt idx="186">
                  <c:v>1147.6358472641459</c:v>
                </c:pt>
                <c:pt idx="187">
                  <c:v>1153.6700291996019</c:v>
                </c:pt>
                <c:pt idx="188">
                  <c:v>1159.1860886316199</c:v>
                </c:pt>
                <c:pt idx="189">
                  <c:v>1164.8853701408279</c:v>
                </c:pt>
                <c:pt idx="190">
                  <c:v>1172.1539677151959</c:v>
                </c:pt>
                <c:pt idx="191">
                  <c:v>1178.7394946004049</c:v>
                </c:pt>
                <c:pt idx="192">
                  <c:v>1186.8151354623751</c:v>
                </c:pt>
                <c:pt idx="193">
                  <c:v>1194.068838354453</c:v>
                </c:pt>
                <c:pt idx="194">
                  <c:v>1199.3049310052911</c:v>
                </c:pt>
                <c:pt idx="195">
                  <c:v>1204.3329180573501</c:v>
                </c:pt>
                <c:pt idx="196">
                  <c:v>1210.791309929464</c:v>
                </c:pt>
                <c:pt idx="197">
                  <c:v>1216.835192528059</c:v>
                </c:pt>
                <c:pt idx="198">
                  <c:v>1222.710452722853</c:v>
                </c:pt>
                <c:pt idx="199">
                  <c:v>1230.22294864832</c:v>
                </c:pt>
                <c:pt idx="200">
                  <c:v>1236.598474171652</c:v>
                </c:pt>
                <c:pt idx="201">
                  <c:v>1242.744389152866</c:v>
                </c:pt>
                <c:pt idx="202">
                  <c:v>1249.0259214406351</c:v>
                </c:pt>
                <c:pt idx="203">
                  <c:v>1255.709258535675</c:v>
                </c:pt>
                <c:pt idx="204">
                  <c:v>1261.5921837828309</c:v>
                </c:pt>
                <c:pt idx="205">
                  <c:v>1268.840914978723</c:v>
                </c:pt>
                <c:pt idx="206">
                  <c:v>1274.092476178633</c:v>
                </c:pt>
                <c:pt idx="207">
                  <c:v>1279.5477462046581</c:v>
                </c:pt>
                <c:pt idx="208">
                  <c:v>1285.197792368288</c:v>
                </c:pt>
                <c:pt idx="209">
                  <c:v>1290.710583024066</c:v>
                </c:pt>
                <c:pt idx="210">
                  <c:v>1296.50552568478</c:v>
                </c:pt>
                <c:pt idx="211">
                  <c:v>1303.1577741787271</c:v>
                </c:pt>
                <c:pt idx="212">
                  <c:v>1309.352620632447</c:v>
                </c:pt>
                <c:pt idx="213">
                  <c:v>1315.4676625056211</c:v>
                </c:pt>
                <c:pt idx="214">
                  <c:v>1321.973328490388</c:v>
                </c:pt>
                <c:pt idx="215">
                  <c:v>1327.738645257376</c:v>
                </c:pt>
                <c:pt idx="216">
                  <c:v>1334.589133205897</c:v>
                </c:pt>
                <c:pt idx="217">
                  <c:v>1339.6287580951321</c:v>
                </c:pt>
                <c:pt idx="218">
                  <c:v>1345.9631553413501</c:v>
                </c:pt>
                <c:pt idx="219">
                  <c:v>1351.931256637175</c:v>
                </c:pt>
                <c:pt idx="220">
                  <c:v>1357.5605275645009</c:v>
                </c:pt>
                <c:pt idx="221">
                  <c:v>1363.9084272152149</c:v>
                </c:pt>
                <c:pt idx="222">
                  <c:v>1371.0025781233701</c:v>
                </c:pt>
                <c:pt idx="223">
                  <c:v>1376.89162822969</c:v>
                </c:pt>
                <c:pt idx="224">
                  <c:v>1382.2350604426761</c:v>
                </c:pt>
                <c:pt idx="225">
                  <c:v>1388.4182569625821</c:v>
                </c:pt>
                <c:pt idx="226">
                  <c:v>1393.7159528229181</c:v>
                </c:pt>
                <c:pt idx="227">
                  <c:v>1399.8626009883681</c:v>
                </c:pt>
                <c:pt idx="228">
                  <c:v>1405.7852245981851</c:v>
                </c:pt>
                <c:pt idx="229">
                  <c:v>1410.78535057148</c:v>
                </c:pt>
                <c:pt idx="230">
                  <c:v>1415.77645592469</c:v>
                </c:pt>
                <c:pt idx="231">
                  <c:v>1420.888878179459</c:v>
                </c:pt>
                <c:pt idx="232">
                  <c:v>1427.0017088630459</c:v>
                </c:pt>
                <c:pt idx="233">
                  <c:v>1434.1028437662101</c:v>
                </c:pt>
                <c:pt idx="234">
                  <c:v>1439.2731145742041</c:v>
                </c:pt>
                <c:pt idx="235">
                  <c:v>1446.3513671354831</c:v>
                </c:pt>
                <c:pt idx="236">
                  <c:v>1451.4159673101601</c:v>
                </c:pt>
                <c:pt idx="237">
                  <c:v>1456.8488880598579</c:v>
                </c:pt>
                <c:pt idx="238">
                  <c:v>1461.9170460852331</c:v>
                </c:pt>
                <c:pt idx="239">
                  <c:v>1468.01289767612</c:v>
                </c:pt>
                <c:pt idx="240">
                  <c:v>1473.439178740128</c:v>
                </c:pt>
                <c:pt idx="241">
                  <c:v>1479.1605566873659</c:v>
                </c:pt>
                <c:pt idx="242">
                  <c:v>1484.933684482641</c:v>
                </c:pt>
                <c:pt idx="243">
                  <c:v>1490.2211629831511</c:v>
                </c:pt>
                <c:pt idx="244">
                  <c:v>1495.644121155045</c:v>
                </c:pt>
                <c:pt idx="245">
                  <c:v>1501.7392334518399</c:v>
                </c:pt>
                <c:pt idx="246">
                  <c:v>1507.144712931758</c:v>
                </c:pt>
                <c:pt idx="247">
                  <c:v>1513.2891612827921</c:v>
                </c:pt>
                <c:pt idx="248">
                  <c:v>1518.706299489967</c:v>
                </c:pt>
                <c:pt idx="249">
                  <c:v>1524.459096553401</c:v>
                </c:pt>
                <c:pt idx="250">
                  <c:v>1529.9702520932231</c:v>
                </c:pt>
                <c:pt idx="251">
                  <c:v>1535.9587056716109</c:v>
                </c:pt>
                <c:pt idx="252">
                  <c:v>1541.510594622604</c:v>
                </c:pt>
                <c:pt idx="253">
                  <c:v>1546.7069473385729</c:v>
                </c:pt>
                <c:pt idx="254">
                  <c:v>1552.868240861997</c:v>
                </c:pt>
                <c:pt idx="255">
                  <c:v>1557.8249181395149</c:v>
                </c:pt>
                <c:pt idx="256">
                  <c:v>1564.2032703211321</c:v>
                </c:pt>
                <c:pt idx="257">
                  <c:v>1569.6204085283071</c:v>
                </c:pt>
                <c:pt idx="258">
                  <c:v>1575.278424855187</c:v>
                </c:pt>
                <c:pt idx="259">
                  <c:v>1580.9523479220379</c:v>
                </c:pt>
                <c:pt idx="260">
                  <c:v>1586.9910090233941</c:v>
                </c:pt>
                <c:pt idx="261">
                  <c:v>1592.5037996791721</c:v>
                </c:pt>
                <c:pt idx="262">
                  <c:v>1597.8741511164719</c:v>
                </c:pt>
                <c:pt idx="263">
                  <c:v>1603.173547954447</c:v>
                </c:pt>
                <c:pt idx="264">
                  <c:v>1609.9393116328711</c:v>
                </c:pt>
                <c:pt idx="265">
                  <c:v>1615.7521124021521</c:v>
                </c:pt>
                <c:pt idx="266">
                  <c:v>1620.834476925475</c:v>
                </c:pt>
                <c:pt idx="267">
                  <c:v>1626.5495503223599</c:v>
                </c:pt>
                <c:pt idx="268">
                  <c:v>1632.435538796253</c:v>
                </c:pt>
                <c:pt idx="269">
                  <c:v>1637.5285321872429</c:v>
                </c:pt>
                <c:pt idx="270">
                  <c:v>1642.6338979562911</c:v>
                </c:pt>
                <c:pt idx="271">
                  <c:v>1648.214123382141</c:v>
                </c:pt>
                <c:pt idx="272">
                  <c:v>1654.7598416118001</c:v>
                </c:pt>
                <c:pt idx="273">
                  <c:v>1660.5102881967539</c:v>
                </c:pt>
                <c:pt idx="274">
                  <c:v>1666.705134650475</c:v>
                </c:pt>
                <c:pt idx="275">
                  <c:v>1672.409158316796</c:v>
                </c:pt>
                <c:pt idx="276">
                  <c:v>1678.3727274498319</c:v>
                </c:pt>
                <c:pt idx="277">
                  <c:v>1683.71109719586</c:v>
                </c:pt>
                <c:pt idx="278">
                  <c:v>1689.7914047295169</c:v>
                </c:pt>
                <c:pt idx="279">
                  <c:v>1695.1060858716321</c:v>
                </c:pt>
                <c:pt idx="280">
                  <c:v>1700.3559305950409</c:v>
                </c:pt>
                <c:pt idx="281">
                  <c:v>1706.2541560639361</c:v>
                </c:pt>
                <c:pt idx="282">
                  <c:v>1711.322314089311</c:v>
                </c:pt>
                <c:pt idx="283">
                  <c:v>1716.52559990132</c:v>
                </c:pt>
                <c:pt idx="284">
                  <c:v>1722.4989843729579</c:v>
                </c:pt>
                <c:pt idx="285">
                  <c:v>1727.6640229946479</c:v>
                </c:pt>
                <c:pt idx="286">
                  <c:v>1733.864686206085</c:v>
                </c:pt>
                <c:pt idx="287">
                  <c:v>1740.4529496493481</c:v>
                </c:pt>
                <c:pt idx="288">
                  <c:v>1745.656235461357</c:v>
                </c:pt>
                <c:pt idx="289">
                  <c:v>1751.455842060567</c:v>
                </c:pt>
                <c:pt idx="290">
                  <c:v>1757.4735718646821</c:v>
                </c:pt>
                <c:pt idx="291">
                  <c:v>1763.2474801810829</c:v>
                </c:pt>
                <c:pt idx="292">
                  <c:v>1769.062606225506</c:v>
                </c:pt>
                <c:pt idx="293">
                  <c:v>1774.529428795445</c:v>
                </c:pt>
                <c:pt idx="294">
                  <c:v>1780.591922889404</c:v>
                </c:pt>
                <c:pt idx="295">
                  <c:v>1786.4633468056679</c:v>
                </c:pt>
                <c:pt idx="296">
                  <c:v>1791.8721599148671</c:v>
                </c:pt>
                <c:pt idx="297">
                  <c:v>1797.7719132242701</c:v>
                </c:pt>
                <c:pt idx="298">
                  <c:v>1803.087442206277</c:v>
                </c:pt>
                <c:pt idx="299">
                  <c:v>1808.2837949222469</c:v>
                </c:pt>
                <c:pt idx="300">
                  <c:v>1814.184312001948</c:v>
                </c:pt>
                <c:pt idx="301">
                  <c:v>1819.565560908617</c:v>
                </c:pt>
                <c:pt idx="302">
                  <c:v>1824.631940321985</c:v>
                </c:pt>
                <c:pt idx="303">
                  <c:v>1830.228293601248</c:v>
                </c:pt>
                <c:pt idx="304">
                  <c:v>1835.335424405941</c:v>
                </c:pt>
                <c:pt idx="305">
                  <c:v>1841.3531542100559</c:v>
                </c:pt>
                <c:pt idx="306">
                  <c:v>1846.9309564361261</c:v>
                </c:pt>
                <c:pt idx="307">
                  <c:v>1853.4766746657849</c:v>
                </c:pt>
                <c:pt idx="308">
                  <c:v>1860.0478159234719</c:v>
                </c:pt>
                <c:pt idx="309">
                  <c:v>1867.515791179557</c:v>
                </c:pt>
                <c:pt idx="310">
                  <c:v>1873.7656782666199</c:v>
                </c:pt>
                <c:pt idx="311">
                  <c:v>1879.005212320141</c:v>
                </c:pt>
                <c:pt idx="312">
                  <c:v>1884.1527719117571</c:v>
                </c:pt>
                <c:pt idx="313">
                  <c:v>1889.598947747606</c:v>
                </c:pt>
                <c:pt idx="314">
                  <c:v>1895.0838751531369</c:v>
                </c:pt>
                <c:pt idx="315">
                  <c:v>1900.658444808005</c:v>
                </c:pt>
                <c:pt idx="316">
                  <c:v>1906.26364862586</c:v>
                </c:pt>
                <c:pt idx="317">
                  <c:v>1912.2708854319999</c:v>
                </c:pt>
                <c:pt idx="318">
                  <c:v>1917.323013397038</c:v>
                </c:pt>
                <c:pt idx="319">
                  <c:v>1922.6198585627251</c:v>
                </c:pt>
                <c:pt idx="320">
                  <c:v>1927.7752910507629</c:v>
                </c:pt>
                <c:pt idx="321">
                  <c:v>1933.137244748006</c:v>
                </c:pt>
                <c:pt idx="322">
                  <c:v>1938.4417412468169</c:v>
                </c:pt>
                <c:pt idx="323">
                  <c:v>1943.8580475203801</c:v>
                </c:pt>
                <c:pt idx="324">
                  <c:v>1949.579425467618</c:v>
                </c:pt>
                <c:pt idx="325">
                  <c:v>1955.2086963949439</c:v>
                </c:pt>
                <c:pt idx="326">
                  <c:v>1960.955223377294</c:v>
                </c:pt>
                <c:pt idx="327">
                  <c:v>1967.0333070857459</c:v>
                </c:pt>
                <c:pt idx="328">
                  <c:v>1972.450445292922</c:v>
                </c:pt>
                <c:pt idx="329">
                  <c:v>1977.6372498714879</c:v>
                </c:pt>
                <c:pt idx="330">
                  <c:v>1983.27292133574</c:v>
                </c:pt>
                <c:pt idx="331">
                  <c:v>1989.084946806767</c:v>
                </c:pt>
                <c:pt idx="332">
                  <c:v>1995.222790983973</c:v>
                </c:pt>
                <c:pt idx="333">
                  <c:v>2000.4914861987311</c:v>
                </c:pt>
                <c:pt idx="334">
                  <c:v>2005.64079636265</c:v>
                </c:pt>
                <c:pt idx="335">
                  <c:v>2011.2323161708041</c:v>
                </c:pt>
                <c:pt idx="336">
                  <c:v>2016.3129070546031</c:v>
                </c:pt>
                <c:pt idx="337">
                  <c:v>2022.1078497153169</c:v>
                </c:pt>
                <c:pt idx="338">
                  <c:v>2027.5713740504229</c:v>
                </c:pt>
                <c:pt idx="339">
                  <c:v>2033.023338853264</c:v>
                </c:pt>
                <c:pt idx="340">
                  <c:v>2038.227490652248</c:v>
                </c:pt>
                <c:pt idx="341">
                  <c:v>2044.57964825781</c:v>
                </c:pt>
                <c:pt idx="342">
                  <c:v>2050.76065797097</c:v>
                </c:pt>
                <c:pt idx="343">
                  <c:v>2057.0357303590158</c:v>
                </c:pt>
                <c:pt idx="344">
                  <c:v>2062.07177724026</c:v>
                </c:pt>
                <c:pt idx="345">
                  <c:v>2068.2855082500082</c:v>
                </c:pt>
                <c:pt idx="346">
                  <c:v>2074.1944203013049</c:v>
                </c:pt>
                <c:pt idx="347">
                  <c:v>2080.028887601884</c:v>
                </c:pt>
                <c:pt idx="348">
                  <c:v>2085.3035665719258</c:v>
                </c:pt>
                <c:pt idx="349">
                  <c:v>2091.3153026192099</c:v>
                </c:pt>
                <c:pt idx="350">
                  <c:v>2096.8002300247408</c:v>
                </c:pt>
                <c:pt idx="351">
                  <c:v>2102.0302947734331</c:v>
                </c:pt>
                <c:pt idx="352">
                  <c:v>2108.6253946443039</c:v>
                </c:pt>
                <c:pt idx="353">
                  <c:v>2114.2945503761698</c:v>
                </c:pt>
                <c:pt idx="354">
                  <c:v>2120.048913892877</c:v>
                </c:pt>
                <c:pt idx="355">
                  <c:v>2123.174578383248</c:v>
                </c:pt>
                <c:pt idx="356">
                  <c:v>2128.4158322900312</c:v>
                </c:pt>
                <c:pt idx="357">
                  <c:v>2134.4020279219458</c:v>
                </c:pt>
                <c:pt idx="358">
                  <c:v>2140.9090791225922</c:v>
                </c:pt>
                <c:pt idx="359">
                  <c:v>2146.7782000684401</c:v>
                </c:pt>
                <c:pt idx="360">
                  <c:v>2152.3777733441129</c:v>
                </c:pt>
                <c:pt idx="361">
                  <c:v>2158.124300326464</c:v>
                </c:pt>
                <c:pt idx="362">
                  <c:v>2163.9301196824649</c:v>
                </c:pt>
                <c:pt idx="363">
                  <c:v>2169.199670134301</c:v>
                </c:pt>
                <c:pt idx="364">
                  <c:v>2174.4589485488232</c:v>
                </c:pt>
                <c:pt idx="365">
                  <c:v>2176.250184167613</c:v>
                </c:pt>
                <c:pt idx="366">
                  <c:v>2183.26641010306</c:v>
                </c:pt>
                <c:pt idx="367">
                  <c:v>2188.2701397714941</c:v>
                </c:pt>
                <c:pt idx="368">
                  <c:v>2193.4054286429409</c:v>
                </c:pt>
                <c:pt idx="369">
                  <c:v>2199.0642413689202</c:v>
                </c:pt>
                <c:pt idx="370">
                  <c:v>2205.030077014128</c:v>
                </c:pt>
                <c:pt idx="371">
                  <c:v>2210.628845463621</c:v>
                </c:pt>
              </c:numCache>
            </c:numRef>
          </c:yVal>
          <c:smooth val="0"/>
          <c:extLst>
            <c:ext xmlns:c16="http://schemas.microsoft.com/office/drawing/2014/chart" uri="{C3380CC4-5D6E-409C-BE32-E72D297353CC}">
              <c16:uniqueId val="{00000000-A530-E048-824A-61F3AAA9E11B}"/>
            </c:ext>
          </c:extLst>
        </c:ser>
        <c:dLbls>
          <c:showLegendKey val="0"/>
          <c:showVal val="0"/>
          <c:showCatName val="0"/>
          <c:showSerName val="0"/>
          <c:showPercent val="0"/>
          <c:showBubbleSize val="0"/>
        </c:dLbls>
        <c:axId val="-24276352"/>
        <c:axId val="370544928"/>
      </c:scatterChart>
      <c:valAx>
        <c:axId val="-242763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ltLang="zh-CN" sz="1600" b="1" dirty="0">
                    <a:solidFill>
                      <a:schemeClr val="bg1"/>
                    </a:solidFill>
                    <a:latin typeface="Garamond" charset="0"/>
                    <a:ea typeface="Garamond" charset="0"/>
                    <a:cs typeface="Garamond" charset="0"/>
                  </a:rPr>
                  <a:t>Travel</a:t>
                </a:r>
                <a:r>
                  <a:rPr lang="en-US" altLang="zh-CN" sz="1600" b="1" baseline="0" dirty="0">
                    <a:solidFill>
                      <a:schemeClr val="bg1"/>
                    </a:solidFill>
                    <a:latin typeface="Garamond" charset="0"/>
                    <a:ea typeface="Garamond" charset="0"/>
                    <a:cs typeface="Garamond" charset="0"/>
                  </a:rPr>
                  <a:t> Time (mins)</a:t>
                </a:r>
              </a:p>
            </c:rich>
          </c:tx>
          <c:layout>
            <c:manualLayout>
              <c:xMode val="edge"/>
              <c:yMode val="edge"/>
              <c:x val="0.82944790962725801"/>
              <c:y val="0.9374948434476000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_);[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70544928"/>
        <c:crosses val="autoZero"/>
        <c:crossBetween val="midCat"/>
        <c:majorUnit val="5"/>
        <c:minorUnit val="2"/>
      </c:valAx>
      <c:valAx>
        <c:axId val="370544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ln>
                      <a:solidFill>
                        <a:schemeClr val="bg1"/>
                      </a:solidFill>
                    </a:ln>
                    <a:solidFill>
                      <a:schemeClr val="bg1"/>
                    </a:solidFill>
                    <a:latin typeface="+mn-lt"/>
                    <a:ea typeface="+mn-ea"/>
                    <a:cs typeface="+mn-cs"/>
                  </a:defRPr>
                </a:pPr>
                <a:r>
                  <a:rPr lang="en-US" altLang="zh-CN" sz="1600" b="1" dirty="0">
                    <a:ln>
                      <a:solidFill>
                        <a:schemeClr val="bg1"/>
                      </a:solidFill>
                    </a:ln>
                    <a:solidFill>
                      <a:schemeClr val="bg1"/>
                    </a:solidFill>
                    <a:latin typeface="Garamond" charset="0"/>
                    <a:ea typeface="Garamond" charset="0"/>
                    <a:cs typeface="Garamond" charset="0"/>
                  </a:rPr>
                  <a:t>Travel</a:t>
                </a:r>
                <a:r>
                  <a:rPr lang="en-US" altLang="zh-CN" sz="1600" b="1" baseline="0" dirty="0">
                    <a:ln>
                      <a:solidFill>
                        <a:schemeClr val="bg1"/>
                      </a:solidFill>
                    </a:ln>
                    <a:solidFill>
                      <a:schemeClr val="bg1"/>
                    </a:solidFill>
                    <a:latin typeface="Garamond" charset="0"/>
                    <a:ea typeface="Garamond" charset="0"/>
                    <a:cs typeface="Garamond" charset="0"/>
                  </a:rPr>
                  <a:t> Distance (m)</a:t>
                </a:r>
              </a:p>
            </c:rich>
          </c:tx>
          <c:overlay val="0"/>
          <c:spPr>
            <a:noFill/>
            <a:ln>
              <a:noFill/>
            </a:ln>
            <a:effectLst/>
          </c:spPr>
          <c:txPr>
            <a:bodyPr rot="-5400000" spcFirstLastPara="1" vertOverflow="ellipsis" vert="horz" wrap="square" anchor="ctr" anchorCtr="1"/>
            <a:lstStyle/>
            <a:p>
              <a:pPr>
                <a:defRPr sz="1600" b="1" i="0" u="none" strike="noStrike" kern="1200" baseline="0">
                  <a:ln>
                    <a:solidFill>
                      <a:schemeClr val="bg1"/>
                    </a:solidFill>
                  </a:ln>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ln>
                  <a:solidFill>
                    <a:schemeClr val="bg1"/>
                  </a:solidFill>
                </a:ln>
                <a:solidFill>
                  <a:schemeClr val="tx1">
                    <a:lumMod val="65000"/>
                    <a:lumOff val="35000"/>
                  </a:schemeClr>
                </a:solidFill>
                <a:latin typeface="+mn-lt"/>
                <a:ea typeface="+mn-ea"/>
                <a:cs typeface="+mn-cs"/>
              </a:defRPr>
            </a:pPr>
            <a:endParaRPr lang="en-US"/>
          </a:p>
        </c:txPr>
        <c:crossAx val="-24276352"/>
        <c:crosses val="autoZero"/>
        <c:crossBetween val="midCat"/>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altLang="zh-CN" sz="2000" b="1" dirty="0">
                <a:solidFill>
                  <a:schemeClr val="bg1"/>
                </a:solidFill>
                <a:latin typeface="Garamond" charset="0"/>
                <a:ea typeface="Garamond" charset="0"/>
                <a:cs typeface="Garamond" charset="0"/>
              </a:rPr>
              <a:t>Unimodal</a:t>
            </a:r>
            <a:r>
              <a:rPr lang="en-US" altLang="zh-CN" sz="2000" b="1" baseline="0" dirty="0">
                <a:solidFill>
                  <a:schemeClr val="bg1"/>
                </a:solidFill>
                <a:latin typeface="Garamond" charset="0"/>
                <a:ea typeface="Garamond" charset="0"/>
                <a:cs typeface="Garamond" charset="0"/>
              </a:rPr>
              <a:t> Utilitarian Pedestrian Tour Travel Time-Distance</a:t>
            </a:r>
            <a:endParaRPr lang="zh-CN" altLang="en-US" sz="2000" b="1" dirty="0">
              <a:solidFill>
                <a:schemeClr val="bg1"/>
              </a:solidFill>
              <a:latin typeface="Garamond" charset="0"/>
              <a:ea typeface="Garamond" charset="0"/>
              <a:cs typeface="Garamond" charset="0"/>
            </a:endParaRPr>
          </a:p>
        </c:rich>
      </c:tx>
      <c:layout>
        <c:manualLayout>
          <c:xMode val="edge"/>
          <c:yMode val="edge"/>
          <c:x val="0.11542544999610201"/>
          <c:y val="5.0884929625699502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6804009941263"/>
          <c:y val="0.20885659264557799"/>
          <c:w val="0.79492581100322501"/>
          <c:h val="0.620090331821195"/>
        </c:manualLayout>
      </c:layout>
      <c:scatterChart>
        <c:scatterStyle val="lineMarker"/>
        <c:varyColors val="0"/>
        <c:ser>
          <c:idx val="1"/>
          <c:order val="0"/>
          <c:tx>
            <c:v>Walk</c:v>
          </c:tx>
          <c:spPr>
            <a:ln w="19050" cap="rnd">
              <a:solidFill>
                <a:srgbClr val="54943B"/>
              </a:solidFill>
              <a:round/>
            </a:ln>
            <a:effectLst/>
          </c:spPr>
          <c:marker>
            <c:symbol val="circle"/>
            <c:size val="5"/>
            <c:spPr>
              <a:solidFill>
                <a:srgbClr val="54943B"/>
              </a:solidFill>
              <a:ln w="9525">
                <a:solidFill>
                  <a:srgbClr val="54943B"/>
                </a:solidFill>
              </a:ln>
              <a:effectLst/>
            </c:spPr>
          </c:marker>
          <c:xVal>
            <c:numRef>
              <c:f>exclude!$I$2:$I$122</c:f>
              <c:numCache>
                <c:formatCode>0.00_ </c:formatCode>
                <c:ptCount val="121"/>
                <c:pt idx="0">
                  <c:v>3.3333333333333298E-2</c:v>
                </c:pt>
                <c:pt idx="1">
                  <c:v>0.05</c:v>
                </c:pt>
                <c:pt idx="2">
                  <c:v>6.6666666666666693E-2</c:v>
                </c:pt>
                <c:pt idx="3">
                  <c:v>0.15</c:v>
                </c:pt>
                <c:pt idx="4">
                  <c:v>0.2</c:v>
                </c:pt>
                <c:pt idx="5">
                  <c:v>0.3</c:v>
                </c:pt>
                <c:pt idx="6">
                  <c:v>0.43333333333333302</c:v>
                </c:pt>
                <c:pt idx="7">
                  <c:v>0.46666666666666701</c:v>
                </c:pt>
                <c:pt idx="8">
                  <c:v>0.5</c:v>
                </c:pt>
                <c:pt idx="9">
                  <c:v>0.53333333333333299</c:v>
                </c:pt>
                <c:pt idx="10">
                  <c:v>0.56666666666666698</c:v>
                </c:pt>
                <c:pt idx="11">
                  <c:v>0.58333333333333304</c:v>
                </c:pt>
                <c:pt idx="12">
                  <c:v>0.61666666666666703</c:v>
                </c:pt>
                <c:pt idx="13">
                  <c:v>0.65</c:v>
                </c:pt>
                <c:pt idx="14">
                  <c:v>0.68333333333333302</c:v>
                </c:pt>
                <c:pt idx="15">
                  <c:v>0.73333333333333295</c:v>
                </c:pt>
                <c:pt idx="16">
                  <c:v>0.8</c:v>
                </c:pt>
                <c:pt idx="17">
                  <c:v>0.85</c:v>
                </c:pt>
                <c:pt idx="18">
                  <c:v>1.033333333333333</c:v>
                </c:pt>
                <c:pt idx="19">
                  <c:v>1.3166666666666671</c:v>
                </c:pt>
                <c:pt idx="20">
                  <c:v>1.75</c:v>
                </c:pt>
                <c:pt idx="21">
                  <c:v>1.7833333333333341</c:v>
                </c:pt>
                <c:pt idx="22">
                  <c:v>1.8166666666666671</c:v>
                </c:pt>
                <c:pt idx="23">
                  <c:v>1.9</c:v>
                </c:pt>
                <c:pt idx="24">
                  <c:v>1.966666666666667</c:v>
                </c:pt>
                <c:pt idx="25">
                  <c:v>2.0166666666666671</c:v>
                </c:pt>
                <c:pt idx="26">
                  <c:v>2.0666666666666669</c:v>
                </c:pt>
                <c:pt idx="27">
                  <c:v>2.1</c:v>
                </c:pt>
                <c:pt idx="28">
                  <c:v>2.183333333333334</c:v>
                </c:pt>
                <c:pt idx="29">
                  <c:v>2.2166666666666668</c:v>
                </c:pt>
                <c:pt idx="30">
                  <c:v>2.2666666666666671</c:v>
                </c:pt>
                <c:pt idx="31">
                  <c:v>2.3833333333333342</c:v>
                </c:pt>
                <c:pt idx="32">
                  <c:v>2.4833333333333338</c:v>
                </c:pt>
                <c:pt idx="33">
                  <c:v>2.5333333333333332</c:v>
                </c:pt>
                <c:pt idx="34">
                  <c:v>2.566666666666666</c:v>
                </c:pt>
                <c:pt idx="35">
                  <c:v>2.6166666666666631</c:v>
                </c:pt>
                <c:pt idx="36">
                  <c:v>2.6333333333333329</c:v>
                </c:pt>
                <c:pt idx="37">
                  <c:v>2.6666666666666661</c:v>
                </c:pt>
                <c:pt idx="38">
                  <c:v>2.7166666666666641</c:v>
                </c:pt>
                <c:pt idx="39">
                  <c:v>2.7666666666666662</c:v>
                </c:pt>
                <c:pt idx="40">
                  <c:v>2.8166666666666571</c:v>
                </c:pt>
                <c:pt idx="41">
                  <c:v>2.8833333333333329</c:v>
                </c:pt>
                <c:pt idx="42">
                  <c:v>2.9333333333333318</c:v>
                </c:pt>
                <c:pt idx="43">
                  <c:v>2.9833333333333321</c:v>
                </c:pt>
                <c:pt idx="44">
                  <c:v>3.0333333333333319</c:v>
                </c:pt>
                <c:pt idx="45">
                  <c:v>3.0833333333333321</c:v>
                </c:pt>
                <c:pt idx="46">
                  <c:v>3.133333333333332</c:v>
                </c:pt>
                <c:pt idx="47">
                  <c:v>3.199999999999998</c:v>
                </c:pt>
                <c:pt idx="48">
                  <c:v>3.2333333333333321</c:v>
                </c:pt>
                <c:pt idx="49">
                  <c:v>3.2666666666666648</c:v>
                </c:pt>
                <c:pt idx="50">
                  <c:v>3.3166666666666571</c:v>
                </c:pt>
                <c:pt idx="51">
                  <c:v>3.3999999999999981</c:v>
                </c:pt>
                <c:pt idx="52">
                  <c:v>3.5999999999999979</c:v>
                </c:pt>
                <c:pt idx="53">
                  <c:v>3.6499999999999981</c:v>
                </c:pt>
                <c:pt idx="54">
                  <c:v>3.699999999999998</c:v>
                </c:pt>
                <c:pt idx="55">
                  <c:v>3.7166666666666641</c:v>
                </c:pt>
                <c:pt idx="56">
                  <c:v>3.7499999999999978</c:v>
                </c:pt>
                <c:pt idx="57">
                  <c:v>3.783333333333331</c:v>
                </c:pt>
                <c:pt idx="58">
                  <c:v>3.8166666666666571</c:v>
                </c:pt>
                <c:pt idx="59">
                  <c:v>3.849999999999997</c:v>
                </c:pt>
                <c:pt idx="60">
                  <c:v>3.8833333333333311</c:v>
                </c:pt>
                <c:pt idx="61">
                  <c:v>3.9166666666666621</c:v>
                </c:pt>
                <c:pt idx="62">
                  <c:v>3.9499999999999971</c:v>
                </c:pt>
                <c:pt idx="63">
                  <c:v>3.9833333333333312</c:v>
                </c:pt>
                <c:pt idx="64">
                  <c:v>4.0166666666666639</c:v>
                </c:pt>
                <c:pt idx="65">
                  <c:v>4.0499999999999972</c:v>
                </c:pt>
                <c:pt idx="66">
                  <c:v>4.1166666666666636</c:v>
                </c:pt>
                <c:pt idx="67">
                  <c:v>4.1666666666666634</c:v>
                </c:pt>
                <c:pt idx="68">
                  <c:v>4.2499999999999956</c:v>
                </c:pt>
                <c:pt idx="69">
                  <c:v>4.3166666666666629</c:v>
                </c:pt>
                <c:pt idx="70">
                  <c:v>4.3833333333333302</c:v>
                </c:pt>
                <c:pt idx="71">
                  <c:v>4.4833333333333298</c:v>
                </c:pt>
                <c:pt idx="72">
                  <c:v>4.5166666666666622</c:v>
                </c:pt>
                <c:pt idx="73">
                  <c:v>4.5499999999999954</c:v>
                </c:pt>
                <c:pt idx="74">
                  <c:v>4.5833333333333304</c:v>
                </c:pt>
                <c:pt idx="75">
                  <c:v>4.649999999999995</c:v>
                </c:pt>
                <c:pt idx="76">
                  <c:v>4.7666666666666613</c:v>
                </c:pt>
                <c:pt idx="77">
                  <c:v>4.8666666666666609</c:v>
                </c:pt>
                <c:pt idx="78">
                  <c:v>4.9666666666666606</c:v>
                </c:pt>
                <c:pt idx="79">
                  <c:v>5.0333333333333297</c:v>
                </c:pt>
                <c:pt idx="80">
                  <c:v>5.0833333333333304</c:v>
                </c:pt>
                <c:pt idx="81">
                  <c:v>5.1499999999999906</c:v>
                </c:pt>
                <c:pt idx="82">
                  <c:v>5.2166666666666597</c:v>
                </c:pt>
                <c:pt idx="83">
                  <c:v>5.2666666666666586</c:v>
                </c:pt>
                <c:pt idx="84">
                  <c:v>5.3333333333333304</c:v>
                </c:pt>
                <c:pt idx="85">
                  <c:v>5.3833333333333302</c:v>
                </c:pt>
                <c:pt idx="86">
                  <c:v>5.416666666666659</c:v>
                </c:pt>
                <c:pt idx="87">
                  <c:v>5.4666666666666588</c:v>
                </c:pt>
                <c:pt idx="88">
                  <c:v>5.5166666666666586</c:v>
                </c:pt>
                <c:pt idx="89">
                  <c:v>5.5666666666666584</c:v>
                </c:pt>
                <c:pt idx="90">
                  <c:v>5.5999999999999917</c:v>
                </c:pt>
                <c:pt idx="91">
                  <c:v>5.7166666666666579</c:v>
                </c:pt>
                <c:pt idx="92">
                  <c:v>5.93333333333333</c:v>
                </c:pt>
                <c:pt idx="93">
                  <c:v>5.9999999999999911</c:v>
                </c:pt>
                <c:pt idx="94">
                  <c:v>6.0333333333333297</c:v>
                </c:pt>
                <c:pt idx="95">
                  <c:v>6.0833333333333304</c:v>
                </c:pt>
                <c:pt idx="96">
                  <c:v>6.1166666666666556</c:v>
                </c:pt>
                <c:pt idx="97">
                  <c:v>6.18333333333333</c:v>
                </c:pt>
                <c:pt idx="98">
                  <c:v>6.2499999999999902</c:v>
                </c:pt>
                <c:pt idx="99">
                  <c:v>6.2999999999999901</c:v>
                </c:pt>
                <c:pt idx="100">
                  <c:v>6.3333333333333304</c:v>
                </c:pt>
                <c:pt idx="101">
                  <c:v>6.3833333333333231</c:v>
                </c:pt>
                <c:pt idx="102">
                  <c:v>6.43333333333333</c:v>
                </c:pt>
                <c:pt idx="103">
                  <c:v>6.4666666666666561</c:v>
                </c:pt>
                <c:pt idx="104">
                  <c:v>6.5166666666666559</c:v>
                </c:pt>
                <c:pt idx="105">
                  <c:v>6.5666666666666558</c:v>
                </c:pt>
                <c:pt idx="106">
                  <c:v>6.6499999999999888</c:v>
                </c:pt>
                <c:pt idx="107">
                  <c:v>6.6999999999999886</c:v>
                </c:pt>
                <c:pt idx="108">
                  <c:v>6.7333333333333298</c:v>
                </c:pt>
                <c:pt idx="109">
                  <c:v>6.7666666666666551</c:v>
                </c:pt>
                <c:pt idx="110">
                  <c:v>6.8166666666666549</c:v>
                </c:pt>
                <c:pt idx="111">
                  <c:v>6.8666666666666547</c:v>
                </c:pt>
                <c:pt idx="112">
                  <c:v>6.9166666666666554</c:v>
                </c:pt>
                <c:pt idx="113">
                  <c:v>6.9999999999999876</c:v>
                </c:pt>
                <c:pt idx="114">
                  <c:v>7.1499999999999879</c:v>
                </c:pt>
                <c:pt idx="115">
                  <c:v>7.2166666666666544</c:v>
                </c:pt>
                <c:pt idx="116">
                  <c:v>7.3499999999999881</c:v>
                </c:pt>
                <c:pt idx="117">
                  <c:v>7.3666666666666547</c:v>
                </c:pt>
                <c:pt idx="118">
                  <c:v>7.43333333333333</c:v>
                </c:pt>
                <c:pt idx="119">
                  <c:v>7.4999999999999876</c:v>
                </c:pt>
                <c:pt idx="120">
                  <c:v>10.7</c:v>
                </c:pt>
              </c:numCache>
            </c:numRef>
          </c:xVal>
          <c:yVal>
            <c:numRef>
              <c:f>exclude!$J$2:$J$122</c:f>
              <c:numCache>
                <c:formatCode>General</c:formatCode>
                <c:ptCount val="121"/>
                <c:pt idx="0">
                  <c:v>43.670649824164798</c:v>
                </c:pt>
                <c:pt idx="1">
                  <c:v>65.500814647384772</c:v>
                </c:pt>
                <c:pt idx="2">
                  <c:v>70.282576592067983</c:v>
                </c:pt>
                <c:pt idx="3">
                  <c:v>77.284658193363498</c:v>
                </c:pt>
                <c:pt idx="4">
                  <c:v>82.670092562749446</c:v>
                </c:pt>
                <c:pt idx="5">
                  <c:v>88.288145002125447</c:v>
                </c:pt>
                <c:pt idx="6">
                  <c:v>93.334918299377904</c:v>
                </c:pt>
                <c:pt idx="7">
                  <c:v>101.51644646329051</c:v>
                </c:pt>
                <c:pt idx="8">
                  <c:v>107.71129291701079</c:v>
                </c:pt>
                <c:pt idx="9">
                  <c:v>114.81750277987329</c:v>
                </c:pt>
                <c:pt idx="10">
                  <c:v>121.18949321840699</c:v>
                </c:pt>
                <c:pt idx="11">
                  <c:v>123.2650836796507</c:v>
                </c:pt>
                <c:pt idx="12">
                  <c:v>128.40826423260759</c:v>
                </c:pt>
                <c:pt idx="13">
                  <c:v>134.05671501344949</c:v>
                </c:pt>
                <c:pt idx="14">
                  <c:v>139.19200388489699</c:v>
                </c:pt>
                <c:pt idx="15">
                  <c:v>144.30971212072279</c:v>
                </c:pt>
                <c:pt idx="16">
                  <c:v>150.57112505874071</c:v>
                </c:pt>
                <c:pt idx="17">
                  <c:v>156.567098989577</c:v>
                </c:pt>
                <c:pt idx="18">
                  <c:v>162.51098882119129</c:v>
                </c:pt>
                <c:pt idx="19">
                  <c:v>167.51651936391599</c:v>
                </c:pt>
                <c:pt idx="20">
                  <c:v>173.0162154859822</c:v>
                </c:pt>
                <c:pt idx="21">
                  <c:v>180.24315530097601</c:v>
                </c:pt>
                <c:pt idx="22">
                  <c:v>185.6984253270011</c:v>
                </c:pt>
                <c:pt idx="23">
                  <c:v>191.0401705843216</c:v>
                </c:pt>
                <c:pt idx="24">
                  <c:v>197.1640492273352</c:v>
                </c:pt>
                <c:pt idx="25">
                  <c:v>202.53440066463571</c:v>
                </c:pt>
                <c:pt idx="26">
                  <c:v>209.9363104814654</c:v>
                </c:pt>
                <c:pt idx="27">
                  <c:v>215.84217119754271</c:v>
                </c:pt>
                <c:pt idx="28">
                  <c:v>221.91951345032291</c:v>
                </c:pt>
                <c:pt idx="29">
                  <c:v>228.39880406725501</c:v>
                </c:pt>
                <c:pt idx="30">
                  <c:v>234.74315324040549</c:v>
                </c:pt>
                <c:pt idx="31">
                  <c:v>239.75677971408399</c:v>
                </c:pt>
                <c:pt idx="32">
                  <c:v>244.87448794990999</c:v>
                </c:pt>
                <c:pt idx="33">
                  <c:v>251.7052129334183</c:v>
                </c:pt>
                <c:pt idx="34">
                  <c:v>258.64783328484668</c:v>
                </c:pt>
                <c:pt idx="35">
                  <c:v>266.51773472060188</c:v>
                </c:pt>
                <c:pt idx="36">
                  <c:v>270.20435483680609</c:v>
                </c:pt>
                <c:pt idx="37">
                  <c:v>276.07501119717591</c:v>
                </c:pt>
                <c:pt idx="38">
                  <c:v>281.7058829409462</c:v>
                </c:pt>
                <c:pt idx="39">
                  <c:v>287.52178387054522</c:v>
                </c:pt>
                <c:pt idx="40">
                  <c:v>293.73696516140922</c:v>
                </c:pt>
                <c:pt idx="41">
                  <c:v>300.75447553192708</c:v>
                </c:pt>
                <c:pt idx="42">
                  <c:v>307.04604336777959</c:v>
                </c:pt>
                <c:pt idx="43">
                  <c:v>313.85893266769222</c:v>
                </c:pt>
                <c:pt idx="44">
                  <c:v>320.66983734209151</c:v>
                </c:pt>
                <c:pt idx="45">
                  <c:v>327.73343182206901</c:v>
                </c:pt>
                <c:pt idx="46">
                  <c:v>334.25777340547859</c:v>
                </c:pt>
                <c:pt idx="47">
                  <c:v>340.4686028358667</c:v>
                </c:pt>
                <c:pt idx="48">
                  <c:v>346.87937199680073</c:v>
                </c:pt>
                <c:pt idx="49">
                  <c:v>352.82326182841518</c:v>
                </c:pt>
                <c:pt idx="50">
                  <c:v>358.17175171553822</c:v>
                </c:pt>
                <c:pt idx="51">
                  <c:v>363.27535183781271</c:v>
                </c:pt>
                <c:pt idx="52">
                  <c:v>369.07184956106943</c:v>
                </c:pt>
                <c:pt idx="53">
                  <c:v>376.46705943818239</c:v>
                </c:pt>
                <c:pt idx="54">
                  <c:v>384.68266599988641</c:v>
                </c:pt>
                <c:pt idx="55">
                  <c:v>388.05921440945178</c:v>
                </c:pt>
                <c:pt idx="56">
                  <c:v>396.29946702457471</c:v>
                </c:pt>
                <c:pt idx="57">
                  <c:v>402.74388874933538</c:v>
                </c:pt>
                <c:pt idx="58">
                  <c:v>408.89273594265723</c:v>
                </c:pt>
                <c:pt idx="59">
                  <c:v>416.3872148240614</c:v>
                </c:pt>
                <c:pt idx="60">
                  <c:v>424.18116573424419</c:v>
                </c:pt>
                <c:pt idx="61">
                  <c:v>431.5556282209501</c:v>
                </c:pt>
                <c:pt idx="62">
                  <c:v>437.69200383839728</c:v>
                </c:pt>
                <c:pt idx="63">
                  <c:v>444.00430884101081</c:v>
                </c:pt>
                <c:pt idx="64">
                  <c:v>451.47107715209762</c:v>
                </c:pt>
                <c:pt idx="65">
                  <c:v>456.85148857549711</c:v>
                </c:pt>
                <c:pt idx="66">
                  <c:v>462.77867565705372</c:v>
                </c:pt>
                <c:pt idx="67">
                  <c:v>469.62718987566552</c:v>
                </c:pt>
                <c:pt idx="68">
                  <c:v>475.12196750355832</c:v>
                </c:pt>
                <c:pt idx="69">
                  <c:v>480.52327705357362</c:v>
                </c:pt>
                <c:pt idx="70">
                  <c:v>486.69918120540831</c:v>
                </c:pt>
                <c:pt idx="71">
                  <c:v>492.65443241696897</c:v>
                </c:pt>
                <c:pt idx="72">
                  <c:v>497.66895763092532</c:v>
                </c:pt>
                <c:pt idx="73">
                  <c:v>502.76195102191599</c:v>
                </c:pt>
                <c:pt idx="74">
                  <c:v>507.81407898695397</c:v>
                </c:pt>
                <c:pt idx="75">
                  <c:v>513.4401469148429</c:v>
                </c:pt>
                <c:pt idx="76">
                  <c:v>518.59820103225184</c:v>
                </c:pt>
                <c:pt idx="77">
                  <c:v>523.81877930089502</c:v>
                </c:pt>
                <c:pt idx="78">
                  <c:v>529.13006773244638</c:v>
                </c:pt>
                <c:pt idx="79">
                  <c:v>535.93501505593235</c:v>
                </c:pt>
                <c:pt idx="80">
                  <c:v>540.93514102922938</c:v>
                </c:pt>
                <c:pt idx="81">
                  <c:v>547.08032273849983</c:v>
                </c:pt>
                <c:pt idx="82">
                  <c:v>553.35898477990509</c:v>
                </c:pt>
                <c:pt idx="83">
                  <c:v>560.0779630054875</c:v>
                </c:pt>
                <c:pt idx="84">
                  <c:v>566.43650219595725</c:v>
                </c:pt>
                <c:pt idx="85">
                  <c:v>573.02339750236945</c:v>
                </c:pt>
                <c:pt idx="86">
                  <c:v>578.06481044495786</c:v>
                </c:pt>
                <c:pt idx="87">
                  <c:v>584.55105234745031</c:v>
                </c:pt>
                <c:pt idx="88">
                  <c:v>590.23766877133187</c:v>
                </c:pt>
                <c:pt idx="89">
                  <c:v>597.30827742920917</c:v>
                </c:pt>
                <c:pt idx="90">
                  <c:v>602.36575439354328</c:v>
                </c:pt>
                <c:pt idx="91">
                  <c:v>607.450778216853</c:v>
                </c:pt>
                <c:pt idx="92">
                  <c:v>612.68773143091119</c:v>
                </c:pt>
                <c:pt idx="93">
                  <c:v>618.71294504574939</c:v>
                </c:pt>
                <c:pt idx="94">
                  <c:v>621.89292327191436</c:v>
                </c:pt>
                <c:pt idx="95">
                  <c:v>628.00575395550152</c:v>
                </c:pt>
                <c:pt idx="96">
                  <c:v>633.57385283626354</c:v>
                </c:pt>
                <c:pt idx="97">
                  <c:v>640.30355355504321</c:v>
                </c:pt>
                <c:pt idx="98">
                  <c:v>645.66382612496238</c:v>
                </c:pt>
                <c:pt idx="99">
                  <c:v>649.85390495945069</c:v>
                </c:pt>
                <c:pt idx="100">
                  <c:v>656.13830618220436</c:v>
                </c:pt>
                <c:pt idx="101">
                  <c:v>661.36578541602842</c:v>
                </c:pt>
                <c:pt idx="102">
                  <c:v>668.14817997199657</c:v>
                </c:pt>
                <c:pt idx="103">
                  <c:v>674.06471347909053</c:v>
                </c:pt>
                <c:pt idx="104">
                  <c:v>679.20614137172606</c:v>
                </c:pt>
                <c:pt idx="105">
                  <c:v>684.79766117987936</c:v>
                </c:pt>
                <c:pt idx="106">
                  <c:v>690.94210953091238</c:v>
                </c:pt>
                <c:pt idx="107">
                  <c:v>697.50295602923734</c:v>
                </c:pt>
                <c:pt idx="108">
                  <c:v>703.72103686944524</c:v>
                </c:pt>
                <c:pt idx="109">
                  <c:v>709.28103669288555</c:v>
                </c:pt>
                <c:pt idx="110">
                  <c:v>716.71029243800081</c:v>
                </c:pt>
                <c:pt idx="111">
                  <c:v>723.18053521988304</c:v>
                </c:pt>
                <c:pt idx="112">
                  <c:v>729.19451962516746</c:v>
                </c:pt>
                <c:pt idx="113">
                  <c:v>734.51767308465639</c:v>
                </c:pt>
                <c:pt idx="114">
                  <c:v>740.49633606518898</c:v>
                </c:pt>
                <c:pt idx="115">
                  <c:v>746.0123954972064</c:v>
                </c:pt>
                <c:pt idx="116">
                  <c:v>751.19833119160307</c:v>
                </c:pt>
                <c:pt idx="117">
                  <c:v>752.337554767195</c:v>
                </c:pt>
                <c:pt idx="118">
                  <c:v>757.75386104075824</c:v>
                </c:pt>
                <c:pt idx="119">
                  <c:v>762.98651002689257</c:v>
                </c:pt>
                <c:pt idx="120">
                  <c:v>794.94094723564888</c:v>
                </c:pt>
              </c:numCache>
            </c:numRef>
          </c:yVal>
          <c:smooth val="0"/>
          <c:extLst>
            <c:ext xmlns:c16="http://schemas.microsoft.com/office/drawing/2014/chart" uri="{C3380CC4-5D6E-409C-BE32-E72D297353CC}">
              <c16:uniqueId val="{00000000-7716-7548-B891-15940BBA2186}"/>
            </c:ext>
          </c:extLst>
        </c:ser>
        <c:ser>
          <c:idx val="2"/>
          <c:order val="1"/>
          <c:tx>
            <c:v>Work</c:v>
          </c:tx>
          <c:spPr>
            <a:ln w="19050" cap="rnd">
              <a:solidFill>
                <a:srgbClr val="FF0000"/>
              </a:solidFill>
              <a:round/>
            </a:ln>
            <a:effectLst/>
          </c:spPr>
          <c:marker>
            <c:symbol val="circle"/>
            <c:size val="5"/>
            <c:spPr>
              <a:solidFill>
                <a:srgbClr val="C00000"/>
              </a:solidFill>
              <a:ln w="9525">
                <a:solidFill>
                  <a:schemeClr val="bg1">
                    <a:lumMod val="75000"/>
                  </a:schemeClr>
                </a:solidFill>
              </a:ln>
              <a:effectLst/>
            </c:spPr>
          </c:marker>
          <c:xVal>
            <c:numRef>
              <c:f>exclude!$I$123:$I$391</c:f>
              <c:numCache>
                <c:formatCode>0.00_ </c:formatCode>
                <c:ptCount val="269"/>
                <c:pt idx="0">
                  <c:v>10.8</c:v>
                </c:pt>
                <c:pt idx="1">
                  <c:v>10.83333333333332</c:v>
                </c:pt>
                <c:pt idx="2">
                  <c:v>11.13333333333332</c:v>
                </c:pt>
                <c:pt idx="3">
                  <c:v>11.183333333333319</c:v>
                </c:pt>
                <c:pt idx="4">
                  <c:v>11.26666666666666</c:v>
                </c:pt>
                <c:pt idx="5">
                  <c:v>11.3</c:v>
                </c:pt>
                <c:pt idx="6">
                  <c:v>11.35</c:v>
                </c:pt>
                <c:pt idx="7">
                  <c:v>11.4</c:v>
                </c:pt>
                <c:pt idx="8">
                  <c:v>11.416666666666661</c:v>
                </c:pt>
                <c:pt idx="9">
                  <c:v>11.433333333333319</c:v>
                </c:pt>
                <c:pt idx="10">
                  <c:v>11.483333333333331</c:v>
                </c:pt>
                <c:pt idx="11">
                  <c:v>11.51666666666666</c:v>
                </c:pt>
                <c:pt idx="12">
                  <c:v>11.53333333333333</c:v>
                </c:pt>
                <c:pt idx="13">
                  <c:v>11.58333333333333</c:v>
                </c:pt>
                <c:pt idx="14">
                  <c:v>11.8</c:v>
                </c:pt>
                <c:pt idx="15">
                  <c:v>12.233333333333331</c:v>
                </c:pt>
                <c:pt idx="16">
                  <c:v>12.5</c:v>
                </c:pt>
                <c:pt idx="17">
                  <c:v>12.633333333333329</c:v>
                </c:pt>
                <c:pt idx="18">
                  <c:v>12.733333333333331</c:v>
                </c:pt>
                <c:pt idx="19">
                  <c:v>13.18333333333333</c:v>
                </c:pt>
                <c:pt idx="20">
                  <c:v>13.483333333333331</c:v>
                </c:pt>
                <c:pt idx="21">
                  <c:v>18.016666666666669</c:v>
                </c:pt>
                <c:pt idx="22">
                  <c:v>31.083333333333162</c:v>
                </c:pt>
                <c:pt idx="23">
                  <c:v>31.23333333333316</c:v>
                </c:pt>
                <c:pt idx="24">
                  <c:v>31.449999999999989</c:v>
                </c:pt>
                <c:pt idx="25">
                  <c:v>31.949999999999989</c:v>
                </c:pt>
                <c:pt idx="26">
                  <c:v>32.183333333333323</c:v>
                </c:pt>
                <c:pt idx="27">
                  <c:v>32.450000000000003</c:v>
                </c:pt>
                <c:pt idx="28">
                  <c:v>35.783333333333331</c:v>
                </c:pt>
                <c:pt idx="29">
                  <c:v>35.966666666666377</c:v>
                </c:pt>
                <c:pt idx="30">
                  <c:v>36.049999999999997</c:v>
                </c:pt>
                <c:pt idx="31">
                  <c:v>36.183333333333323</c:v>
                </c:pt>
                <c:pt idx="32">
                  <c:v>36.283333333333331</c:v>
                </c:pt>
                <c:pt idx="33">
                  <c:v>36.433333333333323</c:v>
                </c:pt>
                <c:pt idx="34">
                  <c:v>36.549999999999997</c:v>
                </c:pt>
                <c:pt idx="35">
                  <c:v>36.75</c:v>
                </c:pt>
                <c:pt idx="36">
                  <c:v>36.916666666666323</c:v>
                </c:pt>
                <c:pt idx="37">
                  <c:v>36.933333333333323</c:v>
                </c:pt>
                <c:pt idx="38">
                  <c:v>37.23333333333332</c:v>
                </c:pt>
                <c:pt idx="39">
                  <c:v>37.283333333333317</c:v>
                </c:pt>
                <c:pt idx="40">
                  <c:v>37.416666666666309</c:v>
                </c:pt>
                <c:pt idx="41">
                  <c:v>37.65</c:v>
                </c:pt>
                <c:pt idx="42">
                  <c:v>37.666666666666409</c:v>
                </c:pt>
                <c:pt idx="43">
                  <c:v>37.766666666666453</c:v>
                </c:pt>
                <c:pt idx="44">
                  <c:v>37.949999999999982</c:v>
                </c:pt>
                <c:pt idx="45">
                  <c:v>38.049999999999983</c:v>
                </c:pt>
                <c:pt idx="46">
                  <c:v>38.083333333333307</c:v>
                </c:pt>
                <c:pt idx="47">
                  <c:v>38.199999999999982</c:v>
                </c:pt>
                <c:pt idx="48">
                  <c:v>38.233333333333313</c:v>
                </c:pt>
                <c:pt idx="49">
                  <c:v>38.266666666666453</c:v>
                </c:pt>
                <c:pt idx="50">
                  <c:v>38.316666666666293</c:v>
                </c:pt>
                <c:pt idx="51">
                  <c:v>38.499999999999972</c:v>
                </c:pt>
                <c:pt idx="52">
                  <c:v>38.733333333333313</c:v>
                </c:pt>
                <c:pt idx="53">
                  <c:v>38.766666666666438</c:v>
                </c:pt>
                <c:pt idx="54">
                  <c:v>39.299999999999997</c:v>
                </c:pt>
                <c:pt idx="55">
                  <c:v>39.566666666666357</c:v>
                </c:pt>
                <c:pt idx="56">
                  <c:v>39.616666666666333</c:v>
                </c:pt>
                <c:pt idx="57">
                  <c:v>39.733333333333299</c:v>
                </c:pt>
                <c:pt idx="58">
                  <c:v>39.766666666666438</c:v>
                </c:pt>
                <c:pt idx="59">
                  <c:v>39.799999999999962</c:v>
                </c:pt>
                <c:pt idx="60">
                  <c:v>39.8333333333333</c:v>
                </c:pt>
                <c:pt idx="61">
                  <c:v>40.066666666666343</c:v>
                </c:pt>
                <c:pt idx="62">
                  <c:v>40.19999999999996</c:v>
                </c:pt>
                <c:pt idx="63">
                  <c:v>40.633333333333297</c:v>
                </c:pt>
                <c:pt idx="64">
                  <c:v>40.733333333333299</c:v>
                </c:pt>
                <c:pt idx="65">
                  <c:v>40.766666666666431</c:v>
                </c:pt>
                <c:pt idx="66">
                  <c:v>40.816666666666272</c:v>
                </c:pt>
                <c:pt idx="67">
                  <c:v>40.849999999999952</c:v>
                </c:pt>
                <c:pt idx="68">
                  <c:v>40.866666666666312</c:v>
                </c:pt>
                <c:pt idx="69">
                  <c:v>41.016666666666268</c:v>
                </c:pt>
                <c:pt idx="70">
                  <c:v>41.049999999999947</c:v>
                </c:pt>
                <c:pt idx="71">
                  <c:v>41.216666666666328</c:v>
                </c:pt>
                <c:pt idx="72">
                  <c:v>41.283333333333282</c:v>
                </c:pt>
                <c:pt idx="73">
                  <c:v>41.983333333333277</c:v>
                </c:pt>
                <c:pt idx="74">
                  <c:v>42.033333333333282</c:v>
                </c:pt>
                <c:pt idx="75">
                  <c:v>42.083333333333279</c:v>
                </c:pt>
                <c:pt idx="76">
                  <c:v>42.18333333333328</c:v>
                </c:pt>
                <c:pt idx="77">
                  <c:v>42.216666666666328</c:v>
                </c:pt>
                <c:pt idx="78">
                  <c:v>42.24999999999995</c:v>
                </c:pt>
                <c:pt idx="79">
                  <c:v>42.483333333333277</c:v>
                </c:pt>
                <c:pt idx="80">
                  <c:v>42.69999999999996</c:v>
                </c:pt>
                <c:pt idx="81">
                  <c:v>45.983333333333277</c:v>
                </c:pt>
                <c:pt idx="82">
                  <c:v>47.566666666666329</c:v>
                </c:pt>
                <c:pt idx="83">
                  <c:v>48.783333333333282</c:v>
                </c:pt>
                <c:pt idx="84">
                  <c:v>49.983333333333277</c:v>
                </c:pt>
                <c:pt idx="85">
                  <c:v>50.033333333333282</c:v>
                </c:pt>
                <c:pt idx="86">
                  <c:v>50.083333333333279</c:v>
                </c:pt>
                <c:pt idx="87">
                  <c:v>50.099999999999952</c:v>
                </c:pt>
                <c:pt idx="88">
                  <c:v>50.18333333333328</c:v>
                </c:pt>
                <c:pt idx="89">
                  <c:v>50.24999999999995</c:v>
                </c:pt>
                <c:pt idx="90">
                  <c:v>50.266666666666431</c:v>
                </c:pt>
                <c:pt idx="91">
                  <c:v>50.316666666666251</c:v>
                </c:pt>
                <c:pt idx="92">
                  <c:v>50.399999999999949</c:v>
                </c:pt>
                <c:pt idx="93">
                  <c:v>50.483333333333277</c:v>
                </c:pt>
                <c:pt idx="94">
                  <c:v>50.533333333333282</c:v>
                </c:pt>
                <c:pt idx="95">
                  <c:v>50.566666666666329</c:v>
                </c:pt>
                <c:pt idx="96">
                  <c:v>50.616666666666312</c:v>
                </c:pt>
                <c:pt idx="97">
                  <c:v>50.649999999999942</c:v>
                </c:pt>
                <c:pt idx="98">
                  <c:v>50.99999999999995</c:v>
                </c:pt>
                <c:pt idx="99">
                  <c:v>51.616666666666312</c:v>
                </c:pt>
                <c:pt idx="100">
                  <c:v>52.18333333333328</c:v>
                </c:pt>
                <c:pt idx="101">
                  <c:v>53.416666666666273</c:v>
                </c:pt>
                <c:pt idx="102">
                  <c:v>59.416666666666273</c:v>
                </c:pt>
                <c:pt idx="103">
                  <c:v>59.449999999999953</c:v>
                </c:pt>
                <c:pt idx="104">
                  <c:v>59.649999999999949</c:v>
                </c:pt>
                <c:pt idx="105">
                  <c:v>59.983333333333277</c:v>
                </c:pt>
                <c:pt idx="106">
                  <c:v>62.633333333333283</c:v>
                </c:pt>
                <c:pt idx="107">
                  <c:v>63.24999999999995</c:v>
                </c:pt>
                <c:pt idx="108">
                  <c:v>64.866666666666603</c:v>
                </c:pt>
                <c:pt idx="109">
                  <c:v>64.899999999999963</c:v>
                </c:pt>
                <c:pt idx="110">
                  <c:v>64.983333333333249</c:v>
                </c:pt>
                <c:pt idx="111">
                  <c:v>65.266666666666623</c:v>
                </c:pt>
                <c:pt idx="112">
                  <c:v>69.166666666666615</c:v>
                </c:pt>
                <c:pt idx="113">
                  <c:v>69.466666666666626</c:v>
                </c:pt>
                <c:pt idx="114">
                  <c:v>100.8333333333333</c:v>
                </c:pt>
                <c:pt idx="115">
                  <c:v>147.19999999999999</c:v>
                </c:pt>
                <c:pt idx="116">
                  <c:v>149.58333333333329</c:v>
                </c:pt>
                <c:pt idx="117">
                  <c:v>150.1666666666666</c:v>
                </c:pt>
                <c:pt idx="118">
                  <c:v>152.19999999999999</c:v>
                </c:pt>
                <c:pt idx="119">
                  <c:v>167.68333333333331</c:v>
                </c:pt>
                <c:pt idx="120">
                  <c:v>170.2833333333333</c:v>
                </c:pt>
                <c:pt idx="121">
                  <c:v>172.1333333333333</c:v>
                </c:pt>
                <c:pt idx="122">
                  <c:v>173</c:v>
                </c:pt>
                <c:pt idx="123">
                  <c:v>196.81666666666661</c:v>
                </c:pt>
                <c:pt idx="124">
                  <c:v>197.56666666666661</c:v>
                </c:pt>
                <c:pt idx="125">
                  <c:v>203.01666666666659</c:v>
                </c:pt>
                <c:pt idx="126">
                  <c:v>205.23333333333329</c:v>
                </c:pt>
                <c:pt idx="127">
                  <c:v>205.8833333333333</c:v>
                </c:pt>
                <c:pt idx="128">
                  <c:v>206.33333333333329</c:v>
                </c:pt>
                <c:pt idx="129">
                  <c:v>206.85</c:v>
                </c:pt>
                <c:pt idx="130">
                  <c:v>207.6666666666666</c:v>
                </c:pt>
                <c:pt idx="131">
                  <c:v>213.48333333333329</c:v>
                </c:pt>
                <c:pt idx="132">
                  <c:v>232.1</c:v>
                </c:pt>
                <c:pt idx="133">
                  <c:v>232.23333333333329</c:v>
                </c:pt>
                <c:pt idx="134">
                  <c:v>232.24999999999989</c:v>
                </c:pt>
                <c:pt idx="135">
                  <c:v>233.26666666666659</c:v>
                </c:pt>
                <c:pt idx="136">
                  <c:v>234.23333333333329</c:v>
                </c:pt>
                <c:pt idx="137">
                  <c:v>238.2833333333333</c:v>
                </c:pt>
                <c:pt idx="138">
                  <c:v>238.33333333333329</c:v>
                </c:pt>
                <c:pt idx="139">
                  <c:v>238.38333333333341</c:v>
                </c:pt>
                <c:pt idx="140">
                  <c:v>238.5</c:v>
                </c:pt>
                <c:pt idx="141">
                  <c:v>238.5833333333334</c:v>
                </c:pt>
                <c:pt idx="142">
                  <c:v>238.78333333333339</c:v>
                </c:pt>
                <c:pt idx="143">
                  <c:v>238.8</c:v>
                </c:pt>
                <c:pt idx="144">
                  <c:v>238.91666666666671</c:v>
                </c:pt>
                <c:pt idx="145">
                  <c:v>238.95</c:v>
                </c:pt>
                <c:pt idx="146">
                  <c:v>238.9666666666667</c:v>
                </c:pt>
                <c:pt idx="147">
                  <c:v>239.06666666666669</c:v>
                </c:pt>
                <c:pt idx="148">
                  <c:v>239.16666666666671</c:v>
                </c:pt>
                <c:pt idx="149">
                  <c:v>239.23333333333341</c:v>
                </c:pt>
                <c:pt idx="150">
                  <c:v>240.0833333333334</c:v>
                </c:pt>
                <c:pt idx="151">
                  <c:v>240.15</c:v>
                </c:pt>
                <c:pt idx="152">
                  <c:v>240.26666666666671</c:v>
                </c:pt>
                <c:pt idx="153">
                  <c:v>241.61666666666659</c:v>
                </c:pt>
                <c:pt idx="154">
                  <c:v>242.18333333333339</c:v>
                </c:pt>
                <c:pt idx="155">
                  <c:v>242.6</c:v>
                </c:pt>
                <c:pt idx="156">
                  <c:v>242.96666666666661</c:v>
                </c:pt>
                <c:pt idx="157">
                  <c:v>246.8</c:v>
                </c:pt>
                <c:pt idx="158">
                  <c:v>282.73333333333329</c:v>
                </c:pt>
                <c:pt idx="159">
                  <c:v>285.18333333333339</c:v>
                </c:pt>
                <c:pt idx="160">
                  <c:v>286.89999999999992</c:v>
                </c:pt>
                <c:pt idx="161">
                  <c:v>288.4666666666667</c:v>
                </c:pt>
                <c:pt idx="162">
                  <c:v>293.76666666666671</c:v>
                </c:pt>
                <c:pt idx="163">
                  <c:v>293.86666666666667</c:v>
                </c:pt>
                <c:pt idx="164">
                  <c:v>293.93333333333328</c:v>
                </c:pt>
                <c:pt idx="165">
                  <c:v>294</c:v>
                </c:pt>
                <c:pt idx="166">
                  <c:v>294.08333333333331</c:v>
                </c:pt>
                <c:pt idx="167">
                  <c:v>294.14999999999998</c:v>
                </c:pt>
                <c:pt idx="168">
                  <c:v>294.2</c:v>
                </c:pt>
                <c:pt idx="169">
                  <c:v>294.2166666666667</c:v>
                </c:pt>
                <c:pt idx="170">
                  <c:v>294.2833333333333</c:v>
                </c:pt>
                <c:pt idx="171">
                  <c:v>294.31666666666672</c:v>
                </c:pt>
                <c:pt idx="172">
                  <c:v>294.35000000000002</c:v>
                </c:pt>
                <c:pt idx="173">
                  <c:v>294.4666666666667</c:v>
                </c:pt>
                <c:pt idx="174">
                  <c:v>294.75000000000011</c:v>
                </c:pt>
                <c:pt idx="175">
                  <c:v>294.89999999999992</c:v>
                </c:pt>
                <c:pt idx="176">
                  <c:v>299.7166666666667</c:v>
                </c:pt>
                <c:pt idx="177">
                  <c:v>308.9666666666667</c:v>
                </c:pt>
                <c:pt idx="178">
                  <c:v>309.05</c:v>
                </c:pt>
                <c:pt idx="179">
                  <c:v>309.08333333333348</c:v>
                </c:pt>
                <c:pt idx="180">
                  <c:v>309.13333333333338</c:v>
                </c:pt>
                <c:pt idx="181">
                  <c:v>309.13333333333338</c:v>
                </c:pt>
                <c:pt idx="182">
                  <c:v>309.1666666666668</c:v>
                </c:pt>
                <c:pt idx="183">
                  <c:v>309.18333333333339</c:v>
                </c:pt>
                <c:pt idx="184">
                  <c:v>309.2</c:v>
                </c:pt>
                <c:pt idx="185">
                  <c:v>309.23333333333341</c:v>
                </c:pt>
                <c:pt idx="186">
                  <c:v>309.30000000000018</c:v>
                </c:pt>
                <c:pt idx="187">
                  <c:v>309.36666666666679</c:v>
                </c:pt>
                <c:pt idx="188">
                  <c:v>309.46666666666681</c:v>
                </c:pt>
                <c:pt idx="189">
                  <c:v>309.6333333333335</c:v>
                </c:pt>
                <c:pt idx="190">
                  <c:v>309.6666666666668</c:v>
                </c:pt>
                <c:pt idx="191">
                  <c:v>309.68333333333351</c:v>
                </c:pt>
                <c:pt idx="192">
                  <c:v>310.00000000000011</c:v>
                </c:pt>
                <c:pt idx="193">
                  <c:v>310.05000000000018</c:v>
                </c:pt>
                <c:pt idx="194">
                  <c:v>310.25000000000011</c:v>
                </c:pt>
                <c:pt idx="195">
                  <c:v>310.31666666666678</c:v>
                </c:pt>
                <c:pt idx="196">
                  <c:v>310.33333333333348</c:v>
                </c:pt>
                <c:pt idx="197">
                  <c:v>310.36666666666679</c:v>
                </c:pt>
                <c:pt idx="198">
                  <c:v>310.3833333333335</c:v>
                </c:pt>
                <c:pt idx="199">
                  <c:v>310.40000000000009</c:v>
                </c:pt>
                <c:pt idx="200">
                  <c:v>310.41666666666669</c:v>
                </c:pt>
                <c:pt idx="201">
                  <c:v>310.43333333333339</c:v>
                </c:pt>
                <c:pt idx="202">
                  <c:v>310.55000000000018</c:v>
                </c:pt>
                <c:pt idx="203">
                  <c:v>310.58333333333348</c:v>
                </c:pt>
                <c:pt idx="204">
                  <c:v>310.73333333333341</c:v>
                </c:pt>
                <c:pt idx="205">
                  <c:v>310.76666666666682</c:v>
                </c:pt>
                <c:pt idx="206">
                  <c:v>311.53333333333342</c:v>
                </c:pt>
                <c:pt idx="207">
                  <c:v>311.78333333333342</c:v>
                </c:pt>
                <c:pt idx="208">
                  <c:v>311.83333333333348</c:v>
                </c:pt>
                <c:pt idx="209">
                  <c:v>311.8833333333335</c:v>
                </c:pt>
                <c:pt idx="210">
                  <c:v>311.90000000000009</c:v>
                </c:pt>
                <c:pt idx="211">
                  <c:v>312.01666666666682</c:v>
                </c:pt>
                <c:pt idx="212">
                  <c:v>312.06666666666678</c:v>
                </c:pt>
                <c:pt idx="213">
                  <c:v>312.08333333333348</c:v>
                </c:pt>
                <c:pt idx="214">
                  <c:v>312.15000000000009</c:v>
                </c:pt>
                <c:pt idx="215">
                  <c:v>312.18333333333351</c:v>
                </c:pt>
                <c:pt idx="216">
                  <c:v>312.28333333333347</c:v>
                </c:pt>
                <c:pt idx="217">
                  <c:v>312.30000000000018</c:v>
                </c:pt>
                <c:pt idx="218">
                  <c:v>312.4166666666668</c:v>
                </c:pt>
                <c:pt idx="219">
                  <c:v>312.51666666666682</c:v>
                </c:pt>
                <c:pt idx="220">
                  <c:v>312.55000000000018</c:v>
                </c:pt>
                <c:pt idx="221">
                  <c:v>312.5833333333336</c:v>
                </c:pt>
                <c:pt idx="222">
                  <c:v>312.63333333333361</c:v>
                </c:pt>
                <c:pt idx="223">
                  <c:v>312.73333333333358</c:v>
                </c:pt>
                <c:pt idx="224">
                  <c:v>312.816666666667</c:v>
                </c:pt>
                <c:pt idx="225">
                  <c:v>312.98333333333358</c:v>
                </c:pt>
                <c:pt idx="226">
                  <c:v>316.70000000000022</c:v>
                </c:pt>
                <c:pt idx="227">
                  <c:v>325.75000000000028</c:v>
                </c:pt>
                <c:pt idx="228">
                  <c:v>325.816666666667</c:v>
                </c:pt>
                <c:pt idx="229">
                  <c:v>325.8333333333336</c:v>
                </c:pt>
                <c:pt idx="230">
                  <c:v>325.88333333333361</c:v>
                </c:pt>
                <c:pt idx="231">
                  <c:v>326.13333333333361</c:v>
                </c:pt>
                <c:pt idx="232">
                  <c:v>326.43333333333362</c:v>
                </c:pt>
                <c:pt idx="233">
                  <c:v>327.8000000000003</c:v>
                </c:pt>
                <c:pt idx="234">
                  <c:v>328.00000000000028</c:v>
                </c:pt>
                <c:pt idx="235">
                  <c:v>329.21666666666698</c:v>
                </c:pt>
                <c:pt idx="236">
                  <c:v>334.18333333333351</c:v>
                </c:pt>
                <c:pt idx="237">
                  <c:v>334.20000000000022</c:v>
                </c:pt>
                <c:pt idx="238">
                  <c:v>334.21666666666681</c:v>
                </c:pt>
                <c:pt idx="239">
                  <c:v>334.28333333333347</c:v>
                </c:pt>
                <c:pt idx="240">
                  <c:v>334.316666666667</c:v>
                </c:pt>
                <c:pt idx="241">
                  <c:v>334.50000000000028</c:v>
                </c:pt>
                <c:pt idx="242">
                  <c:v>334.566666666667</c:v>
                </c:pt>
                <c:pt idx="243">
                  <c:v>334.6333333333335</c:v>
                </c:pt>
                <c:pt idx="244">
                  <c:v>334.68333333333351</c:v>
                </c:pt>
                <c:pt idx="245">
                  <c:v>334.78333333333359</c:v>
                </c:pt>
                <c:pt idx="246">
                  <c:v>334.85000000000019</c:v>
                </c:pt>
                <c:pt idx="247">
                  <c:v>334.93333333333351</c:v>
                </c:pt>
                <c:pt idx="248">
                  <c:v>335.1333333333335</c:v>
                </c:pt>
                <c:pt idx="249">
                  <c:v>336.76666666666682</c:v>
                </c:pt>
                <c:pt idx="250">
                  <c:v>337.43333333333351</c:v>
                </c:pt>
                <c:pt idx="251">
                  <c:v>338.55000000000018</c:v>
                </c:pt>
                <c:pt idx="252">
                  <c:v>338.566666666667</c:v>
                </c:pt>
                <c:pt idx="253">
                  <c:v>339.01666666666682</c:v>
                </c:pt>
                <c:pt idx="254">
                  <c:v>341.566666666667</c:v>
                </c:pt>
                <c:pt idx="255">
                  <c:v>360.68333333333351</c:v>
                </c:pt>
                <c:pt idx="256">
                  <c:v>363.68333333333351</c:v>
                </c:pt>
                <c:pt idx="257">
                  <c:v>369.8833333333335</c:v>
                </c:pt>
                <c:pt idx="258">
                  <c:v>369.90000000000009</c:v>
                </c:pt>
                <c:pt idx="259">
                  <c:v>370.25000000000028</c:v>
                </c:pt>
                <c:pt idx="260">
                  <c:v>370.73333333333352</c:v>
                </c:pt>
                <c:pt idx="261">
                  <c:v>376.10000000000019</c:v>
                </c:pt>
                <c:pt idx="262">
                  <c:v>471.6500000000002</c:v>
                </c:pt>
                <c:pt idx="263">
                  <c:v>485.20000000000022</c:v>
                </c:pt>
                <c:pt idx="264">
                  <c:v>485.316666666667</c:v>
                </c:pt>
                <c:pt idx="265">
                  <c:v>485.41666666666703</c:v>
                </c:pt>
                <c:pt idx="266">
                  <c:v>485.46666666666698</c:v>
                </c:pt>
                <c:pt idx="267">
                  <c:v>485.5500000000003</c:v>
                </c:pt>
                <c:pt idx="268">
                  <c:v>485.5833333333336</c:v>
                </c:pt>
              </c:numCache>
            </c:numRef>
          </c:xVal>
          <c:yVal>
            <c:numRef>
              <c:f>exclude!$J$123:$J$391</c:f>
              <c:numCache>
                <c:formatCode>General</c:formatCode>
                <c:ptCount val="269"/>
                <c:pt idx="0">
                  <c:v>798.13788546527928</c:v>
                </c:pt>
                <c:pt idx="1">
                  <c:v>804.56410059328937</c:v>
                </c:pt>
                <c:pt idx="2">
                  <c:v>844.48820303439504</c:v>
                </c:pt>
                <c:pt idx="3">
                  <c:v>849.65236910939586</c:v>
                </c:pt>
                <c:pt idx="4">
                  <c:v>856.01445085965577</c:v>
                </c:pt>
                <c:pt idx="5">
                  <c:v>880.98658504274931</c:v>
                </c:pt>
                <c:pt idx="6">
                  <c:v>908.45276300829676</c:v>
                </c:pt>
                <c:pt idx="7">
                  <c:v>918.34700702747739</c:v>
                </c:pt>
                <c:pt idx="8">
                  <c:v>923.88101021640205</c:v>
                </c:pt>
                <c:pt idx="9">
                  <c:v>929.00751630656623</c:v>
                </c:pt>
                <c:pt idx="10">
                  <c:v>951.34658067770943</c:v>
                </c:pt>
                <c:pt idx="11">
                  <c:v>956.77369214609848</c:v>
                </c:pt>
                <c:pt idx="12">
                  <c:v>962.43011533947742</c:v>
                </c:pt>
                <c:pt idx="13">
                  <c:v>969.88722105414126</c:v>
                </c:pt>
                <c:pt idx="14">
                  <c:v>969.88722105414126</c:v>
                </c:pt>
                <c:pt idx="15">
                  <c:v>974.93577987253082</c:v>
                </c:pt>
                <c:pt idx="16">
                  <c:v>974.93577987253082</c:v>
                </c:pt>
                <c:pt idx="17">
                  <c:v>980.07896042548771</c:v>
                </c:pt>
                <c:pt idx="18">
                  <c:v>985.5375336729727</c:v>
                </c:pt>
                <c:pt idx="19">
                  <c:v>991.04787147374213</c:v>
                </c:pt>
                <c:pt idx="20">
                  <c:v>996.43163204933205</c:v>
                </c:pt>
                <c:pt idx="21">
                  <c:v>1001.38467139869</c:v>
                </c:pt>
                <c:pt idx="22">
                  <c:v>1006.384797371985</c:v>
                </c:pt>
                <c:pt idx="23">
                  <c:v>1013.3306623940809</c:v>
                </c:pt>
                <c:pt idx="24">
                  <c:v>1021.358170239556</c:v>
                </c:pt>
                <c:pt idx="25">
                  <c:v>1026.429883620194</c:v>
                </c:pt>
                <c:pt idx="26">
                  <c:v>1026.429883620194</c:v>
                </c:pt>
                <c:pt idx="27">
                  <c:v>1031.4390139706079</c:v>
                </c:pt>
                <c:pt idx="28">
                  <c:v>1036.582194523565</c:v>
                </c:pt>
                <c:pt idx="29">
                  <c:v>1041.757692228502</c:v>
                </c:pt>
                <c:pt idx="30">
                  <c:v>1051.5677750987199</c:v>
                </c:pt>
                <c:pt idx="31">
                  <c:v>1057.5614939152049</c:v>
                </c:pt>
                <c:pt idx="32">
                  <c:v>1063.4136987158629</c:v>
                </c:pt>
                <c:pt idx="33">
                  <c:v>1068.59963441026</c:v>
                </c:pt>
                <c:pt idx="34">
                  <c:v>1069.347155693185</c:v>
                </c:pt>
                <c:pt idx="35">
                  <c:v>1075.62725302187</c:v>
                </c:pt>
                <c:pt idx="36">
                  <c:v>1080.7131629696401</c:v>
                </c:pt>
                <c:pt idx="37">
                  <c:v>1080.84742175469</c:v>
                </c:pt>
                <c:pt idx="38">
                  <c:v>1086.699626555346</c:v>
                </c:pt>
                <c:pt idx="39">
                  <c:v>1092.063260852249</c:v>
                </c:pt>
                <c:pt idx="40">
                  <c:v>1097.44115904354</c:v>
                </c:pt>
                <c:pt idx="41">
                  <c:v>1102.8349545956969</c:v>
                </c:pt>
                <c:pt idx="42">
                  <c:v>1109.693988810805</c:v>
                </c:pt>
                <c:pt idx="43">
                  <c:v>1167.539663675775</c:v>
                </c:pt>
                <c:pt idx="44">
                  <c:v>1191.953545040461</c:v>
                </c:pt>
                <c:pt idx="45">
                  <c:v>1200.0447953304581</c:v>
                </c:pt>
                <c:pt idx="46">
                  <c:v>1206.169409796023</c:v>
                </c:pt>
                <c:pt idx="47">
                  <c:v>1206.169409796023</c:v>
                </c:pt>
                <c:pt idx="48">
                  <c:v>1211.609790505511</c:v>
                </c:pt>
                <c:pt idx="49">
                  <c:v>1218.4983260802139</c:v>
                </c:pt>
                <c:pt idx="50">
                  <c:v>1218.4983260802139</c:v>
                </c:pt>
                <c:pt idx="51">
                  <c:v>1223.5128512941701</c:v>
                </c:pt>
                <c:pt idx="52">
                  <c:v>1228.614685158544</c:v>
                </c:pt>
                <c:pt idx="53">
                  <c:v>1228.614685158544</c:v>
                </c:pt>
                <c:pt idx="54">
                  <c:v>1234.237548262103</c:v>
                </c:pt>
                <c:pt idx="55">
                  <c:v>1240.6679694882771</c:v>
                </c:pt>
                <c:pt idx="56">
                  <c:v>1246.354585912158</c:v>
                </c:pt>
                <c:pt idx="57">
                  <c:v>1281.3081846295661</c:v>
                </c:pt>
                <c:pt idx="58">
                  <c:v>1287.7735502560649</c:v>
                </c:pt>
                <c:pt idx="59">
                  <c:v>1294.8083775452801</c:v>
                </c:pt>
                <c:pt idx="60">
                  <c:v>1300.1720118421811</c:v>
                </c:pt>
                <c:pt idx="61">
                  <c:v>1306.7657449950871</c:v>
                </c:pt>
                <c:pt idx="62">
                  <c:v>1313.3962806648531</c:v>
                </c:pt>
                <c:pt idx="63">
                  <c:v>1322.944714172608</c:v>
                </c:pt>
                <c:pt idx="64">
                  <c:v>1332.0979736790459</c:v>
                </c:pt>
                <c:pt idx="65">
                  <c:v>1337.4599273762899</c:v>
                </c:pt>
                <c:pt idx="66">
                  <c:v>1343.0199271997301</c:v>
                </c:pt>
                <c:pt idx="67">
                  <c:v>1386.7383276869921</c:v>
                </c:pt>
                <c:pt idx="68">
                  <c:v>1420.5672792892699</c:v>
                </c:pt>
                <c:pt idx="69">
                  <c:v>1428.1982113732611</c:v>
                </c:pt>
                <c:pt idx="70">
                  <c:v>1433.6716244487161</c:v>
                </c:pt>
                <c:pt idx="71">
                  <c:v>1439.1581947861221</c:v>
                </c:pt>
                <c:pt idx="72">
                  <c:v>1439.1581947861221</c:v>
                </c:pt>
                <c:pt idx="73">
                  <c:v>1444.3528127823131</c:v>
                </c:pt>
                <c:pt idx="74">
                  <c:v>1449.6180856539149</c:v>
                </c:pt>
                <c:pt idx="75">
                  <c:v>1457.010248095989</c:v>
                </c:pt>
                <c:pt idx="76">
                  <c:v>1464.2078214138539</c:v>
                </c:pt>
                <c:pt idx="77">
                  <c:v>1469.633271944751</c:v>
                </c:pt>
                <c:pt idx="78">
                  <c:v>1471.931412177425</c:v>
                </c:pt>
                <c:pt idx="79">
                  <c:v>1477.277373825875</c:v>
                </c:pt>
                <c:pt idx="80">
                  <c:v>1477.277373825875</c:v>
                </c:pt>
                <c:pt idx="81">
                  <c:v>1483.399044472158</c:v>
                </c:pt>
                <c:pt idx="82">
                  <c:v>1488.4135696861149</c:v>
                </c:pt>
                <c:pt idx="83">
                  <c:v>1493.3456388708271</c:v>
                </c:pt>
                <c:pt idx="84">
                  <c:v>1498.473902719697</c:v>
                </c:pt>
                <c:pt idx="85">
                  <c:v>1503.6502710615521</c:v>
                </c:pt>
                <c:pt idx="86">
                  <c:v>1508.9911726408679</c:v>
                </c:pt>
                <c:pt idx="87">
                  <c:v>1511.4189932397001</c:v>
                </c:pt>
                <c:pt idx="88">
                  <c:v>1517.097679640917</c:v>
                </c:pt>
                <c:pt idx="89">
                  <c:v>1522.229457203525</c:v>
                </c:pt>
                <c:pt idx="90">
                  <c:v>1528.630377706696</c:v>
                </c:pt>
                <c:pt idx="91">
                  <c:v>1532.868576926302</c:v>
                </c:pt>
                <c:pt idx="92">
                  <c:v>1538.097779978641</c:v>
                </c:pt>
                <c:pt idx="93">
                  <c:v>1544.440708404245</c:v>
                </c:pt>
                <c:pt idx="94">
                  <c:v>1549.797617137946</c:v>
                </c:pt>
                <c:pt idx="95">
                  <c:v>1556.3913502908511</c:v>
                </c:pt>
                <c:pt idx="96">
                  <c:v>1560.429170721836</c:v>
                </c:pt>
                <c:pt idx="97">
                  <c:v>1566.44615163207</c:v>
                </c:pt>
                <c:pt idx="98">
                  <c:v>1566.44615163207</c:v>
                </c:pt>
                <c:pt idx="99">
                  <c:v>1571.449881300503</c:v>
                </c:pt>
                <c:pt idx="100">
                  <c:v>1576.528697925163</c:v>
                </c:pt>
                <c:pt idx="101">
                  <c:v>1581.6499271163</c:v>
                </c:pt>
                <c:pt idx="102">
                  <c:v>1601.4650411963901</c:v>
                </c:pt>
                <c:pt idx="103">
                  <c:v>1606.565108193151</c:v>
                </c:pt>
                <c:pt idx="104">
                  <c:v>1612.11862026673</c:v>
                </c:pt>
                <c:pt idx="105">
                  <c:v>1617.7430860102111</c:v>
                </c:pt>
                <c:pt idx="106">
                  <c:v>1617.7430860102111</c:v>
                </c:pt>
                <c:pt idx="107">
                  <c:v>1622.87837488166</c:v>
                </c:pt>
                <c:pt idx="108">
                  <c:v>1628.17436921689</c:v>
                </c:pt>
                <c:pt idx="109">
                  <c:v>1630.5075381613881</c:v>
                </c:pt>
                <c:pt idx="110">
                  <c:v>1636.2931416661361</c:v>
                </c:pt>
                <c:pt idx="111">
                  <c:v>1637.302317725374</c:v>
                </c:pt>
                <c:pt idx="112">
                  <c:v>1642.280766749916</c:v>
                </c:pt>
                <c:pt idx="113">
                  <c:v>1642.375702047882</c:v>
                </c:pt>
                <c:pt idx="114">
                  <c:v>1646.2155972115511</c:v>
                </c:pt>
                <c:pt idx="115">
                  <c:v>1652.553550511866</c:v>
                </c:pt>
                <c:pt idx="116">
                  <c:v>1652.7860935504359</c:v>
                </c:pt>
                <c:pt idx="117">
                  <c:v>1652.9203523354849</c:v>
                </c:pt>
                <c:pt idx="118">
                  <c:v>1653.0546111205331</c:v>
                </c:pt>
                <c:pt idx="119">
                  <c:v>1653.6914564591291</c:v>
                </c:pt>
                <c:pt idx="120">
                  <c:v>1654.020321977903</c:v>
                </c:pt>
                <c:pt idx="121">
                  <c:v>1654.2528650164741</c:v>
                </c:pt>
                <c:pt idx="122">
                  <c:v>1654.387123801522</c:v>
                </c:pt>
                <c:pt idx="123">
                  <c:v>1659.8868199235881</c:v>
                </c:pt>
                <c:pt idx="124">
                  <c:v>1660.4642887963071</c:v>
                </c:pt>
                <c:pt idx="125">
                  <c:v>1662.127689593515</c:v>
                </c:pt>
                <c:pt idx="126">
                  <c:v>1672.5602106509659</c:v>
                </c:pt>
                <c:pt idx="127">
                  <c:v>1685.4045740526699</c:v>
                </c:pt>
                <c:pt idx="128">
                  <c:v>1690.615648571264</c:v>
                </c:pt>
                <c:pt idx="129">
                  <c:v>1695.6139717237129</c:v>
                </c:pt>
                <c:pt idx="130">
                  <c:v>1695.6139717237129</c:v>
                </c:pt>
                <c:pt idx="131">
                  <c:v>1700.651807927248</c:v>
                </c:pt>
                <c:pt idx="132">
                  <c:v>1706.475452038703</c:v>
                </c:pt>
                <c:pt idx="133">
                  <c:v>1713.92651226717</c:v>
                </c:pt>
                <c:pt idx="134">
                  <c:v>1715.2556064386929</c:v>
                </c:pt>
                <c:pt idx="135">
                  <c:v>1723.812958554324</c:v>
                </c:pt>
                <c:pt idx="136">
                  <c:v>1725.744606107424</c:v>
                </c:pt>
                <c:pt idx="137">
                  <c:v>1732.658607704082</c:v>
                </c:pt>
                <c:pt idx="138">
                  <c:v>1759.48181972571</c:v>
                </c:pt>
                <c:pt idx="139">
                  <c:v>1766.481970339215</c:v>
                </c:pt>
                <c:pt idx="140">
                  <c:v>1773.064074927951</c:v>
                </c:pt>
                <c:pt idx="141">
                  <c:v>1778.6337922063799</c:v>
                </c:pt>
                <c:pt idx="142">
                  <c:v>1785.896807854298</c:v>
                </c:pt>
                <c:pt idx="143">
                  <c:v>1787.0200974480781</c:v>
                </c:pt>
                <c:pt idx="144">
                  <c:v>1792.42390934167</c:v>
                </c:pt>
                <c:pt idx="145">
                  <c:v>1800.0222924188299</c:v>
                </c:pt>
                <c:pt idx="146">
                  <c:v>1806.411233426554</c:v>
                </c:pt>
                <c:pt idx="147">
                  <c:v>1812.0027532347081</c:v>
                </c:pt>
                <c:pt idx="148">
                  <c:v>1817.2825557405679</c:v>
                </c:pt>
                <c:pt idx="149">
                  <c:v>1823.500636580776</c:v>
                </c:pt>
                <c:pt idx="150">
                  <c:v>1845.874370807617</c:v>
                </c:pt>
                <c:pt idx="151">
                  <c:v>1845.874370807617</c:v>
                </c:pt>
                <c:pt idx="152">
                  <c:v>1850.852819832158</c:v>
                </c:pt>
                <c:pt idx="153">
                  <c:v>1857.30213455068</c:v>
                </c:pt>
                <c:pt idx="154">
                  <c:v>1862.5382272015181</c:v>
                </c:pt>
                <c:pt idx="155">
                  <c:v>1867.5509547736499</c:v>
                </c:pt>
                <c:pt idx="156">
                  <c:v>1872.6111041177869</c:v>
                </c:pt>
                <c:pt idx="157">
                  <c:v>1877.589553142328</c:v>
                </c:pt>
                <c:pt idx="158">
                  <c:v>1885.8308994274851</c:v>
                </c:pt>
                <c:pt idx="159">
                  <c:v>1886.5088730630009</c:v>
                </c:pt>
                <c:pt idx="160">
                  <c:v>1887.4194604524209</c:v>
                </c:pt>
                <c:pt idx="161">
                  <c:v>1887.894136942251</c:v>
                </c:pt>
                <c:pt idx="162">
                  <c:v>1893.230818132648</c:v>
                </c:pt>
                <c:pt idx="163">
                  <c:v>1899.405992574618</c:v>
                </c:pt>
                <c:pt idx="164">
                  <c:v>1904.745206398994</c:v>
                </c:pt>
                <c:pt idx="165">
                  <c:v>1910.7621873092271</c:v>
                </c:pt>
                <c:pt idx="166">
                  <c:v>1915.7892780259081</c:v>
                </c:pt>
                <c:pt idx="167">
                  <c:v>1921.1166625916751</c:v>
                </c:pt>
                <c:pt idx="168">
                  <c:v>1926.375084097006</c:v>
                </c:pt>
                <c:pt idx="169">
                  <c:v>1928.9383371420879</c:v>
                </c:pt>
                <c:pt idx="170">
                  <c:v>1934.081517695045</c:v>
                </c:pt>
                <c:pt idx="171">
                  <c:v>1939.783961079926</c:v>
                </c:pt>
                <c:pt idx="172">
                  <c:v>1945.50455133944</c:v>
                </c:pt>
                <c:pt idx="173">
                  <c:v>1955.952611120902</c:v>
                </c:pt>
                <c:pt idx="174">
                  <c:v>1961.5239463287501</c:v>
                </c:pt>
                <c:pt idx="175">
                  <c:v>1961.5239463287501</c:v>
                </c:pt>
                <c:pt idx="176">
                  <c:v>1966.482441569485</c:v>
                </c:pt>
                <c:pt idx="177">
                  <c:v>1974.6280892970619</c:v>
                </c:pt>
                <c:pt idx="178">
                  <c:v>1980.1539434562869</c:v>
                </c:pt>
                <c:pt idx="179">
                  <c:v>1986.9429789569811</c:v>
                </c:pt>
                <c:pt idx="180">
                  <c:v>1993.4146145372449</c:v>
                </c:pt>
                <c:pt idx="181">
                  <c:v>1998.609232533435</c:v>
                </c:pt>
                <c:pt idx="182">
                  <c:v>2004.2080009829469</c:v>
                </c:pt>
                <c:pt idx="183">
                  <c:v>2012.378505795203</c:v>
                </c:pt>
                <c:pt idx="184">
                  <c:v>2041.421880757523</c:v>
                </c:pt>
                <c:pt idx="185">
                  <c:v>2049.2331579966299</c:v>
                </c:pt>
                <c:pt idx="186">
                  <c:v>2057.5061578034401</c:v>
                </c:pt>
                <c:pt idx="187">
                  <c:v>2084.3169347880862</c:v>
                </c:pt>
                <c:pt idx="188">
                  <c:v>2089.7032058598561</c:v>
                </c:pt>
                <c:pt idx="189">
                  <c:v>2094.7231201415502</c:v>
                </c:pt>
                <c:pt idx="190">
                  <c:v>2094.7231201415502</c:v>
                </c:pt>
                <c:pt idx="191">
                  <c:v>2101.1815120136639</c:v>
                </c:pt>
                <c:pt idx="192">
                  <c:v>2107.113259054393</c:v>
                </c:pt>
                <c:pt idx="193">
                  <c:v>2110.477774585423</c:v>
                </c:pt>
                <c:pt idx="194">
                  <c:v>2115.9032251163198</c:v>
                </c:pt>
                <c:pt idx="195">
                  <c:v>2121.3650995877838</c:v>
                </c:pt>
                <c:pt idx="196">
                  <c:v>2123.75550931107</c:v>
                </c:pt>
                <c:pt idx="197">
                  <c:v>2129.8387806798378</c:v>
                </c:pt>
                <c:pt idx="198">
                  <c:v>2140.2902903744948</c:v>
                </c:pt>
                <c:pt idx="199">
                  <c:v>2151.9387392452768</c:v>
                </c:pt>
                <c:pt idx="200">
                  <c:v>2160.1483099615948</c:v>
                </c:pt>
                <c:pt idx="201">
                  <c:v>2165.9167524091199</c:v>
                </c:pt>
                <c:pt idx="202">
                  <c:v>2172.242606972045</c:v>
                </c:pt>
                <c:pt idx="203">
                  <c:v>2173.2738682738031</c:v>
                </c:pt>
                <c:pt idx="204">
                  <c:v>2183.2371005171481</c:v>
                </c:pt>
                <c:pt idx="205">
                  <c:v>2188.4637176288102</c:v>
                </c:pt>
                <c:pt idx="206">
                  <c:v>2193.8683633799319</c:v>
                </c:pt>
                <c:pt idx="207">
                  <c:v>2199.377883319989</c:v>
                </c:pt>
                <c:pt idx="208">
                  <c:v>2206.65019979828</c:v>
                </c:pt>
                <c:pt idx="209">
                  <c:v>2220.444269190451</c:v>
                </c:pt>
                <c:pt idx="210">
                  <c:v>2220.9813043334748</c:v>
                </c:pt>
                <c:pt idx="211">
                  <c:v>2226.6758397358781</c:v>
                </c:pt>
                <c:pt idx="212">
                  <c:v>2231.9024568475402</c:v>
                </c:pt>
                <c:pt idx="213">
                  <c:v>2233.4881889535868</c:v>
                </c:pt>
                <c:pt idx="214">
                  <c:v>2240.890707556327</c:v>
                </c:pt>
                <c:pt idx="215">
                  <c:v>2250.2291758294382</c:v>
                </c:pt>
                <c:pt idx="216">
                  <c:v>2250.2291758294382</c:v>
                </c:pt>
                <c:pt idx="217">
                  <c:v>2256.0844599286102</c:v>
                </c:pt>
                <c:pt idx="218">
                  <c:v>2261.1535070265868</c:v>
                </c:pt>
                <c:pt idx="219">
                  <c:v>2266.868580423471</c:v>
                </c:pt>
                <c:pt idx="220">
                  <c:v>2271.8875969282622</c:v>
                </c:pt>
                <c:pt idx="221">
                  <c:v>2277.4831449187718</c:v>
                </c:pt>
                <c:pt idx="222">
                  <c:v>2285.0422841859681</c:v>
                </c:pt>
                <c:pt idx="223">
                  <c:v>2290.4727160043531</c:v>
                </c:pt>
                <c:pt idx="224">
                  <c:v>2290.4727160043531</c:v>
                </c:pt>
                <c:pt idx="225">
                  <c:v>2296.1003856597181</c:v>
                </c:pt>
                <c:pt idx="226">
                  <c:v>2301.207516464412</c:v>
                </c:pt>
                <c:pt idx="227">
                  <c:v>2306.298739918007</c:v>
                </c:pt>
                <c:pt idx="228">
                  <c:v>2311.967895649871</c:v>
                </c:pt>
                <c:pt idx="229">
                  <c:v>2317.4132439884402</c:v>
                </c:pt>
                <c:pt idx="230">
                  <c:v>2323.0951037267928</c:v>
                </c:pt>
                <c:pt idx="231">
                  <c:v>2330.1254455407839</c:v>
                </c:pt>
                <c:pt idx="232">
                  <c:v>2335.2431537766101</c:v>
                </c:pt>
                <c:pt idx="233">
                  <c:v>2335.2431537766101</c:v>
                </c:pt>
                <c:pt idx="234">
                  <c:v>2340.241476929059</c:v>
                </c:pt>
                <c:pt idx="235">
                  <c:v>2345.750996869117</c:v>
                </c:pt>
                <c:pt idx="236">
                  <c:v>2352.8875806962628</c:v>
                </c:pt>
                <c:pt idx="237">
                  <c:v>2360.57558156919</c:v>
                </c:pt>
                <c:pt idx="238">
                  <c:v>2361.6327363070259</c:v>
                </c:pt>
                <c:pt idx="239">
                  <c:v>2368.5701620310051</c:v>
                </c:pt>
                <c:pt idx="240">
                  <c:v>2375.0633477751899</c:v>
                </c:pt>
                <c:pt idx="241">
                  <c:v>2380.4554721280101</c:v>
                </c:pt>
                <c:pt idx="242">
                  <c:v>2386.6226140561989</c:v>
                </c:pt>
                <c:pt idx="243">
                  <c:v>2395.2036307338299</c:v>
                </c:pt>
                <c:pt idx="244">
                  <c:v>2400.1929300054339</c:v>
                </c:pt>
                <c:pt idx="245">
                  <c:v>2405.489775171121</c:v>
                </c:pt>
                <c:pt idx="246">
                  <c:v>2415.3831082430438</c:v>
                </c:pt>
                <c:pt idx="247">
                  <c:v>2415.3831082430438</c:v>
                </c:pt>
                <c:pt idx="248">
                  <c:v>2420.498174171616</c:v>
                </c:pt>
                <c:pt idx="249">
                  <c:v>2426.2915613510522</c:v>
                </c:pt>
                <c:pt idx="250">
                  <c:v>2431.2754384521982</c:v>
                </c:pt>
                <c:pt idx="251">
                  <c:v>2437.7100630264622</c:v>
                </c:pt>
                <c:pt idx="252">
                  <c:v>2437.80499832443</c:v>
                </c:pt>
                <c:pt idx="253">
                  <c:v>2437.8999336223951</c:v>
                </c:pt>
                <c:pt idx="254">
                  <c:v>2441.5914399180101</c:v>
                </c:pt>
                <c:pt idx="255">
                  <c:v>2448.1605235148299</c:v>
                </c:pt>
                <c:pt idx="256">
                  <c:v>2453.625697215622</c:v>
                </c:pt>
                <c:pt idx="257">
                  <c:v>2459.0677343046141</c:v>
                </c:pt>
                <c:pt idx="258">
                  <c:v>2459.0677343046141</c:v>
                </c:pt>
                <c:pt idx="259">
                  <c:v>2465.3621665004871</c:v>
                </c:pt>
                <c:pt idx="260">
                  <c:v>2465.3621665004871</c:v>
                </c:pt>
                <c:pt idx="261">
                  <c:v>2470.32883434317</c:v>
                </c:pt>
                <c:pt idx="262">
                  <c:v>2475.3045671098289</c:v>
                </c:pt>
                <c:pt idx="263">
                  <c:v>2481.9269421172621</c:v>
                </c:pt>
                <c:pt idx="264">
                  <c:v>2489.1607377249552</c:v>
                </c:pt>
                <c:pt idx="265">
                  <c:v>2494.414014841167</c:v>
                </c:pt>
                <c:pt idx="266">
                  <c:v>2500.794486193879</c:v>
                </c:pt>
                <c:pt idx="267">
                  <c:v>2511.949686685316</c:v>
                </c:pt>
                <c:pt idx="268">
                  <c:v>2521.0258189394422</c:v>
                </c:pt>
              </c:numCache>
            </c:numRef>
          </c:yVal>
          <c:smooth val="0"/>
          <c:extLst>
            <c:ext xmlns:c16="http://schemas.microsoft.com/office/drawing/2014/chart" uri="{C3380CC4-5D6E-409C-BE32-E72D297353CC}">
              <c16:uniqueId val="{00000001-7716-7548-B891-15940BBA2186}"/>
            </c:ext>
          </c:extLst>
        </c:ser>
        <c:ser>
          <c:idx val="3"/>
          <c:order val="2"/>
          <c:tx>
            <c:v>Walk 2</c:v>
          </c:tx>
          <c:spPr>
            <a:ln w="19050" cap="rnd">
              <a:solidFill>
                <a:srgbClr val="54943B"/>
              </a:solidFill>
              <a:round/>
            </a:ln>
            <a:effectLst/>
          </c:spPr>
          <c:marker>
            <c:symbol val="circle"/>
            <c:size val="5"/>
            <c:spPr>
              <a:solidFill>
                <a:srgbClr val="54943B"/>
              </a:solidFill>
              <a:ln w="9525">
                <a:solidFill>
                  <a:srgbClr val="54943B"/>
                </a:solidFill>
              </a:ln>
              <a:effectLst/>
            </c:spPr>
          </c:marker>
          <c:xVal>
            <c:numRef>
              <c:f>exclude!$I$392:$I$535</c:f>
              <c:numCache>
                <c:formatCode>0.00_ </c:formatCode>
                <c:ptCount val="144"/>
                <c:pt idx="0">
                  <c:v>486.88333333333361</c:v>
                </c:pt>
                <c:pt idx="1">
                  <c:v>486.95000000000027</c:v>
                </c:pt>
                <c:pt idx="2">
                  <c:v>486.98333333333369</c:v>
                </c:pt>
                <c:pt idx="3">
                  <c:v>487.01666666666699</c:v>
                </c:pt>
                <c:pt idx="4">
                  <c:v>487.13333333333372</c:v>
                </c:pt>
                <c:pt idx="5">
                  <c:v>487.18333333333368</c:v>
                </c:pt>
                <c:pt idx="6">
                  <c:v>487.21666666666698</c:v>
                </c:pt>
                <c:pt idx="7">
                  <c:v>487.2500000000004</c:v>
                </c:pt>
                <c:pt idx="8">
                  <c:v>487.28333333333381</c:v>
                </c:pt>
                <c:pt idx="9">
                  <c:v>487.31666666666712</c:v>
                </c:pt>
                <c:pt idx="10">
                  <c:v>487.35000000000048</c:v>
                </c:pt>
                <c:pt idx="11">
                  <c:v>487.40000000000049</c:v>
                </c:pt>
                <c:pt idx="12">
                  <c:v>487.4500000000005</c:v>
                </c:pt>
                <c:pt idx="13">
                  <c:v>487.50000000000051</c:v>
                </c:pt>
                <c:pt idx="14">
                  <c:v>487.55000000000052</c:v>
                </c:pt>
                <c:pt idx="15">
                  <c:v>487.583333333334</c:v>
                </c:pt>
                <c:pt idx="16">
                  <c:v>487.6166666666673</c:v>
                </c:pt>
                <c:pt idx="17">
                  <c:v>487.6500000000006</c:v>
                </c:pt>
                <c:pt idx="18">
                  <c:v>487.73333333333397</c:v>
                </c:pt>
                <c:pt idx="19">
                  <c:v>487.80000000000058</c:v>
                </c:pt>
                <c:pt idx="20">
                  <c:v>487.8666666666673</c:v>
                </c:pt>
                <c:pt idx="21">
                  <c:v>487.93333333333402</c:v>
                </c:pt>
                <c:pt idx="22">
                  <c:v>488.01666666666722</c:v>
                </c:pt>
                <c:pt idx="23">
                  <c:v>488.18333333333402</c:v>
                </c:pt>
                <c:pt idx="24">
                  <c:v>488.25000000000068</c:v>
                </c:pt>
                <c:pt idx="25">
                  <c:v>488.333333333334</c:v>
                </c:pt>
                <c:pt idx="26">
                  <c:v>488.40000000000049</c:v>
                </c:pt>
                <c:pt idx="27">
                  <c:v>488.45000000000061</c:v>
                </c:pt>
                <c:pt idx="28">
                  <c:v>488.50000000000068</c:v>
                </c:pt>
                <c:pt idx="29">
                  <c:v>488.55000000000058</c:v>
                </c:pt>
                <c:pt idx="30">
                  <c:v>488.60000000000059</c:v>
                </c:pt>
                <c:pt idx="31">
                  <c:v>488.6500000000006</c:v>
                </c:pt>
                <c:pt idx="32">
                  <c:v>488.8666666666673</c:v>
                </c:pt>
                <c:pt idx="33">
                  <c:v>488.9000000000006</c:v>
                </c:pt>
                <c:pt idx="34">
                  <c:v>488.96666666666732</c:v>
                </c:pt>
                <c:pt idx="35">
                  <c:v>489.00000000000068</c:v>
                </c:pt>
                <c:pt idx="36">
                  <c:v>489.06666666666729</c:v>
                </c:pt>
                <c:pt idx="37">
                  <c:v>489.1000000000007</c:v>
                </c:pt>
                <c:pt idx="38">
                  <c:v>489.13333333333401</c:v>
                </c:pt>
                <c:pt idx="39">
                  <c:v>489.20000000000073</c:v>
                </c:pt>
                <c:pt idx="40">
                  <c:v>489.333333333334</c:v>
                </c:pt>
                <c:pt idx="41">
                  <c:v>489.36666666666741</c:v>
                </c:pt>
                <c:pt idx="42">
                  <c:v>489.41666666666731</c:v>
                </c:pt>
                <c:pt idx="43">
                  <c:v>489.48333333333397</c:v>
                </c:pt>
                <c:pt idx="44">
                  <c:v>489.51666666666739</c:v>
                </c:pt>
                <c:pt idx="45">
                  <c:v>489.53333333333399</c:v>
                </c:pt>
                <c:pt idx="46">
                  <c:v>489.5666666666674</c:v>
                </c:pt>
                <c:pt idx="47">
                  <c:v>489.60000000000082</c:v>
                </c:pt>
                <c:pt idx="48">
                  <c:v>489.63333333333412</c:v>
                </c:pt>
                <c:pt idx="49">
                  <c:v>489.66666666666748</c:v>
                </c:pt>
                <c:pt idx="50">
                  <c:v>489.68333333333419</c:v>
                </c:pt>
                <c:pt idx="51">
                  <c:v>489.76666666666739</c:v>
                </c:pt>
                <c:pt idx="52">
                  <c:v>490.66666666666742</c:v>
                </c:pt>
                <c:pt idx="53">
                  <c:v>490.70000000000073</c:v>
                </c:pt>
                <c:pt idx="54">
                  <c:v>490.7500000000008</c:v>
                </c:pt>
                <c:pt idx="55">
                  <c:v>490.86666666666758</c:v>
                </c:pt>
                <c:pt idx="56">
                  <c:v>490.91666666666742</c:v>
                </c:pt>
                <c:pt idx="57">
                  <c:v>490.96666666666749</c:v>
                </c:pt>
                <c:pt idx="58">
                  <c:v>491.05000000000081</c:v>
                </c:pt>
                <c:pt idx="59">
                  <c:v>491.11666666666758</c:v>
                </c:pt>
                <c:pt idx="60">
                  <c:v>491.18333333333419</c:v>
                </c:pt>
                <c:pt idx="61">
                  <c:v>491.30000000000081</c:v>
                </c:pt>
                <c:pt idx="62">
                  <c:v>491.36666666666758</c:v>
                </c:pt>
                <c:pt idx="63">
                  <c:v>491.40000000000072</c:v>
                </c:pt>
                <c:pt idx="64">
                  <c:v>491.43333333333419</c:v>
                </c:pt>
                <c:pt idx="65">
                  <c:v>491.46666666666749</c:v>
                </c:pt>
                <c:pt idx="66">
                  <c:v>491.50000000000102</c:v>
                </c:pt>
                <c:pt idx="67">
                  <c:v>491.53333333333433</c:v>
                </c:pt>
                <c:pt idx="68">
                  <c:v>491.58333333333428</c:v>
                </c:pt>
                <c:pt idx="69">
                  <c:v>491.6166666666677</c:v>
                </c:pt>
                <c:pt idx="70">
                  <c:v>491.66666666666771</c:v>
                </c:pt>
                <c:pt idx="71">
                  <c:v>491.71666666666772</c:v>
                </c:pt>
                <c:pt idx="72">
                  <c:v>491.76666666666767</c:v>
                </c:pt>
                <c:pt idx="73">
                  <c:v>491.81666666666769</c:v>
                </c:pt>
                <c:pt idx="74">
                  <c:v>491.88333333333429</c:v>
                </c:pt>
                <c:pt idx="75">
                  <c:v>491.95000000000101</c:v>
                </c:pt>
                <c:pt idx="76">
                  <c:v>492.01666666666767</c:v>
                </c:pt>
                <c:pt idx="77">
                  <c:v>492.06666666666769</c:v>
                </c:pt>
                <c:pt idx="78">
                  <c:v>492.1166666666677</c:v>
                </c:pt>
                <c:pt idx="79">
                  <c:v>492.16666666666771</c:v>
                </c:pt>
                <c:pt idx="80">
                  <c:v>492.21666666666772</c:v>
                </c:pt>
                <c:pt idx="81">
                  <c:v>492.26666666666767</c:v>
                </c:pt>
                <c:pt idx="82">
                  <c:v>492.31666666666769</c:v>
                </c:pt>
                <c:pt idx="83">
                  <c:v>492.3500000000011</c:v>
                </c:pt>
                <c:pt idx="84">
                  <c:v>492.38333333333452</c:v>
                </c:pt>
                <c:pt idx="85">
                  <c:v>492.41666666666782</c:v>
                </c:pt>
                <c:pt idx="86">
                  <c:v>492.45000000000118</c:v>
                </c:pt>
                <c:pt idx="87">
                  <c:v>492.48333333333449</c:v>
                </c:pt>
                <c:pt idx="88">
                  <c:v>492.51666666666802</c:v>
                </c:pt>
                <c:pt idx="89">
                  <c:v>492.55000000000132</c:v>
                </c:pt>
                <c:pt idx="90">
                  <c:v>492.58333333333462</c:v>
                </c:pt>
                <c:pt idx="91">
                  <c:v>492.61666666666798</c:v>
                </c:pt>
                <c:pt idx="92">
                  <c:v>492.6500000000014</c:v>
                </c:pt>
                <c:pt idx="93">
                  <c:v>492.70000000000141</c:v>
                </c:pt>
                <c:pt idx="94">
                  <c:v>492.78333333333472</c:v>
                </c:pt>
                <c:pt idx="95">
                  <c:v>492.85000000000139</c:v>
                </c:pt>
                <c:pt idx="96">
                  <c:v>492.91666666666799</c:v>
                </c:pt>
                <c:pt idx="97">
                  <c:v>492.98333333333471</c:v>
                </c:pt>
                <c:pt idx="98">
                  <c:v>493.03333333333472</c:v>
                </c:pt>
                <c:pt idx="99">
                  <c:v>493.10000000000139</c:v>
                </c:pt>
                <c:pt idx="100">
                  <c:v>493.13333333333469</c:v>
                </c:pt>
                <c:pt idx="101">
                  <c:v>493.16666666666811</c:v>
                </c:pt>
                <c:pt idx="102">
                  <c:v>493.21666666666812</c:v>
                </c:pt>
                <c:pt idx="103">
                  <c:v>493.25000000000142</c:v>
                </c:pt>
                <c:pt idx="104">
                  <c:v>493.28333333333472</c:v>
                </c:pt>
                <c:pt idx="105">
                  <c:v>493.33333333333479</c:v>
                </c:pt>
                <c:pt idx="106">
                  <c:v>493.36666666666821</c:v>
                </c:pt>
                <c:pt idx="107">
                  <c:v>493.40000000000151</c:v>
                </c:pt>
                <c:pt idx="108">
                  <c:v>493.43333333333482</c:v>
                </c:pt>
                <c:pt idx="109">
                  <c:v>493.48333333333483</c:v>
                </c:pt>
                <c:pt idx="110">
                  <c:v>493.50000000000159</c:v>
                </c:pt>
                <c:pt idx="111">
                  <c:v>493.5666666666682</c:v>
                </c:pt>
                <c:pt idx="112">
                  <c:v>493.63333333333497</c:v>
                </c:pt>
                <c:pt idx="113">
                  <c:v>493.70000000000152</c:v>
                </c:pt>
                <c:pt idx="114">
                  <c:v>493.8000000000016</c:v>
                </c:pt>
                <c:pt idx="115">
                  <c:v>493.86666666666821</c:v>
                </c:pt>
                <c:pt idx="116">
                  <c:v>493.88333333333497</c:v>
                </c:pt>
                <c:pt idx="117">
                  <c:v>493.93333333333482</c:v>
                </c:pt>
                <c:pt idx="118">
                  <c:v>493.98333333333483</c:v>
                </c:pt>
                <c:pt idx="119">
                  <c:v>494.0166666666683</c:v>
                </c:pt>
                <c:pt idx="120">
                  <c:v>494.0500000000016</c:v>
                </c:pt>
                <c:pt idx="121">
                  <c:v>494.08333333333502</c:v>
                </c:pt>
                <c:pt idx="122">
                  <c:v>494.13333333333497</c:v>
                </c:pt>
                <c:pt idx="123">
                  <c:v>494.16666666666839</c:v>
                </c:pt>
                <c:pt idx="124">
                  <c:v>494.21666666666829</c:v>
                </c:pt>
                <c:pt idx="125">
                  <c:v>494.26666666666841</c:v>
                </c:pt>
                <c:pt idx="126">
                  <c:v>494.31666666666848</c:v>
                </c:pt>
                <c:pt idx="127">
                  <c:v>494.36666666666838</c:v>
                </c:pt>
                <c:pt idx="128">
                  <c:v>494.41666666666839</c:v>
                </c:pt>
                <c:pt idx="129">
                  <c:v>494.45000000000181</c:v>
                </c:pt>
                <c:pt idx="130">
                  <c:v>494.50000000000182</c:v>
                </c:pt>
                <c:pt idx="131">
                  <c:v>494.55000000000177</c:v>
                </c:pt>
                <c:pt idx="132">
                  <c:v>494.60000000000178</c:v>
                </c:pt>
                <c:pt idx="133">
                  <c:v>494.6500000000018</c:v>
                </c:pt>
                <c:pt idx="134">
                  <c:v>494.86666666666849</c:v>
                </c:pt>
                <c:pt idx="135">
                  <c:v>494.9000000000018</c:v>
                </c:pt>
                <c:pt idx="136">
                  <c:v>494.93333333333521</c:v>
                </c:pt>
                <c:pt idx="137">
                  <c:v>494.98333333333522</c:v>
                </c:pt>
                <c:pt idx="138">
                  <c:v>495.11666666666849</c:v>
                </c:pt>
                <c:pt idx="139">
                  <c:v>495.1333333333352</c:v>
                </c:pt>
                <c:pt idx="140">
                  <c:v>495.23333333333522</c:v>
                </c:pt>
                <c:pt idx="141">
                  <c:v>495.26666666666858</c:v>
                </c:pt>
                <c:pt idx="142">
                  <c:v>495.33333333333519</c:v>
                </c:pt>
                <c:pt idx="143">
                  <c:v>495.43333333333521</c:v>
                </c:pt>
              </c:numCache>
            </c:numRef>
          </c:xVal>
          <c:yVal>
            <c:numRef>
              <c:f>exclude!$J$392:$J$535</c:f>
              <c:numCache>
                <c:formatCode>General</c:formatCode>
                <c:ptCount val="144"/>
                <c:pt idx="0">
                  <c:v>2566.1713214270571</c:v>
                </c:pt>
                <c:pt idx="1">
                  <c:v>2572.603144073882</c:v>
                </c:pt>
                <c:pt idx="2">
                  <c:v>2576.7802971843862</c:v>
                </c:pt>
                <c:pt idx="3">
                  <c:v>2581.105847741359</c:v>
                </c:pt>
                <c:pt idx="4">
                  <c:v>2586.8805364742029</c:v>
                </c:pt>
                <c:pt idx="5">
                  <c:v>2592.4478259793009</c:v>
                </c:pt>
                <c:pt idx="6">
                  <c:v>2600.7501878228609</c:v>
                </c:pt>
                <c:pt idx="7">
                  <c:v>2608.0756011285962</c:v>
                </c:pt>
                <c:pt idx="8">
                  <c:v>2614.7791357212709</c:v>
                </c:pt>
                <c:pt idx="9">
                  <c:v>2621.1490041664888</c:v>
                </c:pt>
                <c:pt idx="10">
                  <c:v>2627.283910873346</c:v>
                </c:pt>
                <c:pt idx="11">
                  <c:v>2634.3691631024999</c:v>
                </c:pt>
                <c:pt idx="12">
                  <c:v>2640.9038569562972</c:v>
                </c:pt>
                <c:pt idx="13">
                  <c:v>2646.3871409376561</c:v>
                </c:pt>
                <c:pt idx="14">
                  <c:v>2651.8341441462981</c:v>
                </c:pt>
                <c:pt idx="15">
                  <c:v>2657.1691362463298</c:v>
                </c:pt>
                <c:pt idx="16">
                  <c:v>2662.2903654374659</c:v>
                </c:pt>
                <c:pt idx="17">
                  <c:v>2667.4212647976292</c:v>
                </c:pt>
                <c:pt idx="18">
                  <c:v>2673.142642744865</c:v>
                </c:pt>
                <c:pt idx="19">
                  <c:v>2678.5946075477082</c:v>
                </c:pt>
                <c:pt idx="20">
                  <c:v>2683.935509127024</c:v>
                </c:pt>
                <c:pt idx="21">
                  <c:v>2689.729674098729</c:v>
                </c:pt>
                <c:pt idx="22">
                  <c:v>2695.527726468626</c:v>
                </c:pt>
                <c:pt idx="23">
                  <c:v>2700.7119239575568</c:v>
                </c:pt>
                <c:pt idx="24">
                  <c:v>2706.200136734542</c:v>
                </c:pt>
                <c:pt idx="25">
                  <c:v>2711.6454850731088</c:v>
                </c:pt>
                <c:pt idx="26">
                  <c:v>2716.7136430984842</c:v>
                </c:pt>
                <c:pt idx="27">
                  <c:v>2721.999416786251</c:v>
                </c:pt>
                <c:pt idx="28">
                  <c:v>2727.3403183655669</c:v>
                </c:pt>
                <c:pt idx="29">
                  <c:v>2732.9197361755751</c:v>
                </c:pt>
                <c:pt idx="30">
                  <c:v>2738.655274023728</c:v>
                </c:pt>
                <c:pt idx="31">
                  <c:v>2744.2055393782298</c:v>
                </c:pt>
                <c:pt idx="32">
                  <c:v>2801.6271918263801</c:v>
                </c:pt>
                <c:pt idx="33">
                  <c:v>2810.6034736042948</c:v>
                </c:pt>
                <c:pt idx="34">
                  <c:v>2818.964789150963</c:v>
                </c:pt>
                <c:pt idx="35">
                  <c:v>2824.0939316549702</c:v>
                </c:pt>
                <c:pt idx="36">
                  <c:v>2826.3525140219831</c:v>
                </c:pt>
                <c:pt idx="37">
                  <c:v>2831.585163008117</c:v>
                </c:pt>
                <c:pt idx="38">
                  <c:v>2835.5143834908699</c:v>
                </c:pt>
                <c:pt idx="39">
                  <c:v>2841.088953145736</c:v>
                </c:pt>
                <c:pt idx="40">
                  <c:v>2846.4844193794702</c:v>
                </c:pt>
                <c:pt idx="41">
                  <c:v>2848.9325722917179</c:v>
                </c:pt>
                <c:pt idx="42">
                  <c:v>2854.3960966268241</c:v>
                </c:pt>
                <c:pt idx="43">
                  <c:v>2859.5593900080121</c:v>
                </c:pt>
                <c:pt idx="44">
                  <c:v>2865.829433429335</c:v>
                </c:pt>
                <c:pt idx="45">
                  <c:v>2871.2698141388232</c:v>
                </c:pt>
                <c:pt idx="46">
                  <c:v>2880.5749263169218</c:v>
                </c:pt>
                <c:pt idx="47">
                  <c:v>2889.1590933408602</c:v>
                </c:pt>
                <c:pt idx="48">
                  <c:v>2897.1748038704359</c:v>
                </c:pt>
                <c:pt idx="49">
                  <c:v>2903.828407063515</c:v>
                </c:pt>
                <c:pt idx="50">
                  <c:v>2933.6779730513599</c:v>
                </c:pt>
                <c:pt idx="51">
                  <c:v>2937.857283224258</c:v>
                </c:pt>
                <c:pt idx="52">
                  <c:v>2943.526438956123</c:v>
                </c:pt>
                <c:pt idx="53">
                  <c:v>2948.6564599624739</c:v>
                </c:pt>
                <c:pt idx="54">
                  <c:v>2954.1389220471351</c:v>
                </c:pt>
                <c:pt idx="55">
                  <c:v>2959.495830780837</c:v>
                </c:pt>
                <c:pt idx="56">
                  <c:v>2965.9507329514172</c:v>
                </c:pt>
                <c:pt idx="57">
                  <c:v>2972.4390587861699</c:v>
                </c:pt>
                <c:pt idx="58">
                  <c:v>2978.7791447603799</c:v>
                </c:pt>
                <c:pt idx="59">
                  <c:v>2984.2804794034541</c:v>
                </c:pt>
                <c:pt idx="60">
                  <c:v>2989.4227837005201</c:v>
                </c:pt>
                <c:pt idx="61">
                  <c:v>2994.4480812696879</c:v>
                </c:pt>
                <c:pt idx="62">
                  <c:v>3001.528879966344</c:v>
                </c:pt>
                <c:pt idx="63">
                  <c:v>3009.589440254445</c:v>
                </c:pt>
                <c:pt idx="64">
                  <c:v>3019.166148722582</c:v>
                </c:pt>
                <c:pt idx="65">
                  <c:v>3027.8950350832179</c:v>
                </c:pt>
                <c:pt idx="66">
                  <c:v>3034.8906779875078</c:v>
                </c:pt>
                <c:pt idx="67">
                  <c:v>3040.5796712617021</c:v>
                </c:pt>
                <c:pt idx="68">
                  <c:v>3046.588408188356</c:v>
                </c:pt>
                <c:pt idx="69">
                  <c:v>3051.846829693684</c:v>
                </c:pt>
                <c:pt idx="70">
                  <c:v>3058.3959892340772</c:v>
                </c:pt>
                <c:pt idx="71">
                  <c:v>3063.569745226639</c:v>
                </c:pt>
                <c:pt idx="72">
                  <c:v>3069.5949588414801</c:v>
                </c:pt>
                <c:pt idx="73">
                  <c:v>3075.485539167742</c:v>
                </c:pt>
                <c:pt idx="74">
                  <c:v>3081.3060872425731</c:v>
                </c:pt>
                <c:pt idx="75">
                  <c:v>3087.104139612467</c:v>
                </c:pt>
                <c:pt idx="76">
                  <c:v>3092.3160788236341</c:v>
                </c:pt>
                <c:pt idx="77">
                  <c:v>3097.6120731588649</c:v>
                </c:pt>
                <c:pt idx="78">
                  <c:v>3102.7631333009372</c:v>
                </c:pt>
                <c:pt idx="79">
                  <c:v>3108.9870091840412</c:v>
                </c:pt>
                <c:pt idx="80">
                  <c:v>3115.4774182833412</c:v>
                </c:pt>
                <c:pt idx="81">
                  <c:v>3121.4906533293261</c:v>
                </c:pt>
                <c:pt idx="82">
                  <c:v>3129.4753835178522</c:v>
                </c:pt>
                <c:pt idx="83">
                  <c:v>3137.7342088175219</c:v>
                </c:pt>
                <c:pt idx="84">
                  <c:v>3144.47260899917</c:v>
                </c:pt>
                <c:pt idx="85">
                  <c:v>3151.57691617707</c:v>
                </c:pt>
                <c:pt idx="86">
                  <c:v>3158.6888310391842</c:v>
                </c:pt>
                <c:pt idx="87">
                  <c:v>3165.8355108339561</c:v>
                </c:pt>
                <c:pt idx="88">
                  <c:v>3172.5161503147328</c:v>
                </c:pt>
                <c:pt idx="89">
                  <c:v>3178.7393021126059</c:v>
                </c:pt>
                <c:pt idx="90">
                  <c:v>3184.331627789516</c:v>
                </c:pt>
                <c:pt idx="91">
                  <c:v>3190.1591396327449</c:v>
                </c:pt>
                <c:pt idx="92">
                  <c:v>3195.980461871281</c:v>
                </c:pt>
                <c:pt idx="93">
                  <c:v>3201.9854477914469</c:v>
                </c:pt>
                <c:pt idx="94">
                  <c:v>3207.10051372002</c:v>
                </c:pt>
                <c:pt idx="95">
                  <c:v>3212.9956823210141</c:v>
                </c:pt>
                <c:pt idx="96">
                  <c:v>3218.1937691781709</c:v>
                </c:pt>
                <c:pt idx="97">
                  <c:v>3224.4717134535699</c:v>
                </c:pt>
                <c:pt idx="98">
                  <c:v>3229.7395532912001</c:v>
                </c:pt>
                <c:pt idx="99">
                  <c:v>3236.0952570129698</c:v>
                </c:pt>
                <c:pt idx="100">
                  <c:v>3241.7333268061052</c:v>
                </c:pt>
                <c:pt idx="101">
                  <c:v>3247.132132852536</c:v>
                </c:pt>
                <c:pt idx="102">
                  <c:v>3253.2361107722918</c:v>
                </c:pt>
                <c:pt idx="103">
                  <c:v>3258.3819191946241</c:v>
                </c:pt>
                <c:pt idx="104">
                  <c:v>3264.346243928379</c:v>
                </c:pt>
                <c:pt idx="105">
                  <c:v>3271.0133789704009</c:v>
                </c:pt>
                <c:pt idx="106">
                  <c:v>3276.5814778511631</c:v>
                </c:pt>
                <c:pt idx="107">
                  <c:v>3282.1995302905402</c:v>
                </c:pt>
                <c:pt idx="108">
                  <c:v>3288.8341425278059</c:v>
                </c:pt>
                <c:pt idx="109">
                  <c:v>3295.018796489765</c:v>
                </c:pt>
                <c:pt idx="110">
                  <c:v>3296.5613125032351</c:v>
                </c:pt>
                <c:pt idx="111">
                  <c:v>3302.8714754415309</c:v>
                </c:pt>
                <c:pt idx="112">
                  <c:v>3307.5503507907201</c:v>
                </c:pt>
                <c:pt idx="113">
                  <c:v>3313.0056208167448</c:v>
                </c:pt>
                <c:pt idx="114">
                  <c:v>3319.150802526015</c:v>
                </c:pt>
                <c:pt idx="115">
                  <c:v>3324.238484258708</c:v>
                </c:pt>
                <c:pt idx="116">
                  <c:v>3325.1925721949319</c:v>
                </c:pt>
                <c:pt idx="117">
                  <c:v>3330.4783458827001</c:v>
                </c:pt>
                <c:pt idx="118">
                  <c:v>3337.81359526292</c:v>
                </c:pt>
                <c:pt idx="119">
                  <c:v>3343.8909375157</c:v>
                </c:pt>
                <c:pt idx="120">
                  <c:v>3349.012166706837</c:v>
                </c:pt>
                <c:pt idx="121">
                  <c:v>3354.2111204167331</c:v>
                </c:pt>
                <c:pt idx="122">
                  <c:v>3360.7554616142402</c:v>
                </c:pt>
                <c:pt idx="123">
                  <c:v>3366.0207344858431</c:v>
                </c:pt>
                <c:pt idx="124">
                  <c:v>3372.6567050225158</c:v>
                </c:pt>
                <c:pt idx="125">
                  <c:v>3379.2524881476688</c:v>
                </c:pt>
                <c:pt idx="126">
                  <c:v>3384.6712898401311</c:v>
                </c:pt>
                <c:pt idx="127">
                  <c:v>3391.138049314678</c:v>
                </c:pt>
                <c:pt idx="128">
                  <c:v>3398.1175694894059</c:v>
                </c:pt>
                <c:pt idx="129">
                  <c:v>3404.2971209018219</c:v>
                </c:pt>
                <c:pt idx="130">
                  <c:v>3410.084281978694</c:v>
                </c:pt>
                <c:pt idx="131">
                  <c:v>3417.1980974900971</c:v>
                </c:pt>
                <c:pt idx="132">
                  <c:v>3423.5282248361932</c:v>
                </c:pt>
                <c:pt idx="133">
                  <c:v>3429.5008548543901</c:v>
                </c:pt>
                <c:pt idx="134">
                  <c:v>3434.8552393245741</c:v>
                </c:pt>
                <c:pt idx="135">
                  <c:v>3440.3450940502562</c:v>
                </c:pt>
                <c:pt idx="136">
                  <c:v>3445.4786275678948</c:v>
                </c:pt>
                <c:pt idx="137">
                  <c:v>3448.4762387276051</c:v>
                </c:pt>
                <c:pt idx="138">
                  <c:v>3454.2913647720302</c:v>
                </c:pt>
                <c:pt idx="139">
                  <c:v>3455.438472341943</c:v>
                </c:pt>
                <c:pt idx="140">
                  <c:v>3464.0546024969958</c:v>
                </c:pt>
                <c:pt idx="141">
                  <c:v>3470.5276305757379</c:v>
                </c:pt>
                <c:pt idx="142">
                  <c:v>3477.7364647714248</c:v>
                </c:pt>
                <c:pt idx="143">
                  <c:v>3481.5028963447712</c:v>
                </c:pt>
              </c:numCache>
            </c:numRef>
          </c:yVal>
          <c:smooth val="0"/>
          <c:extLst>
            <c:ext xmlns:c16="http://schemas.microsoft.com/office/drawing/2014/chart" uri="{C3380CC4-5D6E-409C-BE32-E72D297353CC}">
              <c16:uniqueId val="{00000002-7716-7548-B891-15940BBA2186}"/>
            </c:ext>
          </c:extLst>
        </c:ser>
        <c:ser>
          <c:idx val="4"/>
          <c:order val="3"/>
          <c:tx>
            <c:v>Activity</c:v>
          </c:tx>
          <c:spPr>
            <a:ln w="19050" cap="rnd">
              <a:solidFill>
                <a:srgbClr val="FFC000"/>
              </a:solidFill>
              <a:round/>
            </a:ln>
            <a:effectLst/>
          </c:spPr>
          <c:marker>
            <c:symbol val="circle"/>
            <c:size val="5"/>
            <c:spPr>
              <a:solidFill>
                <a:srgbClr val="FFC000"/>
              </a:solidFill>
              <a:ln w="9525">
                <a:solidFill>
                  <a:srgbClr val="FFC000"/>
                </a:solidFill>
              </a:ln>
              <a:effectLst/>
            </c:spPr>
          </c:marker>
          <c:xVal>
            <c:numRef>
              <c:f>exclude!$I$535:$I$538</c:f>
              <c:numCache>
                <c:formatCode>0.00_ </c:formatCode>
                <c:ptCount val="4"/>
                <c:pt idx="0">
                  <c:v>495.43333333333521</c:v>
                </c:pt>
                <c:pt idx="1">
                  <c:v>568.90000000000202</c:v>
                </c:pt>
                <c:pt idx="2">
                  <c:v>568.9666666666684</c:v>
                </c:pt>
                <c:pt idx="3">
                  <c:v>569.03333333333546</c:v>
                </c:pt>
              </c:numCache>
            </c:numRef>
          </c:xVal>
          <c:yVal>
            <c:numRef>
              <c:f>exclude!$J$535:$J$538</c:f>
              <c:numCache>
                <c:formatCode>General</c:formatCode>
                <c:ptCount val="4"/>
                <c:pt idx="0">
                  <c:v>3481.5028963447712</c:v>
                </c:pt>
                <c:pt idx="1">
                  <c:v>3504.2001770037809</c:v>
                </c:pt>
                <c:pt idx="2">
                  <c:v>3511.4202545144599</c:v>
                </c:pt>
                <c:pt idx="3">
                  <c:v>3516.8564920648082</c:v>
                </c:pt>
              </c:numCache>
            </c:numRef>
          </c:yVal>
          <c:smooth val="0"/>
          <c:extLst>
            <c:ext xmlns:c16="http://schemas.microsoft.com/office/drawing/2014/chart" uri="{C3380CC4-5D6E-409C-BE32-E72D297353CC}">
              <c16:uniqueId val="{00000003-7716-7548-B891-15940BBA2186}"/>
            </c:ext>
          </c:extLst>
        </c:ser>
        <c:ser>
          <c:idx val="5"/>
          <c:order val="4"/>
          <c:tx>
            <c:v>Walk 3</c:v>
          </c:tx>
          <c:spPr>
            <a:ln w="19050" cap="rnd">
              <a:solidFill>
                <a:srgbClr val="54943B"/>
              </a:solidFill>
              <a:round/>
            </a:ln>
            <a:effectLst/>
          </c:spPr>
          <c:marker>
            <c:symbol val="circle"/>
            <c:size val="5"/>
            <c:spPr>
              <a:solidFill>
                <a:srgbClr val="54943B"/>
              </a:solidFill>
              <a:ln w="9525">
                <a:solidFill>
                  <a:srgbClr val="54943B"/>
                </a:solidFill>
              </a:ln>
              <a:effectLst/>
            </c:spPr>
          </c:marker>
          <c:xVal>
            <c:numRef>
              <c:f>exclude!$I$538:$I$688</c:f>
              <c:numCache>
                <c:formatCode>0.00_ </c:formatCode>
                <c:ptCount val="151"/>
                <c:pt idx="0">
                  <c:v>569.03333333333546</c:v>
                </c:pt>
                <c:pt idx="1">
                  <c:v>569.08333333333599</c:v>
                </c:pt>
                <c:pt idx="2">
                  <c:v>569.13333333333549</c:v>
                </c:pt>
                <c:pt idx="3">
                  <c:v>569.18333333333601</c:v>
                </c:pt>
                <c:pt idx="4">
                  <c:v>569.25000000000205</c:v>
                </c:pt>
                <c:pt idx="5">
                  <c:v>569.31666666666843</c:v>
                </c:pt>
                <c:pt idx="6">
                  <c:v>569.36666666666838</c:v>
                </c:pt>
                <c:pt idx="7">
                  <c:v>569.43333333333555</c:v>
                </c:pt>
                <c:pt idx="8">
                  <c:v>569.5166666666687</c:v>
                </c:pt>
                <c:pt idx="9">
                  <c:v>569.58333333333599</c:v>
                </c:pt>
                <c:pt idx="10">
                  <c:v>569.65000000000214</c:v>
                </c:pt>
                <c:pt idx="11">
                  <c:v>569.71666666666897</c:v>
                </c:pt>
                <c:pt idx="12">
                  <c:v>569.76666666666881</c:v>
                </c:pt>
                <c:pt idx="13">
                  <c:v>569.83333333333553</c:v>
                </c:pt>
                <c:pt idx="14">
                  <c:v>570.00000000000216</c:v>
                </c:pt>
                <c:pt idx="15">
                  <c:v>570.10000000000218</c:v>
                </c:pt>
                <c:pt idx="16">
                  <c:v>570.18333333333601</c:v>
                </c:pt>
                <c:pt idx="17">
                  <c:v>570.25000000000227</c:v>
                </c:pt>
                <c:pt idx="18">
                  <c:v>570.31666666666899</c:v>
                </c:pt>
                <c:pt idx="19">
                  <c:v>570.3500000000023</c:v>
                </c:pt>
                <c:pt idx="20">
                  <c:v>570.40000000000225</c:v>
                </c:pt>
                <c:pt idx="21">
                  <c:v>570.43333333333555</c:v>
                </c:pt>
                <c:pt idx="22">
                  <c:v>570.50000000000227</c:v>
                </c:pt>
                <c:pt idx="23">
                  <c:v>570.53333333333558</c:v>
                </c:pt>
                <c:pt idx="24">
                  <c:v>570.56666666666888</c:v>
                </c:pt>
                <c:pt idx="25">
                  <c:v>570.60000000000218</c:v>
                </c:pt>
                <c:pt idx="26">
                  <c:v>570.65000000000214</c:v>
                </c:pt>
                <c:pt idx="27">
                  <c:v>570.70000000000255</c:v>
                </c:pt>
                <c:pt idx="28">
                  <c:v>570.76666666666881</c:v>
                </c:pt>
                <c:pt idx="29">
                  <c:v>570.86666666666838</c:v>
                </c:pt>
                <c:pt idx="30">
                  <c:v>570.95000000000221</c:v>
                </c:pt>
                <c:pt idx="31">
                  <c:v>571.01666666666904</c:v>
                </c:pt>
                <c:pt idx="32">
                  <c:v>571.05000000000223</c:v>
                </c:pt>
                <c:pt idx="33">
                  <c:v>571.06666666666888</c:v>
                </c:pt>
                <c:pt idx="34">
                  <c:v>571.10000000000218</c:v>
                </c:pt>
                <c:pt idx="35">
                  <c:v>571.16666666666902</c:v>
                </c:pt>
                <c:pt idx="36">
                  <c:v>571.21666666666897</c:v>
                </c:pt>
                <c:pt idx="37">
                  <c:v>571.25000000000216</c:v>
                </c:pt>
                <c:pt idx="38">
                  <c:v>571.28333333333603</c:v>
                </c:pt>
                <c:pt idx="39">
                  <c:v>571.33333333333553</c:v>
                </c:pt>
                <c:pt idx="40">
                  <c:v>571.38333333333605</c:v>
                </c:pt>
                <c:pt idx="41">
                  <c:v>571.550000000002</c:v>
                </c:pt>
                <c:pt idx="42">
                  <c:v>571.60000000000196</c:v>
                </c:pt>
                <c:pt idx="43">
                  <c:v>571.65000000000202</c:v>
                </c:pt>
                <c:pt idx="44">
                  <c:v>571.70000000000198</c:v>
                </c:pt>
                <c:pt idx="45">
                  <c:v>571.75000000000182</c:v>
                </c:pt>
                <c:pt idx="46">
                  <c:v>571.80000000000177</c:v>
                </c:pt>
                <c:pt idx="47">
                  <c:v>571.85000000000139</c:v>
                </c:pt>
                <c:pt idx="48">
                  <c:v>571.91666666666845</c:v>
                </c:pt>
                <c:pt idx="49">
                  <c:v>572.00000000000182</c:v>
                </c:pt>
                <c:pt idx="50">
                  <c:v>572.05000000000177</c:v>
                </c:pt>
                <c:pt idx="51">
                  <c:v>572.10000000000173</c:v>
                </c:pt>
                <c:pt idx="52">
                  <c:v>572.15000000000168</c:v>
                </c:pt>
                <c:pt idx="53">
                  <c:v>572.20000000000164</c:v>
                </c:pt>
                <c:pt idx="54">
                  <c:v>572.23333333333505</c:v>
                </c:pt>
                <c:pt idx="55">
                  <c:v>572.26666666666824</c:v>
                </c:pt>
                <c:pt idx="56">
                  <c:v>572.30000000000143</c:v>
                </c:pt>
                <c:pt idx="57">
                  <c:v>572.40000000000157</c:v>
                </c:pt>
                <c:pt idx="58">
                  <c:v>572.63333333333503</c:v>
                </c:pt>
                <c:pt idx="59">
                  <c:v>573.38333333333503</c:v>
                </c:pt>
                <c:pt idx="60">
                  <c:v>573.45000000000141</c:v>
                </c:pt>
                <c:pt idx="61">
                  <c:v>573.56666666666831</c:v>
                </c:pt>
                <c:pt idx="62">
                  <c:v>573.68333333333499</c:v>
                </c:pt>
                <c:pt idx="63">
                  <c:v>573.80000000000166</c:v>
                </c:pt>
                <c:pt idx="64">
                  <c:v>573.83333333333496</c:v>
                </c:pt>
                <c:pt idx="65">
                  <c:v>573.86666666666827</c:v>
                </c:pt>
                <c:pt idx="66">
                  <c:v>573.90000000000157</c:v>
                </c:pt>
                <c:pt idx="67">
                  <c:v>573.93333333333499</c:v>
                </c:pt>
                <c:pt idx="68">
                  <c:v>573.98333333333505</c:v>
                </c:pt>
                <c:pt idx="69">
                  <c:v>574.03333333333478</c:v>
                </c:pt>
                <c:pt idx="70">
                  <c:v>574.08333333333496</c:v>
                </c:pt>
                <c:pt idx="71">
                  <c:v>574.13333333333503</c:v>
                </c:pt>
                <c:pt idx="72">
                  <c:v>574.20000000000152</c:v>
                </c:pt>
                <c:pt idx="73">
                  <c:v>574.31666666666808</c:v>
                </c:pt>
                <c:pt idx="74">
                  <c:v>574.36666666666804</c:v>
                </c:pt>
                <c:pt idx="75">
                  <c:v>574.41666666666811</c:v>
                </c:pt>
                <c:pt idx="76">
                  <c:v>574.46666666666795</c:v>
                </c:pt>
                <c:pt idx="77">
                  <c:v>574.53333333333467</c:v>
                </c:pt>
                <c:pt idx="78">
                  <c:v>574.63333333333503</c:v>
                </c:pt>
                <c:pt idx="79">
                  <c:v>574.70000000000152</c:v>
                </c:pt>
                <c:pt idx="80">
                  <c:v>574.76666666666813</c:v>
                </c:pt>
                <c:pt idx="81">
                  <c:v>574.81666666666808</c:v>
                </c:pt>
                <c:pt idx="82">
                  <c:v>574.88333333333503</c:v>
                </c:pt>
                <c:pt idx="83">
                  <c:v>574.93333333333476</c:v>
                </c:pt>
                <c:pt idx="84">
                  <c:v>574.98333333333505</c:v>
                </c:pt>
                <c:pt idx="85">
                  <c:v>575.03333333333467</c:v>
                </c:pt>
                <c:pt idx="86">
                  <c:v>575.08333333333496</c:v>
                </c:pt>
                <c:pt idx="87">
                  <c:v>575.15000000000134</c:v>
                </c:pt>
                <c:pt idx="88">
                  <c:v>575.23333333333505</c:v>
                </c:pt>
                <c:pt idx="89">
                  <c:v>575.30000000000143</c:v>
                </c:pt>
                <c:pt idx="90">
                  <c:v>575.35000000000139</c:v>
                </c:pt>
                <c:pt idx="91">
                  <c:v>575.41666666666811</c:v>
                </c:pt>
                <c:pt idx="92">
                  <c:v>575.50000000000159</c:v>
                </c:pt>
                <c:pt idx="93">
                  <c:v>575.5666666666682</c:v>
                </c:pt>
                <c:pt idx="94">
                  <c:v>575.63333333333503</c:v>
                </c:pt>
                <c:pt idx="95">
                  <c:v>575.70000000000164</c:v>
                </c:pt>
                <c:pt idx="96">
                  <c:v>575.76666666666836</c:v>
                </c:pt>
                <c:pt idx="97">
                  <c:v>575.83333333333508</c:v>
                </c:pt>
                <c:pt idx="98">
                  <c:v>575.88333333333503</c:v>
                </c:pt>
                <c:pt idx="99">
                  <c:v>575.95000000000141</c:v>
                </c:pt>
                <c:pt idx="100">
                  <c:v>576.00000000000171</c:v>
                </c:pt>
                <c:pt idx="101">
                  <c:v>576.06666666666843</c:v>
                </c:pt>
                <c:pt idx="102">
                  <c:v>576.13333333333549</c:v>
                </c:pt>
                <c:pt idx="103">
                  <c:v>576.20000000000198</c:v>
                </c:pt>
                <c:pt idx="104">
                  <c:v>576.26666666666858</c:v>
                </c:pt>
                <c:pt idx="105">
                  <c:v>576.33333333333553</c:v>
                </c:pt>
                <c:pt idx="106">
                  <c:v>576.38333333333549</c:v>
                </c:pt>
                <c:pt idx="107">
                  <c:v>576.43333333333555</c:v>
                </c:pt>
                <c:pt idx="108">
                  <c:v>576.50000000000205</c:v>
                </c:pt>
                <c:pt idx="109">
                  <c:v>576.56666666666843</c:v>
                </c:pt>
                <c:pt idx="110">
                  <c:v>576.63333333333605</c:v>
                </c:pt>
                <c:pt idx="111">
                  <c:v>576.70000000000255</c:v>
                </c:pt>
                <c:pt idx="112">
                  <c:v>576.75000000000205</c:v>
                </c:pt>
                <c:pt idx="113">
                  <c:v>576.81666666666877</c:v>
                </c:pt>
                <c:pt idx="114">
                  <c:v>576.88333333333605</c:v>
                </c:pt>
                <c:pt idx="115">
                  <c:v>576.93333333333555</c:v>
                </c:pt>
                <c:pt idx="116">
                  <c:v>576.98333333333596</c:v>
                </c:pt>
                <c:pt idx="117">
                  <c:v>577.05000000000211</c:v>
                </c:pt>
                <c:pt idx="118">
                  <c:v>577.11666666666883</c:v>
                </c:pt>
                <c:pt idx="119">
                  <c:v>577.18333333333601</c:v>
                </c:pt>
                <c:pt idx="120">
                  <c:v>577.23333333333596</c:v>
                </c:pt>
                <c:pt idx="121">
                  <c:v>577.28333333333603</c:v>
                </c:pt>
                <c:pt idx="122">
                  <c:v>577.33333333333553</c:v>
                </c:pt>
                <c:pt idx="123">
                  <c:v>577.40000000000214</c:v>
                </c:pt>
                <c:pt idx="124">
                  <c:v>577.45000000000209</c:v>
                </c:pt>
                <c:pt idx="125">
                  <c:v>577.53333333333558</c:v>
                </c:pt>
                <c:pt idx="126">
                  <c:v>577.61666666666883</c:v>
                </c:pt>
                <c:pt idx="127">
                  <c:v>577.71666666666897</c:v>
                </c:pt>
                <c:pt idx="128">
                  <c:v>577.78333333333603</c:v>
                </c:pt>
                <c:pt idx="129">
                  <c:v>578.00000000000227</c:v>
                </c:pt>
                <c:pt idx="130">
                  <c:v>578.10000000000252</c:v>
                </c:pt>
                <c:pt idx="131">
                  <c:v>578.15000000000225</c:v>
                </c:pt>
                <c:pt idx="132">
                  <c:v>578.23333333333596</c:v>
                </c:pt>
                <c:pt idx="133">
                  <c:v>578.38333333333605</c:v>
                </c:pt>
                <c:pt idx="134">
                  <c:v>578.50000000000227</c:v>
                </c:pt>
                <c:pt idx="135">
                  <c:v>578.63333333333605</c:v>
                </c:pt>
                <c:pt idx="136">
                  <c:v>578.70000000000255</c:v>
                </c:pt>
                <c:pt idx="137">
                  <c:v>578.75000000000227</c:v>
                </c:pt>
                <c:pt idx="138">
                  <c:v>578.81666666666899</c:v>
                </c:pt>
                <c:pt idx="139">
                  <c:v>578.90000000000236</c:v>
                </c:pt>
                <c:pt idx="140">
                  <c:v>578.98333333333596</c:v>
                </c:pt>
                <c:pt idx="141">
                  <c:v>579.15000000000236</c:v>
                </c:pt>
                <c:pt idx="142">
                  <c:v>579.20000000000255</c:v>
                </c:pt>
                <c:pt idx="143">
                  <c:v>579.25000000000227</c:v>
                </c:pt>
                <c:pt idx="144">
                  <c:v>579.30000000000223</c:v>
                </c:pt>
                <c:pt idx="145">
                  <c:v>579.31666666666888</c:v>
                </c:pt>
                <c:pt idx="146">
                  <c:v>579.41666666666902</c:v>
                </c:pt>
                <c:pt idx="147">
                  <c:v>579.53333333333558</c:v>
                </c:pt>
                <c:pt idx="148">
                  <c:v>579.81666666666888</c:v>
                </c:pt>
                <c:pt idx="149">
                  <c:v>579.90000000000225</c:v>
                </c:pt>
                <c:pt idx="150">
                  <c:v>579.95000000000221</c:v>
                </c:pt>
              </c:numCache>
            </c:numRef>
          </c:xVal>
          <c:yVal>
            <c:numRef>
              <c:f>exclude!$J$538:$J$688</c:f>
              <c:numCache>
                <c:formatCode>General</c:formatCode>
                <c:ptCount val="151"/>
                <c:pt idx="0">
                  <c:v>3516.8564920648082</c:v>
                </c:pt>
                <c:pt idx="1">
                  <c:v>3522.991398771665</c:v>
                </c:pt>
                <c:pt idx="2">
                  <c:v>3529.4804191029089</c:v>
                </c:pt>
                <c:pt idx="3">
                  <c:v>3534.6244757617892</c:v>
                </c:pt>
                <c:pt idx="4">
                  <c:v>3540.7121901777282</c:v>
                </c:pt>
                <c:pt idx="5">
                  <c:v>3546.698385809641</c:v>
                </c:pt>
                <c:pt idx="6">
                  <c:v>3552.8274133516679</c:v>
                </c:pt>
                <c:pt idx="7">
                  <c:v>3559.2718350764299</c:v>
                </c:pt>
                <c:pt idx="8">
                  <c:v>3565.5461892882199</c:v>
                </c:pt>
                <c:pt idx="9">
                  <c:v>3571.2715040543062</c:v>
                </c:pt>
                <c:pt idx="10">
                  <c:v>3577.4583435356831</c:v>
                </c:pt>
                <c:pt idx="11">
                  <c:v>3583.732697747475</c:v>
                </c:pt>
                <c:pt idx="12">
                  <c:v>3589.7549189541801</c:v>
                </c:pt>
                <c:pt idx="13">
                  <c:v>3595.087376414263</c:v>
                </c:pt>
                <c:pt idx="14">
                  <c:v>3600.874537491135</c:v>
                </c:pt>
                <c:pt idx="15">
                  <c:v>3606.4085406800582</c:v>
                </c:pt>
                <c:pt idx="16">
                  <c:v>3612.774163018089</c:v>
                </c:pt>
                <c:pt idx="17">
                  <c:v>3618.7127434336198</c:v>
                </c:pt>
                <c:pt idx="18">
                  <c:v>3625.76101002421</c:v>
                </c:pt>
                <c:pt idx="19">
                  <c:v>3631.0993797702349</c:v>
                </c:pt>
                <c:pt idx="20">
                  <c:v>3638.4603863136681</c:v>
                </c:pt>
                <c:pt idx="21">
                  <c:v>3643.1728505746801</c:v>
                </c:pt>
                <c:pt idx="22">
                  <c:v>3649.741248141665</c:v>
                </c:pt>
                <c:pt idx="23">
                  <c:v>3655.237665756139</c:v>
                </c:pt>
                <c:pt idx="24">
                  <c:v>3660.4651449899652</c:v>
                </c:pt>
                <c:pt idx="25">
                  <c:v>3666.4648755618241</c:v>
                </c:pt>
                <c:pt idx="26">
                  <c:v>3672.6269004403462</c:v>
                </c:pt>
                <c:pt idx="27">
                  <c:v>3679.795615595795</c:v>
                </c:pt>
                <c:pt idx="28">
                  <c:v>3684.9589089769838</c:v>
                </c:pt>
                <c:pt idx="29">
                  <c:v>3691.1784390840062</c:v>
                </c:pt>
                <c:pt idx="30">
                  <c:v>3696.7691529074018</c:v>
                </c:pt>
                <c:pt idx="31">
                  <c:v>3703.3320596497369</c:v>
                </c:pt>
                <c:pt idx="32">
                  <c:v>3713.3106581943598</c:v>
                </c:pt>
                <c:pt idx="33">
                  <c:v>3718.8803754727878</c:v>
                </c:pt>
                <c:pt idx="34">
                  <c:v>3722.0489965968968</c:v>
                </c:pt>
                <c:pt idx="35">
                  <c:v>3729.0613678167301</c:v>
                </c:pt>
                <c:pt idx="36">
                  <c:v>3736.046696460759</c:v>
                </c:pt>
                <c:pt idx="37">
                  <c:v>3742.273467843077</c:v>
                </c:pt>
                <c:pt idx="38">
                  <c:v>3747.7361673093142</c:v>
                </c:pt>
                <c:pt idx="39">
                  <c:v>3753.788990567949</c:v>
                </c:pt>
                <c:pt idx="40">
                  <c:v>3759.043983040262</c:v>
                </c:pt>
                <c:pt idx="41">
                  <c:v>3764.0674868211199</c:v>
                </c:pt>
                <c:pt idx="42">
                  <c:v>3770.0627091405381</c:v>
                </c:pt>
                <c:pt idx="43">
                  <c:v>3775.1041220831271</c:v>
                </c:pt>
                <c:pt idx="44">
                  <c:v>3780.4475542961118</c:v>
                </c:pt>
                <c:pt idx="45">
                  <c:v>3785.759691107949</c:v>
                </c:pt>
                <c:pt idx="46">
                  <c:v>3791.574817152376</c:v>
                </c:pt>
                <c:pt idx="47">
                  <c:v>3796.8657036317259</c:v>
                </c:pt>
                <c:pt idx="48">
                  <c:v>3802.209135844711</c:v>
                </c:pt>
                <c:pt idx="49">
                  <c:v>3807.694063250241</c:v>
                </c:pt>
                <c:pt idx="50">
                  <c:v>3814.0341492244511</c:v>
                </c:pt>
                <c:pt idx="51">
                  <c:v>3819.9445863534511</c:v>
                </c:pt>
                <c:pt idx="52">
                  <c:v>3826.6171264501259</c:v>
                </c:pt>
                <c:pt idx="53">
                  <c:v>3833.42472212848</c:v>
                </c:pt>
                <c:pt idx="54">
                  <c:v>3839.2181093079148</c:v>
                </c:pt>
                <c:pt idx="55">
                  <c:v>3846.7155940365901</c:v>
                </c:pt>
                <c:pt idx="56">
                  <c:v>3852.7818035770761</c:v>
                </c:pt>
                <c:pt idx="57">
                  <c:v>3860.4990565178168</c:v>
                </c:pt>
                <c:pt idx="58">
                  <c:v>3866.5407018846031</c:v>
                </c:pt>
                <c:pt idx="59">
                  <c:v>3871.6812532228569</c:v>
                </c:pt>
                <c:pt idx="60">
                  <c:v>3877.01117483913</c:v>
                </c:pt>
                <c:pt idx="61">
                  <c:v>3882.554128123782</c:v>
                </c:pt>
                <c:pt idx="62">
                  <c:v>3887.7191667454731</c:v>
                </c:pt>
                <c:pt idx="63">
                  <c:v>3894.887881900921</c:v>
                </c:pt>
                <c:pt idx="64">
                  <c:v>3901.3309049437871</c:v>
                </c:pt>
                <c:pt idx="65">
                  <c:v>3908.8049120036121</c:v>
                </c:pt>
                <c:pt idx="66">
                  <c:v>3914.602964373506</c:v>
                </c:pt>
                <c:pt idx="67">
                  <c:v>3921.28292928167</c:v>
                </c:pt>
                <c:pt idx="68">
                  <c:v>3928.0112906233512</c:v>
                </c:pt>
                <c:pt idx="69">
                  <c:v>3934.3995262559538</c:v>
                </c:pt>
                <c:pt idx="70">
                  <c:v>3941.0191788079401</c:v>
                </c:pt>
                <c:pt idx="71">
                  <c:v>3947.280591745955</c:v>
                </c:pt>
                <c:pt idx="72">
                  <c:v>3952.8938293988699</c:v>
                </c:pt>
                <c:pt idx="73">
                  <c:v>3958.905565446154</c:v>
                </c:pt>
                <c:pt idx="74">
                  <c:v>3965.9589450334502</c:v>
                </c:pt>
                <c:pt idx="75">
                  <c:v>3971.1915940195831</c:v>
                </c:pt>
                <c:pt idx="76">
                  <c:v>3976.8512030329362</c:v>
                </c:pt>
                <c:pt idx="77">
                  <c:v>3982.5725809801738</c:v>
                </c:pt>
                <c:pt idx="78">
                  <c:v>3988.8080307938121</c:v>
                </c:pt>
                <c:pt idx="79">
                  <c:v>3994.6146262770499</c:v>
                </c:pt>
                <c:pt idx="80">
                  <c:v>4000.5797065139132</c:v>
                </c:pt>
                <c:pt idx="81">
                  <c:v>4005.5825355025881</c:v>
                </c:pt>
                <c:pt idx="82">
                  <c:v>4011.8841229038521</c:v>
                </c:pt>
                <c:pt idx="83">
                  <c:v>4017.0123867527218</c:v>
                </c:pt>
                <c:pt idx="84">
                  <c:v>4022.466830660745</c:v>
                </c:pt>
                <c:pt idx="85">
                  <c:v>4028.3451580758219</c:v>
                </c:pt>
                <c:pt idx="86">
                  <c:v>4033.5110690970778</c:v>
                </c:pt>
                <c:pt idx="87">
                  <c:v>4038.5165996398018</c:v>
                </c:pt>
                <c:pt idx="88">
                  <c:v>4043.715553349698</c:v>
                </c:pt>
                <c:pt idx="89">
                  <c:v>4048.8420594398622</c:v>
                </c:pt>
                <c:pt idx="90">
                  <c:v>4053.8565846538199</c:v>
                </c:pt>
                <c:pt idx="91">
                  <c:v>4060.086250190016</c:v>
                </c:pt>
                <c:pt idx="92">
                  <c:v>4066.270904151977</c:v>
                </c:pt>
                <c:pt idx="93">
                  <c:v>4072.2991086895722</c:v>
                </c:pt>
                <c:pt idx="94">
                  <c:v>4078.528774225771</c:v>
                </c:pt>
                <c:pt idx="95">
                  <c:v>4085.2262559647538</c:v>
                </c:pt>
                <c:pt idx="96">
                  <c:v>4091.1214245657652</c:v>
                </c:pt>
                <c:pt idx="97">
                  <c:v>4096.6830451450869</c:v>
                </c:pt>
                <c:pt idx="98">
                  <c:v>4101.9363222612983</c:v>
                </c:pt>
                <c:pt idx="99">
                  <c:v>4107.7219257660454</c:v>
                </c:pt>
                <c:pt idx="100">
                  <c:v>4113.5067503269966</c:v>
                </c:pt>
                <c:pt idx="101">
                  <c:v>4119.1127580472503</c:v>
                </c:pt>
                <c:pt idx="102">
                  <c:v>4124.3402372810724</c:v>
                </c:pt>
                <c:pt idx="103">
                  <c:v>4130.1258407858204</c:v>
                </c:pt>
                <c:pt idx="104">
                  <c:v>4135.4776998013494</c:v>
                </c:pt>
                <c:pt idx="105">
                  <c:v>4141.2038016072547</c:v>
                </c:pt>
                <c:pt idx="106">
                  <c:v>4146.4912801077653</c:v>
                </c:pt>
                <c:pt idx="107">
                  <c:v>4151.9597510488866</c:v>
                </c:pt>
                <c:pt idx="108">
                  <c:v>4157.9353983093188</c:v>
                </c:pt>
                <c:pt idx="109">
                  <c:v>4164.3903004799204</c:v>
                </c:pt>
                <c:pt idx="110">
                  <c:v>4170.5075527419885</c:v>
                </c:pt>
                <c:pt idx="111">
                  <c:v>4176.6409901860088</c:v>
                </c:pt>
                <c:pt idx="112">
                  <c:v>4181.6734565143124</c:v>
                </c:pt>
                <c:pt idx="113">
                  <c:v>4187.4575020267775</c:v>
                </c:pt>
                <c:pt idx="114">
                  <c:v>4194.0279574696624</c:v>
                </c:pt>
                <c:pt idx="115">
                  <c:v>4199.8477312775176</c:v>
                </c:pt>
                <c:pt idx="116">
                  <c:v>4205.0118973525186</c:v>
                </c:pt>
                <c:pt idx="117">
                  <c:v>4211.1365118180829</c:v>
                </c:pt>
                <c:pt idx="118">
                  <c:v>4217.4079924986863</c:v>
                </c:pt>
                <c:pt idx="119">
                  <c:v>4223.7102949739028</c:v>
                </c:pt>
                <c:pt idx="120">
                  <c:v>4230.2683934739298</c:v>
                </c:pt>
                <c:pt idx="121">
                  <c:v>4236.8264919739549</c:v>
                </c:pt>
                <c:pt idx="122">
                  <c:v>4242.1732965011342</c:v>
                </c:pt>
                <c:pt idx="123">
                  <c:v>4248.6233099162328</c:v>
                </c:pt>
                <c:pt idx="124">
                  <c:v>4253.7822376144368</c:v>
                </c:pt>
                <c:pt idx="125">
                  <c:v>4259.6850454165497</c:v>
                </c:pt>
                <c:pt idx="126">
                  <c:v>4266.0350744011803</c:v>
                </c:pt>
                <c:pt idx="127">
                  <c:v>4271.4903444272022</c:v>
                </c:pt>
                <c:pt idx="128">
                  <c:v>4277.0649140820724</c:v>
                </c:pt>
                <c:pt idx="129">
                  <c:v>4282.3472764920452</c:v>
                </c:pt>
                <c:pt idx="130">
                  <c:v>4288.2714216500226</c:v>
                </c:pt>
                <c:pt idx="131">
                  <c:v>4293.5988062157903</c:v>
                </c:pt>
                <c:pt idx="132">
                  <c:v>4295.9986233333302</c:v>
                </c:pt>
                <c:pt idx="133">
                  <c:v>4301.3107601451702</c:v>
                </c:pt>
                <c:pt idx="134">
                  <c:v>4307.7858764100138</c:v>
                </c:pt>
                <c:pt idx="135">
                  <c:v>4313.4303367625726</c:v>
                </c:pt>
                <c:pt idx="136">
                  <c:v>4318.6249547587704</c:v>
                </c:pt>
                <c:pt idx="137">
                  <c:v>4324.4416304702727</c:v>
                </c:pt>
                <c:pt idx="138">
                  <c:v>4330.6965627302452</c:v>
                </c:pt>
                <c:pt idx="139">
                  <c:v>4335.66595178632</c:v>
                </c:pt>
                <c:pt idx="140">
                  <c:v>4341.4062018406958</c:v>
                </c:pt>
                <c:pt idx="141">
                  <c:v>4346.9662016641396</c:v>
                </c:pt>
                <c:pt idx="142">
                  <c:v>4352.7103756018396</c:v>
                </c:pt>
                <c:pt idx="143">
                  <c:v>4358.7161119111697</c:v>
                </c:pt>
                <c:pt idx="144">
                  <c:v>4363.7539481147014</c:v>
                </c:pt>
                <c:pt idx="145">
                  <c:v>4364.6645355041237</c:v>
                </c:pt>
                <c:pt idx="146">
                  <c:v>4369.8608882200924</c:v>
                </c:pt>
                <c:pt idx="147">
                  <c:v>4374.8293703705504</c:v>
                </c:pt>
                <c:pt idx="148">
                  <c:v>4380.2912448420129</c:v>
                </c:pt>
                <c:pt idx="149">
                  <c:v>4384.448934021073</c:v>
                </c:pt>
                <c:pt idx="150">
                  <c:v>4390.2446542646931</c:v>
                </c:pt>
              </c:numCache>
            </c:numRef>
          </c:yVal>
          <c:smooth val="0"/>
          <c:extLst>
            <c:ext xmlns:c16="http://schemas.microsoft.com/office/drawing/2014/chart" uri="{C3380CC4-5D6E-409C-BE32-E72D297353CC}">
              <c16:uniqueId val="{00000004-7716-7548-B891-15940BBA2186}"/>
            </c:ext>
          </c:extLst>
        </c:ser>
        <c:dLbls>
          <c:showLegendKey val="0"/>
          <c:showVal val="0"/>
          <c:showCatName val="0"/>
          <c:showSerName val="0"/>
          <c:showPercent val="0"/>
          <c:showBubbleSize val="0"/>
        </c:dLbls>
        <c:axId val="-24355088"/>
        <c:axId val="346096848"/>
      </c:scatterChart>
      <c:valAx>
        <c:axId val="-24355088"/>
        <c:scaling>
          <c:orientation val="minMax"/>
          <c:max val="6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r>
                  <a:rPr lang="en-US" altLang="zh-CN" sz="1600" b="1" dirty="0">
                    <a:solidFill>
                      <a:schemeClr val="bg1"/>
                    </a:solidFill>
                    <a:latin typeface="Garamond" charset="0"/>
                    <a:ea typeface="Garamond" charset="0"/>
                    <a:cs typeface="Garamond" charset="0"/>
                  </a:rPr>
                  <a:t>Travel</a:t>
                </a:r>
                <a:r>
                  <a:rPr lang="en-US" altLang="zh-CN" sz="1600" b="1" baseline="0" dirty="0">
                    <a:solidFill>
                      <a:schemeClr val="bg1"/>
                    </a:solidFill>
                    <a:latin typeface="Garamond" charset="0"/>
                    <a:ea typeface="Garamond" charset="0"/>
                    <a:cs typeface="Garamond" charset="0"/>
                  </a:rPr>
                  <a:t> Time (mins)</a:t>
                </a:r>
                <a:endParaRPr lang="zh-CN" altLang="en-US" sz="1600" b="1" dirty="0">
                  <a:solidFill>
                    <a:schemeClr val="bg1"/>
                  </a:solidFill>
                  <a:latin typeface="Garamond" charset="0"/>
                  <a:ea typeface="Garamond" charset="0"/>
                  <a:cs typeface="Garamond" charset="0"/>
                </a:endParaRPr>
              </a:p>
            </c:rich>
          </c:tx>
          <c:layout>
            <c:manualLayout>
              <c:xMode val="edge"/>
              <c:yMode val="edge"/>
              <c:x val="0.64391003158735183"/>
              <c:y val="0.9041083236850708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itle>
        <c:numFmt formatCode="0;[Red]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46096848"/>
        <c:crosses val="autoZero"/>
        <c:crossBetween val="midCat"/>
        <c:majorUnit val="100"/>
      </c:valAx>
      <c:valAx>
        <c:axId val="346096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ln>
                      <a:solidFill>
                        <a:schemeClr val="bg1"/>
                      </a:solidFill>
                    </a:ln>
                    <a:solidFill>
                      <a:schemeClr val="bg1"/>
                    </a:solidFill>
                    <a:latin typeface="+mn-lt"/>
                    <a:ea typeface="+mn-ea"/>
                    <a:cs typeface="+mn-cs"/>
                  </a:defRPr>
                </a:pPr>
                <a:r>
                  <a:rPr lang="en-US" altLang="zh-CN" sz="1600" b="1" dirty="0">
                    <a:ln>
                      <a:solidFill>
                        <a:schemeClr val="bg1"/>
                      </a:solidFill>
                    </a:ln>
                    <a:solidFill>
                      <a:schemeClr val="bg1"/>
                    </a:solidFill>
                    <a:latin typeface="Garamond" charset="0"/>
                    <a:ea typeface="Garamond" charset="0"/>
                    <a:cs typeface="Garamond" charset="0"/>
                  </a:rPr>
                  <a:t>Travel</a:t>
                </a:r>
                <a:r>
                  <a:rPr lang="en-US" altLang="zh-CN" sz="1600" b="1" baseline="0" dirty="0">
                    <a:ln>
                      <a:solidFill>
                        <a:schemeClr val="bg1"/>
                      </a:solidFill>
                    </a:ln>
                    <a:solidFill>
                      <a:schemeClr val="bg1"/>
                    </a:solidFill>
                    <a:latin typeface="Garamond" charset="0"/>
                    <a:ea typeface="Garamond" charset="0"/>
                    <a:cs typeface="Garamond" charset="0"/>
                  </a:rPr>
                  <a:t> Distance (m)</a:t>
                </a:r>
                <a:endParaRPr lang="zh-CN" altLang="en-US" sz="1600" b="1" dirty="0">
                  <a:ln>
                    <a:solidFill>
                      <a:schemeClr val="bg1"/>
                    </a:solidFill>
                  </a:ln>
                  <a:solidFill>
                    <a:schemeClr val="bg1"/>
                  </a:solidFill>
                  <a:latin typeface="Garamond" charset="0"/>
                  <a:ea typeface="Garamond" charset="0"/>
                  <a:cs typeface="Garamond" charset="0"/>
                </a:endParaRPr>
              </a:p>
            </c:rich>
          </c:tx>
          <c:layout>
            <c:manualLayout>
              <c:xMode val="edge"/>
              <c:yMode val="edge"/>
              <c:x val="1.6160723617142984E-2"/>
              <c:y val="0.33270160588092296"/>
            </c:manualLayout>
          </c:layout>
          <c:overlay val="0"/>
          <c:spPr>
            <a:noFill/>
            <a:ln>
              <a:noFill/>
            </a:ln>
            <a:effectLst/>
          </c:spPr>
          <c:txPr>
            <a:bodyPr rot="-5400000" spcFirstLastPara="1" vertOverflow="ellipsis" vert="horz" wrap="square" anchor="ctr" anchorCtr="1"/>
            <a:lstStyle/>
            <a:p>
              <a:pPr>
                <a:defRPr sz="1600" b="0" i="0" u="none" strike="noStrike" kern="1200" baseline="0">
                  <a:ln>
                    <a:solidFill>
                      <a:schemeClr val="bg1"/>
                    </a:solidFill>
                  </a:ln>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4355088"/>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chemeClr val="bg1"/>
                </a:solidFill>
                <a:latin typeface="Garamond" charset="0"/>
                <a:ea typeface="Garamond" charset="0"/>
                <a:cs typeface="Garamond"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chemeClr val="bg1"/>
                </a:solidFill>
                <a:latin typeface="Garamond" charset="0"/>
                <a:ea typeface="Garamond" charset="0"/>
                <a:cs typeface="Garamond" charset="0"/>
              </a:defRPr>
            </a:pPr>
            <a:endParaRPr lang="en-US"/>
          </a:p>
        </c:txPr>
      </c:legendEntry>
      <c:legendEntry>
        <c:idx val="2"/>
        <c:delete val="1"/>
      </c:legendEntry>
      <c:legendEntry>
        <c:idx val="3"/>
        <c:txPr>
          <a:bodyPr rot="0" spcFirstLastPara="1" vertOverflow="ellipsis" vert="horz" wrap="square" anchor="ctr" anchorCtr="1"/>
          <a:lstStyle/>
          <a:p>
            <a:pPr>
              <a:defRPr sz="1400" b="1" i="0" u="none" strike="noStrike" kern="1200" baseline="0">
                <a:solidFill>
                  <a:schemeClr val="bg1"/>
                </a:solidFill>
                <a:latin typeface="Garamond" charset="0"/>
                <a:ea typeface="Garamond" charset="0"/>
                <a:cs typeface="Garamond" charset="0"/>
              </a:defRPr>
            </a:pPr>
            <a:endParaRPr lang="en-US"/>
          </a:p>
        </c:txPr>
      </c:legendEntry>
      <c:legendEntry>
        <c:idx val="4"/>
        <c:delete val="1"/>
      </c:legendEntry>
      <c:layout>
        <c:manualLayout>
          <c:xMode val="edge"/>
          <c:yMode val="edge"/>
          <c:x val="0.11430195865619699"/>
          <c:y val="0.89243436864088899"/>
          <c:w val="0.49932257674404901"/>
          <c:h val="7.239430829718020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0.21681</cdr:x>
      <cdr:y>0.50761</cdr:y>
    </cdr:from>
    <cdr:to>
      <cdr:x>0.3922</cdr:x>
      <cdr:y>0.76544</cdr:y>
    </cdr:to>
    <cdr:sp macro="" textlink="">
      <cdr:nvSpPr>
        <cdr:cNvPr id="2" name="文本框 1"/>
        <cdr:cNvSpPr txBox="1"/>
      </cdr:nvSpPr>
      <cdr:spPr>
        <a:xfrm xmlns:a="http://schemas.openxmlformats.org/drawingml/2006/main">
          <a:off x="1130300" y="18002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0.71292</cdr:x>
      <cdr:y>0.1859</cdr:y>
    </cdr:from>
    <cdr:to>
      <cdr:x>0.87445</cdr:x>
      <cdr:y>0.29821</cdr:y>
    </cdr:to>
    <cdr:sp macro="" textlink="">
      <cdr:nvSpPr>
        <cdr:cNvPr id="3" name="矩形标注 2"/>
        <cdr:cNvSpPr/>
      </cdr:nvSpPr>
      <cdr:spPr>
        <a:xfrm xmlns:a="http://schemas.openxmlformats.org/drawingml/2006/main">
          <a:off x="3749592" y="788895"/>
          <a:ext cx="849554" cy="476577"/>
        </a:xfrm>
        <a:prstGeom xmlns:a="http://schemas.openxmlformats.org/drawingml/2006/main" prst="wedgeRectCallout">
          <a:avLst>
            <a:gd name="adj1" fmla="val 38485"/>
            <a:gd name="adj2" fmla="val 80323"/>
          </a:avLst>
        </a:prstGeom>
        <a:solidFill xmlns:a="http://schemas.openxmlformats.org/drawingml/2006/main">
          <a:schemeClr val="bg1"/>
        </a:solidFill>
        <a:ln xmlns:a="http://schemas.openxmlformats.org/drawingml/2006/main">
          <a:solidFill>
            <a:srgbClr val="FFC000"/>
          </a:solidFill>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algn="ctr"/>
          <a:r>
            <a:rPr lang="en-US" altLang="zh-CN" sz="1200" b="1" dirty="0">
              <a:latin typeface="Garamond" charset="0"/>
              <a:ea typeface="Garamond" charset="0"/>
              <a:cs typeface="Garamond" charset="0"/>
            </a:rPr>
            <a:t>~1.2 </a:t>
          </a:r>
          <a:r>
            <a:rPr lang="en-US" altLang="zh-CN" sz="1200" b="1" dirty="0" err="1">
              <a:latin typeface="Garamond" charset="0"/>
              <a:ea typeface="Garamond" charset="0"/>
              <a:cs typeface="Garamond" charset="0"/>
            </a:rPr>
            <a:t>hrs</a:t>
          </a:r>
          <a:r>
            <a:rPr lang="en-US" altLang="zh-CN" sz="1200" b="1" dirty="0">
              <a:latin typeface="Garamond" charset="0"/>
              <a:ea typeface="Garamond" charset="0"/>
              <a:cs typeface="Garamond" charset="0"/>
            </a:rPr>
            <a:t> Activity</a:t>
          </a:r>
          <a:endParaRPr lang="zh-CN" sz="1200" b="1" dirty="0">
            <a:latin typeface="Garamond" charset="0"/>
            <a:ea typeface="Garamond" charset="0"/>
            <a:cs typeface="Garamond" charset="0"/>
          </a:endParaRPr>
        </a:p>
      </cdr:txBody>
    </cdr:sp>
  </cdr:relSizeAnchor>
  <cdr:relSizeAnchor xmlns:cdr="http://schemas.openxmlformats.org/drawingml/2006/chartDrawing">
    <cdr:from>
      <cdr:x>0.24123</cdr:x>
      <cdr:y>0.43941</cdr:y>
    </cdr:from>
    <cdr:to>
      <cdr:x>0.38319</cdr:x>
      <cdr:y>0.5423</cdr:y>
    </cdr:to>
    <cdr:sp macro="" textlink="">
      <cdr:nvSpPr>
        <cdr:cNvPr id="4" name="矩形标注 3"/>
        <cdr:cNvSpPr/>
      </cdr:nvSpPr>
      <cdr:spPr>
        <a:xfrm xmlns:a="http://schemas.openxmlformats.org/drawingml/2006/main">
          <a:off x="1215799" y="1898251"/>
          <a:ext cx="715479" cy="444485"/>
        </a:xfrm>
        <a:prstGeom xmlns:a="http://schemas.openxmlformats.org/drawingml/2006/main" prst="wedgeRectCallout">
          <a:avLst>
            <a:gd name="adj1" fmla="val -20833"/>
            <a:gd name="adj2" fmla="val 87049"/>
          </a:avLst>
        </a:prstGeom>
        <a:ln xmlns:a="http://schemas.openxmlformats.org/drawingml/2006/main">
          <a:solidFill>
            <a:schemeClr val="tx1"/>
          </a:solidFill>
        </a:ln>
      </cdr:spPr>
      <cdr:style>
        <a:lnRef xmlns:a="http://schemas.openxmlformats.org/drawingml/2006/main" idx="2">
          <a:schemeClr val="accent3"/>
        </a:lnRef>
        <a:fillRef xmlns:a="http://schemas.openxmlformats.org/drawingml/2006/main" idx="1">
          <a:schemeClr val="lt1"/>
        </a:fillRef>
        <a:effectRef xmlns:a="http://schemas.openxmlformats.org/drawingml/2006/main" idx="0">
          <a:schemeClr val="accent3"/>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1" dirty="0">
              <a:solidFill>
                <a:schemeClr val="dk1"/>
              </a:solidFill>
              <a:effectLst/>
              <a:latin typeface="Garamond" charset="0"/>
              <a:ea typeface="Garamond" charset="0"/>
              <a:cs typeface="Garamond" charset="0"/>
            </a:rPr>
            <a:t>~ 8 </a:t>
          </a:r>
          <a:r>
            <a:rPr lang="en-US" altLang="zh-CN" sz="1200" b="1" dirty="0" err="1">
              <a:solidFill>
                <a:schemeClr val="dk1"/>
              </a:solidFill>
              <a:effectLst/>
              <a:latin typeface="Garamond" charset="0"/>
              <a:ea typeface="Garamond" charset="0"/>
              <a:cs typeface="Garamond" charset="0"/>
            </a:rPr>
            <a:t>hrs</a:t>
          </a:r>
          <a:r>
            <a:rPr lang="en-US" altLang="zh-CN" sz="1200" b="1" dirty="0">
              <a:solidFill>
                <a:schemeClr val="dk1"/>
              </a:solidFill>
              <a:effectLst/>
              <a:latin typeface="Garamond" charset="0"/>
              <a:ea typeface="Garamond" charset="0"/>
              <a:cs typeface="Garamond" charset="0"/>
            </a:rPr>
            <a:t> Work</a:t>
          </a:r>
          <a:endParaRPr lang="zh-CN" altLang="zh-CN" sz="1200" b="1" dirty="0">
            <a:effectLst/>
            <a:latin typeface="Garamond" charset="0"/>
            <a:ea typeface="Garamond" charset="0"/>
            <a:cs typeface="Garamond"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64088-C4DD-4F11-A061-9530D67EC3C6}" type="datetimeFigureOut">
              <a:rPr lang="en-CA" smtClean="0"/>
              <a:t>2020-03-09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01214-1586-4506-9791-09A1EAD2EFC7}" type="slidenum">
              <a:rPr lang="en-CA" smtClean="0"/>
              <a:t>‹#›</a:t>
            </a:fld>
            <a:endParaRPr lang="en-CA"/>
          </a:p>
        </p:txBody>
      </p:sp>
    </p:spTree>
    <p:extLst>
      <p:ext uri="{BB962C8B-B14F-4D97-AF65-F5344CB8AC3E}">
        <p14:creationId xmlns:p14="http://schemas.microsoft.com/office/powerpoint/2010/main" val="15869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1</a:t>
            </a:fld>
            <a:endParaRPr lang="en-CA"/>
          </a:p>
        </p:txBody>
      </p:sp>
    </p:spTree>
    <p:extLst>
      <p:ext uri="{BB962C8B-B14F-4D97-AF65-F5344CB8AC3E}">
        <p14:creationId xmlns:p14="http://schemas.microsoft.com/office/powerpoint/2010/main" val="42558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10</a:t>
            </a:fld>
            <a:endParaRPr lang="en-CA"/>
          </a:p>
        </p:txBody>
      </p:sp>
    </p:spTree>
    <p:extLst>
      <p:ext uri="{BB962C8B-B14F-4D97-AF65-F5344CB8AC3E}">
        <p14:creationId xmlns:p14="http://schemas.microsoft.com/office/powerpoint/2010/main" val="363057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mode</a:t>
            </a:r>
          </a:p>
          <a:p>
            <a:endParaRPr lang="en-US" dirty="0"/>
          </a:p>
          <a:p>
            <a:r>
              <a:rPr lang="en-US" sz="1200" kern="1200" dirty="0">
                <a:solidFill>
                  <a:schemeClr val="tx1"/>
                </a:solidFill>
                <a:effectLst/>
                <a:latin typeface="+mn-lt"/>
                <a:ea typeface="+mn-ea"/>
                <a:cs typeface="+mn-cs"/>
              </a:rPr>
              <a:t>A tour not only links the activities and related trips, but also reflects the sequence, frequency, and duration</a:t>
            </a:r>
          </a:p>
          <a:p>
            <a:r>
              <a:rPr lang="en-US" sz="1200" kern="1200" dirty="0">
                <a:solidFill>
                  <a:schemeClr val="tx1"/>
                </a:solidFill>
                <a:effectLst/>
                <a:latin typeface="+mn-lt"/>
                <a:ea typeface="+mn-ea"/>
                <a:cs typeface="+mn-cs"/>
              </a:rPr>
              <a:t>of scheduled activities.</a:t>
            </a:r>
          </a:p>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11</a:t>
            </a:fld>
            <a:endParaRPr lang="en-CA"/>
          </a:p>
        </p:txBody>
      </p:sp>
    </p:spTree>
    <p:extLst>
      <p:ext uri="{BB962C8B-B14F-4D97-AF65-F5344CB8AC3E}">
        <p14:creationId xmlns:p14="http://schemas.microsoft.com/office/powerpoint/2010/main" val="2459657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a:t>
            </a:r>
          </a:p>
        </p:txBody>
      </p:sp>
      <p:sp>
        <p:nvSpPr>
          <p:cNvPr id="4" name="Slide Number Placeholder 3"/>
          <p:cNvSpPr>
            <a:spLocks noGrp="1"/>
          </p:cNvSpPr>
          <p:nvPr>
            <p:ph type="sldNum" sz="quarter" idx="5"/>
          </p:nvPr>
        </p:nvSpPr>
        <p:spPr/>
        <p:txBody>
          <a:bodyPr/>
          <a:lstStyle/>
          <a:p>
            <a:fld id="{4BC01214-1586-4506-9791-09A1EAD2EFC7}" type="slidenum">
              <a:rPr lang="en-CA" smtClean="0"/>
              <a:t>12</a:t>
            </a:fld>
            <a:endParaRPr lang="en-CA"/>
          </a:p>
        </p:txBody>
      </p:sp>
    </p:spTree>
    <p:extLst>
      <p:ext uri="{BB962C8B-B14F-4D97-AF65-F5344CB8AC3E}">
        <p14:creationId xmlns:p14="http://schemas.microsoft.com/office/powerpoint/2010/main" val="922397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 of destinations and number of activities </a:t>
            </a:r>
          </a:p>
        </p:txBody>
      </p:sp>
      <p:sp>
        <p:nvSpPr>
          <p:cNvPr id="4" name="Slide Number Placeholder 3"/>
          <p:cNvSpPr>
            <a:spLocks noGrp="1"/>
          </p:cNvSpPr>
          <p:nvPr>
            <p:ph type="sldNum" sz="quarter" idx="5"/>
          </p:nvPr>
        </p:nvSpPr>
        <p:spPr/>
        <p:txBody>
          <a:bodyPr/>
          <a:lstStyle/>
          <a:p>
            <a:fld id="{4BC01214-1586-4506-9791-09A1EAD2EFC7}" type="slidenum">
              <a:rPr lang="en-CA" smtClean="0"/>
              <a:t>13</a:t>
            </a:fld>
            <a:endParaRPr lang="en-CA"/>
          </a:p>
        </p:txBody>
      </p:sp>
    </p:spTree>
    <p:extLst>
      <p:ext uri="{BB962C8B-B14F-4D97-AF65-F5344CB8AC3E}">
        <p14:creationId xmlns:p14="http://schemas.microsoft.com/office/powerpoint/2010/main" val="395155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14</a:t>
            </a:fld>
            <a:endParaRPr lang="en-CA"/>
          </a:p>
        </p:txBody>
      </p:sp>
    </p:spTree>
    <p:extLst>
      <p:ext uri="{BB962C8B-B14F-4D97-AF65-F5344CB8AC3E}">
        <p14:creationId xmlns:p14="http://schemas.microsoft.com/office/powerpoint/2010/main" val="1367277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future generations of active travelers – be they walking, cycling, skating, skipping, scooting, rolling, or otherwise moving under human power – in the hopes that one day the transportation planning and engineering professions will give you the same dignity and attention as is given to other road users.</a:t>
            </a:r>
          </a:p>
          <a:p>
            <a:endParaRPr lang="en-US" dirty="0"/>
          </a:p>
          <a:p>
            <a:r>
              <a:rPr lang="en-US" dirty="0"/>
              <a:t>Will give active </a:t>
            </a:r>
            <a:r>
              <a:rPr lang="en-US" dirty="0" err="1"/>
              <a:t>travlers</a:t>
            </a:r>
            <a:r>
              <a:rPr lang="en-US" dirty="0"/>
              <a:t> same </a:t>
            </a:r>
            <a:r>
              <a:rPr lang="en-US" dirty="0" err="1"/>
              <a:t>attent</a:t>
            </a:r>
            <a:r>
              <a:rPr lang="en-US" dirty="0"/>
              <a:t> as is given to other road users. </a:t>
            </a:r>
          </a:p>
        </p:txBody>
      </p:sp>
      <p:sp>
        <p:nvSpPr>
          <p:cNvPr id="4" name="Slide Number Placeholder 3"/>
          <p:cNvSpPr>
            <a:spLocks noGrp="1"/>
          </p:cNvSpPr>
          <p:nvPr>
            <p:ph type="sldNum" sz="quarter" idx="5"/>
          </p:nvPr>
        </p:nvSpPr>
        <p:spPr/>
        <p:txBody>
          <a:bodyPr/>
          <a:lstStyle/>
          <a:p>
            <a:fld id="{4BC01214-1586-4506-9791-09A1EAD2EFC7}" type="slidenum">
              <a:rPr lang="en-CA" smtClean="0"/>
              <a:t>15</a:t>
            </a:fld>
            <a:endParaRPr lang="en-CA"/>
          </a:p>
        </p:txBody>
      </p:sp>
    </p:spTree>
    <p:extLst>
      <p:ext uri="{BB962C8B-B14F-4D97-AF65-F5344CB8AC3E}">
        <p14:creationId xmlns:p14="http://schemas.microsoft.com/office/powerpoint/2010/main" val="4060143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16</a:t>
            </a:fld>
            <a:endParaRPr lang="en-CA"/>
          </a:p>
        </p:txBody>
      </p:sp>
    </p:spTree>
    <p:extLst>
      <p:ext uri="{BB962C8B-B14F-4D97-AF65-F5344CB8AC3E}">
        <p14:creationId xmlns:p14="http://schemas.microsoft.com/office/powerpoint/2010/main" val="874517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17</a:t>
            </a:fld>
            <a:endParaRPr lang="en-CA"/>
          </a:p>
        </p:txBody>
      </p:sp>
    </p:spTree>
    <p:extLst>
      <p:ext uri="{BB962C8B-B14F-4D97-AF65-F5344CB8AC3E}">
        <p14:creationId xmlns:p14="http://schemas.microsoft.com/office/powerpoint/2010/main" val="392200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baseline="0" dirty="0">
                <a:latin typeface="Garamond" charset="0"/>
                <a:ea typeface="Garamond" charset="0"/>
                <a:cs typeface="Garamond" charset="0"/>
              </a:rPr>
              <a:t>Here’s some quick facts about walking in Canada.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We talking about pedestrians for decades.</a:t>
            </a:r>
            <a:endParaRPr lang="en-US" altLang="zh-CN" sz="1200" b="1" baseline="0" dirty="0">
              <a:latin typeface="Garamond" charset="0"/>
              <a:ea typeface="Garamond" charset="0"/>
              <a:cs typeface="Garamon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baseline="0" dirty="0">
                <a:latin typeface="Garamond" charset="0"/>
                <a:ea typeface="Garamond" charset="0"/>
                <a:cs typeface="Garamond" charset="0"/>
              </a:rPr>
              <a:t>In</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2006,</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Ontario</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had</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the</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lowest</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proportion</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of</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people</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walking</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to</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work.</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From</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2006</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to</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2016,</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the</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proportion</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is</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decreasing.</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In</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KW</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region</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here,</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the</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walking</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is</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also</a:t>
            </a:r>
            <a:r>
              <a:rPr lang="zh-CN" altLang="en-US" sz="1200" b="1" baseline="0" dirty="0">
                <a:latin typeface="Garamond" charset="0"/>
                <a:ea typeface="Garamond" charset="0"/>
                <a:cs typeface="Garamond" charset="0"/>
              </a:rPr>
              <a:t> </a:t>
            </a:r>
            <a:r>
              <a:rPr lang="en-US" altLang="zh-CN" sz="1200" b="1" baseline="0" dirty="0">
                <a:latin typeface="Garamond" charset="0"/>
                <a:ea typeface="Garamond" charset="0"/>
                <a:cs typeface="Garamond" charset="0"/>
              </a:rPr>
              <a:t>decreasing.</a:t>
            </a:r>
          </a:p>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2</a:t>
            </a:fld>
            <a:endParaRPr lang="en-CA"/>
          </a:p>
        </p:txBody>
      </p:sp>
    </p:spTree>
    <p:extLst>
      <p:ext uri="{BB962C8B-B14F-4D97-AF65-F5344CB8AC3E}">
        <p14:creationId xmlns:p14="http://schemas.microsoft.com/office/powerpoint/2010/main" val="2741079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We all know there’re a lot of benefits of walking. it can benefit the public healthy, reduce emissions, promote social interactions, urban vibrancy, and community development.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Also,</a:t>
            </a:r>
            <a:r>
              <a:rPr lang="zh-CN" altLang="en-US" baseline="0" dirty="0"/>
              <a:t> </a:t>
            </a:r>
            <a:r>
              <a:rPr lang="en-US" altLang="zh-CN" baseline="0" dirty="0"/>
              <a:t>there</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fact</a:t>
            </a:r>
            <a:r>
              <a:rPr lang="zh-CN" altLang="en-US" baseline="0" dirty="0"/>
              <a:t> </a:t>
            </a:r>
            <a:r>
              <a:rPr lang="en-US" altLang="zh-CN" baseline="0" dirty="0"/>
              <a:t>that</a:t>
            </a:r>
            <a:r>
              <a:rPr lang="zh-CN" altLang="en-US" baseline="0" dirty="0"/>
              <a:t> </a:t>
            </a:r>
            <a:r>
              <a:rPr lang="en-US" altLang="zh-CN" baseline="0" dirty="0"/>
              <a:t>people</a:t>
            </a:r>
            <a:r>
              <a:rPr lang="zh-CN" altLang="en-US" baseline="0" dirty="0"/>
              <a:t> </a:t>
            </a:r>
            <a:r>
              <a:rPr lang="en-US" altLang="zh-CN" baseline="0" dirty="0"/>
              <a:t>access</a:t>
            </a:r>
            <a:r>
              <a:rPr lang="zh-CN" altLang="en-US" baseline="0" dirty="0"/>
              <a:t> </a:t>
            </a:r>
            <a:r>
              <a:rPr lang="en-US" altLang="zh-CN" baseline="0" dirty="0"/>
              <a:t>transit</a:t>
            </a:r>
            <a:r>
              <a:rPr lang="zh-CN" altLang="en-US" baseline="0" dirty="0"/>
              <a:t> </a:t>
            </a:r>
            <a:r>
              <a:rPr lang="en-US" altLang="zh-CN" baseline="0" dirty="0"/>
              <a:t>by</a:t>
            </a:r>
            <a:r>
              <a:rPr lang="zh-CN" altLang="en-US" baseline="0" dirty="0"/>
              <a:t> </a:t>
            </a:r>
            <a:r>
              <a:rPr lang="en-US" altLang="zh-CN" baseline="0" dirty="0"/>
              <a:t>walking.</a:t>
            </a:r>
            <a:r>
              <a:rPr lang="zh-CN" altLang="en-US" baseline="0" dirty="0"/>
              <a:t> </a:t>
            </a:r>
            <a:r>
              <a:rPr lang="en-US" sz="1200" kern="1200" dirty="0">
                <a:solidFill>
                  <a:schemeClr val="tx1"/>
                </a:solidFill>
                <a:effectLst/>
                <a:latin typeface="+mn-lt"/>
                <a:ea typeface="+mn-ea"/>
                <a:cs typeface="+mn-cs"/>
              </a:rPr>
              <a:t>improving access and connections to transit by walking</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can</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also</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help</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to</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promote</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public</a:t>
            </a:r>
            <a:r>
              <a:rPr lang="zh-CN" altLang="en-US" sz="1200" kern="1200" baseline="0" dirty="0">
                <a:solidFill>
                  <a:schemeClr val="tx1"/>
                </a:solidFill>
                <a:effectLst/>
                <a:latin typeface="+mn-lt"/>
                <a:ea typeface="+mn-ea"/>
                <a:cs typeface="+mn-cs"/>
              </a:rPr>
              <a:t> </a:t>
            </a:r>
            <a:r>
              <a:rPr lang="en-US" altLang="zh-CN" sz="1200" kern="1200" baseline="0" dirty="0">
                <a:solidFill>
                  <a:schemeClr val="tx1"/>
                </a:solidFill>
                <a:effectLst/>
                <a:latin typeface="+mn-lt"/>
                <a:ea typeface="+mn-ea"/>
                <a:cs typeface="+mn-cs"/>
              </a:rPr>
              <a:t>transit.</a:t>
            </a:r>
            <a:r>
              <a:rPr lang="zh-CN" altLang="en-US" sz="1200" kern="1200" baseline="0" dirty="0">
                <a:solidFill>
                  <a:schemeClr val="tx1"/>
                </a:solidFill>
                <a:effectLst/>
                <a:latin typeface="+mn-lt"/>
                <a:ea typeface="+mn-ea"/>
                <a:cs typeface="+mn-cs"/>
              </a:rPr>
              <a:t> </a:t>
            </a:r>
            <a:endParaRPr lang="en-US" altLang="zh-CN"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Because of that, a lot of plans, policies are trying to promote walking. Toronto has the </a:t>
            </a:r>
            <a:r>
              <a:rPr lang="en-US" altLang="zh-CN" baseline="0" dirty="0" err="1"/>
              <a:t>VisionZero</a:t>
            </a:r>
            <a:r>
              <a:rPr lang="en-US" altLang="zh-CN" baseline="0" dirty="0"/>
              <a:t> plan to increase the pedestrian safety. projects can be found from </a:t>
            </a:r>
            <a:r>
              <a:rPr lang="en-US" sz="1200" b="0" i="1" kern="1200" dirty="0">
                <a:solidFill>
                  <a:schemeClr val="tx1"/>
                </a:solidFill>
                <a:effectLst/>
                <a:latin typeface="+mn-lt"/>
                <a:ea typeface="+mn-ea"/>
                <a:cs typeface="+mn-cs"/>
              </a:rPr>
              <a:t>Active Transportation Planning Beyond the Greenbelt. </a:t>
            </a:r>
            <a:r>
              <a:rPr lang="en-US" altLang="zh-CN" baseline="0" dirty="0"/>
              <a:t> </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a:t>For mid-cities like KW region, we have active transportation plan to promote walking.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baseline="0" dirty="0">
                <a:latin typeface="Garamond" charset="0"/>
                <a:ea typeface="Garamond" charset="0"/>
                <a:cs typeface="Garamond" charset="0"/>
              </a:rPr>
              <a:t>I think it is the right time for us to </a:t>
            </a:r>
            <a:r>
              <a:rPr lang="en-US" altLang="zh-CN" sz="1200" b="1" dirty="0">
                <a:latin typeface="Garamond" charset="0"/>
                <a:ea typeface="Garamond" charset="0"/>
                <a:cs typeface="Garamond" charset="0"/>
              </a:rPr>
              <a:t>addressing impacts of investments in or policies towards walking. to do so, we need a</a:t>
            </a:r>
            <a:r>
              <a:rPr lang="en-US" altLang="zh-CN" sz="1200" b="1" baseline="0" dirty="0">
                <a:latin typeface="Garamond" charset="0"/>
                <a:ea typeface="Garamond" charset="0"/>
                <a:cs typeface="Garamond" charset="0"/>
              </a:rPr>
              <a:t> better model to represent pedestrian. </a:t>
            </a:r>
            <a:endParaRPr lang="en-US" altLang="zh-CN" sz="1200" b="1" dirty="0">
              <a:latin typeface="Garamond" charset="0"/>
              <a:ea typeface="Garamond" charset="0"/>
              <a:cs typeface="Garamond" charset="0"/>
            </a:endParaRPr>
          </a:p>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3</a:t>
            </a:fld>
            <a:endParaRPr lang="en-CA"/>
          </a:p>
        </p:txBody>
      </p:sp>
    </p:spTree>
    <p:extLst>
      <p:ext uri="{BB962C8B-B14F-4D97-AF65-F5344CB8AC3E}">
        <p14:creationId xmlns:p14="http://schemas.microsoft.com/office/powerpoint/2010/main" val="120580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Current</a:t>
            </a:r>
            <a:r>
              <a:rPr lang="zh-CN" altLang="en-US" baseline="0" dirty="0"/>
              <a:t> </a:t>
            </a:r>
            <a:r>
              <a:rPr lang="en-US" altLang="zh-CN" baseline="0" dirty="0"/>
              <a:t>zonal</a:t>
            </a:r>
            <a:r>
              <a:rPr lang="zh-CN" altLang="en-US" baseline="0" dirty="0"/>
              <a:t> </a:t>
            </a:r>
            <a:r>
              <a:rPr lang="en-US" altLang="zh-CN" baseline="0" dirty="0"/>
              <a:t>structure,</a:t>
            </a:r>
            <a:r>
              <a:rPr lang="zh-CN" altLang="en-US" baseline="0" dirty="0"/>
              <a:t> </a:t>
            </a:r>
            <a:r>
              <a:rPr lang="en-US" altLang="zh-CN" baseline="0" dirty="0"/>
              <a:t>both</a:t>
            </a:r>
            <a:r>
              <a:rPr lang="zh-CN" altLang="en-US" baseline="0" dirty="0"/>
              <a:t> </a:t>
            </a:r>
            <a:r>
              <a:rPr lang="en-US" altLang="zh-CN" baseline="0" dirty="0"/>
              <a:t>FSM</a:t>
            </a:r>
            <a:r>
              <a:rPr lang="zh-CN" altLang="en-US" baseline="0" dirty="0"/>
              <a:t> </a:t>
            </a:r>
            <a:r>
              <a:rPr lang="en-US" altLang="zh-CN" baseline="0" dirty="0"/>
              <a:t>and</a:t>
            </a:r>
            <a:r>
              <a:rPr lang="zh-CN" altLang="en-US" baseline="0" dirty="0"/>
              <a:t> </a:t>
            </a:r>
            <a:r>
              <a:rPr lang="en-US" altLang="zh-CN" baseline="0" dirty="0"/>
              <a:t>ABM,</a:t>
            </a:r>
            <a:r>
              <a:rPr lang="zh-CN" altLang="en-US" baseline="0" dirty="0"/>
              <a:t> </a:t>
            </a:r>
            <a:r>
              <a:rPr lang="en-US" altLang="zh-CN" baseline="0" dirty="0"/>
              <a:t>have</a:t>
            </a:r>
            <a:r>
              <a:rPr lang="zh-CN" altLang="en-US" baseline="0" dirty="0"/>
              <a:t> </a:t>
            </a:r>
            <a:r>
              <a:rPr lang="en-US" altLang="zh-CN" baseline="0" dirty="0"/>
              <a:t>difficulty</a:t>
            </a:r>
            <a:r>
              <a:rPr lang="zh-CN" altLang="en-US" baseline="0" dirty="0"/>
              <a:t> </a:t>
            </a:r>
            <a:r>
              <a:rPr lang="en-US" altLang="zh-CN" baseline="0" dirty="0"/>
              <a:t>dealing</a:t>
            </a:r>
            <a:r>
              <a:rPr lang="zh-CN" altLang="en-US" baseline="0" dirty="0"/>
              <a:t> </a:t>
            </a:r>
            <a:r>
              <a:rPr lang="en-US" altLang="zh-CN" baseline="0" dirty="0"/>
              <a:t>with</a:t>
            </a:r>
            <a:r>
              <a:rPr lang="zh-CN" altLang="en-US" baseline="0" dirty="0"/>
              <a:t> </a:t>
            </a:r>
            <a:r>
              <a:rPr lang="en-US" altLang="zh-CN" baseline="0" dirty="0"/>
              <a:t>short</a:t>
            </a:r>
            <a:r>
              <a:rPr lang="zh-CN" altLang="en-US" baseline="0" dirty="0"/>
              <a:t> </a:t>
            </a:r>
            <a:r>
              <a:rPr lang="en-US" altLang="zh-CN" baseline="0" dirty="0"/>
              <a:t>distance</a:t>
            </a:r>
            <a:r>
              <a:rPr lang="zh-CN" altLang="en-US" baseline="0" dirty="0"/>
              <a:t> </a:t>
            </a:r>
            <a:r>
              <a:rPr lang="en-US" altLang="zh-CN" baseline="0" dirty="0"/>
              <a:t>trips/walking</a:t>
            </a:r>
            <a:r>
              <a:rPr lang="zh-CN" altLang="en-US" baseline="0" dirty="0"/>
              <a:t> </a:t>
            </a:r>
            <a:r>
              <a:rPr lang="en-US" altLang="zh-CN" baseline="0" dirty="0"/>
              <a:t>trips,</a:t>
            </a:r>
            <a:r>
              <a:rPr lang="zh-CN" altLang="en-US" baseline="0" dirty="0"/>
              <a:t> </a:t>
            </a:r>
            <a:r>
              <a:rPr lang="en-US" altLang="zh-CN" baseline="0" dirty="0"/>
              <a:t>and</a:t>
            </a:r>
            <a:r>
              <a:rPr lang="zh-CN" altLang="en-US" baseline="0" dirty="0"/>
              <a:t> </a:t>
            </a:r>
            <a:r>
              <a:rPr lang="en-US" altLang="zh-CN" baseline="0" dirty="0"/>
              <a:t>also</a:t>
            </a:r>
            <a:r>
              <a:rPr lang="zh-CN" altLang="en-US" baseline="0" dirty="0"/>
              <a:t> </a:t>
            </a:r>
            <a:r>
              <a:rPr lang="en-US" altLang="zh-CN" baseline="0" dirty="0"/>
              <a:t>transit</a:t>
            </a:r>
            <a:r>
              <a:rPr lang="zh-CN" altLang="en-US" baseline="0" dirty="0"/>
              <a:t> </a:t>
            </a:r>
            <a:r>
              <a:rPr lang="en-US" altLang="zh-CN" baseline="0" dirty="0"/>
              <a:t>access/egress</a:t>
            </a:r>
            <a:r>
              <a:rPr lang="zh-CN" altLang="en-US" baseline="0" dirty="0"/>
              <a:t> </a:t>
            </a:r>
            <a:endParaRPr lang="en-US" altLang="zh-CN" baseline="0" dirty="0"/>
          </a:p>
          <a:p>
            <a:r>
              <a:rPr lang="en-US" altLang="zh-CN" baseline="0" dirty="0"/>
              <a:t>Dr. Clifton 2018: Behavioral data remains among the most substantial challenges for modeling walking;</a:t>
            </a:r>
          </a:p>
          <a:p>
            <a:r>
              <a:rPr lang="en-US" altLang="zh-CN" baseline="0" dirty="0"/>
              <a:t>travel surveys did not always adequately rep- resent non-motorized travel. Some</a:t>
            </a:r>
          </a:p>
          <a:p>
            <a:r>
              <a:rPr lang="en-US" altLang="zh-CN" baseline="0" dirty="0"/>
              <a:t>TTS: under-reporting trips </a:t>
            </a:r>
          </a:p>
          <a:p>
            <a:r>
              <a:rPr lang="en-US" altLang="zh-CN" baseline="0" dirty="0"/>
              <a:t>A common phrase in transportation planning is that </a:t>
            </a:r>
            <a:r>
              <a:rPr lang="en-US" altLang="zh-CN" b="1" baseline="0" dirty="0"/>
              <a:t>if it isn’t counted, it doesn’t count</a:t>
            </a:r>
            <a:r>
              <a:rPr lang="en-US" altLang="zh-CN" baseline="0" dirty="0"/>
              <a:t>, meaning true multi-modal planning is limited when data is missing or of poor quality. While many jurisdictions have had policies supporting multimodal transportation for at least a decade, transportation conditions are often measured using vehicle delay-based level-of-service. This results in transportation improvements focused on moving autos more efficiently. Because more traditional forecasting tools do not account for walking and bicycling, new forecasting tools are being created and used that can account for and address active transportation. </a:t>
            </a:r>
          </a:p>
          <a:p>
            <a:r>
              <a:rPr lang="en-US" altLang="zh-CN" baseline="0" dirty="0"/>
              <a:t>Dynamic zonal structure to </a:t>
            </a:r>
          </a:p>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4</a:t>
            </a:fld>
            <a:endParaRPr lang="en-CA"/>
          </a:p>
        </p:txBody>
      </p:sp>
    </p:spTree>
    <p:extLst>
      <p:ext uri="{BB962C8B-B14F-4D97-AF65-F5344CB8AC3E}">
        <p14:creationId xmlns:p14="http://schemas.microsoft.com/office/powerpoint/2010/main" val="177734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5</a:t>
            </a:fld>
            <a:endParaRPr lang="en-CA"/>
          </a:p>
        </p:txBody>
      </p:sp>
    </p:spTree>
    <p:extLst>
      <p:ext uri="{BB962C8B-B14F-4D97-AF65-F5344CB8AC3E}">
        <p14:creationId xmlns:p14="http://schemas.microsoft.com/office/powerpoint/2010/main" val="394951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several defining characteristics of GPS data observed during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People travel to accomplish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definition of a trip is the purposeful travel between two activities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6</a:t>
            </a:fld>
            <a:endParaRPr lang="en-CA"/>
          </a:p>
        </p:txBody>
      </p:sp>
    </p:spTree>
    <p:extLst>
      <p:ext uri="{BB962C8B-B14F-4D97-AF65-F5344CB8AC3E}">
        <p14:creationId xmlns:p14="http://schemas.microsoft.com/office/powerpoint/2010/main" val="220297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many activities, one would expect the participant to be fully stationary (such as sitting at one’s desk at work) or moving at a slow walking speed (such as when shopping). </a:t>
            </a:r>
          </a:p>
          <a:p>
            <a:r>
              <a:rPr lang="en-US" sz="1200" kern="1200" dirty="0">
                <a:solidFill>
                  <a:schemeClr val="tx1"/>
                </a:solidFill>
                <a:effectLst/>
                <a:latin typeface="+mn-lt"/>
                <a:ea typeface="+mn-ea"/>
                <a:cs typeface="+mn-cs"/>
              </a:rPr>
              <a:t>In some cases, the data reflect extended periods of near zero velocities. In most cases, however, even when a smartphone is stationary, the GPS data collected tend to indicate some movement, often with speeds that may reflect cycling or walking travel. </a:t>
            </a:r>
          </a:p>
          <a:p>
            <a:r>
              <a:rPr lang="en-US" sz="1200" kern="1200" dirty="0">
                <a:solidFill>
                  <a:schemeClr val="tx1"/>
                </a:solidFill>
                <a:effectLst/>
                <a:latin typeface="+mn-lt"/>
                <a:ea typeface="+mn-ea"/>
                <a:cs typeface="+mn-cs"/>
              </a:rPr>
              <a:t>Typically, these inaccurate velocities are generated because the strength of the satellite signals changes over time and, as a result, the location coordinates can vary, sometimes significantly.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7</a:t>
            </a:fld>
            <a:endParaRPr lang="en-CA"/>
          </a:p>
        </p:txBody>
      </p:sp>
    </p:spTree>
    <p:extLst>
      <p:ext uri="{BB962C8B-B14F-4D97-AF65-F5344CB8AC3E}">
        <p14:creationId xmlns:p14="http://schemas.microsoft.com/office/powerpoint/2010/main" val="71888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a participant is traveling between activities, the path taken tends to reflect a directness in travel. During an activity, participants’ movements exhibit much greater circuity.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also measure the (in)directness of travel using cumulative deviation in bearing. If a series of GPS points constitute a straight line, the sum of the angles created by lines connecting these points will total nearly zero. When travel is circuitous, the sum of the angles created will greatly exceed zero. During activities, the GPS data generate much higher cumulative deviations in bearing than during travel. Figure 2 demonstrates these observations graphically. </a:t>
            </a:r>
          </a:p>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8</a:t>
            </a:fld>
            <a:endParaRPr lang="en-CA"/>
          </a:p>
        </p:txBody>
      </p:sp>
    </p:spTree>
    <p:extLst>
      <p:ext uri="{BB962C8B-B14F-4D97-AF65-F5344CB8AC3E}">
        <p14:creationId xmlns:p14="http://schemas.microsoft.com/office/powerpoint/2010/main" val="721497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two characteristics are effective in identifying purposeful travel from activities. However, when a traveler experiences a stop (at a traffic signal, for example) the GPS data often have similar characteristics as activities – low speeds and circuitous GPS points. </a:t>
            </a:r>
          </a:p>
          <a:p>
            <a:endParaRPr lang="en-US" dirty="0"/>
          </a:p>
        </p:txBody>
      </p:sp>
      <p:sp>
        <p:nvSpPr>
          <p:cNvPr id="4" name="Slide Number Placeholder 3"/>
          <p:cNvSpPr>
            <a:spLocks noGrp="1"/>
          </p:cNvSpPr>
          <p:nvPr>
            <p:ph type="sldNum" sz="quarter" idx="5"/>
          </p:nvPr>
        </p:nvSpPr>
        <p:spPr/>
        <p:txBody>
          <a:bodyPr/>
          <a:lstStyle/>
          <a:p>
            <a:fld id="{4BC01214-1586-4506-9791-09A1EAD2EFC7}" type="slidenum">
              <a:rPr lang="en-CA" smtClean="0"/>
              <a:t>9</a:t>
            </a:fld>
            <a:endParaRPr lang="en-CA"/>
          </a:p>
        </p:txBody>
      </p:sp>
    </p:spTree>
    <p:extLst>
      <p:ext uri="{BB962C8B-B14F-4D97-AF65-F5344CB8AC3E}">
        <p14:creationId xmlns:p14="http://schemas.microsoft.com/office/powerpoint/2010/main" val="417803840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file://localhost/Volumes/Data/Projects/G67318_DevSummit_2015_temp/links/G67318_Dev_Summit_plain_with_bottom_flair_no%20pics.jpg" TargetMode="External"/><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file://localhost/Volumes/Data/Projects/G67318_DevSummit_2015_temp/links/G67318_Dev_Summit_plain_02.jpg" TargetMode="External"/><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mailto:highered@esri.ca" TargetMode="External"/><Relationship Id="rId5" Type="http://schemas.openxmlformats.org/officeDocument/2006/relationships/hyperlink" Target="https://hed.esri.ca/" TargetMode="Externa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Volumes/Data/Projects/G67318_DevSummit_2015_temp/links/G67318_Dev_Summit_plain_with_bottom_flair_no%20pics.jpg" TargetMode="External"/><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Volumes/Data/Projects/G67318_DevSummit_2015_temp/links/G67318_Dev_Summit_plain_02.jpg" TargetMode="External"/><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file://localhost/Volumes/Data/Projects/G67318_DevSummit_2015_temp/links/G67318_Dev_Summit_plain_02.jpg" TargetMode="External"/><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file://localhost/Volumes/Data/Projects/G67318_DevSummit_2015_temp/links/G67318_Dev_Summit_plain_with_bottom_flair_no%20pics.jpg" TargetMode="External"/><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059405" y="1475707"/>
            <a:ext cx="9144000" cy="1759368"/>
          </a:xfrm>
        </p:spPr>
        <p:txBody>
          <a:bodyPr anchor="b">
            <a:normAutofit/>
          </a:bodyPr>
          <a:lstStyle>
            <a:lvl1pPr algn="l">
              <a:defRPr sz="5400" b="0">
                <a:solidFill>
                  <a:schemeClr val="bg1"/>
                </a:solidFill>
                <a:latin typeface="AvenirNext LT Pro Regular" panose="020B0503020202020204" pitchFamily="34" charset="0"/>
                <a:cs typeface="Arial" panose="020B0604020202020204" pitchFamily="34" charset="0"/>
              </a:defRPr>
            </a:lvl1pPr>
          </a:lstStyle>
          <a:p>
            <a:r>
              <a:rPr lang="en-US" dirty="0"/>
              <a:t>ENTER TITLE</a:t>
            </a:r>
            <a:endParaRPr lang="en-CA" dirty="0"/>
          </a:p>
        </p:txBody>
      </p:sp>
      <p:sp>
        <p:nvSpPr>
          <p:cNvPr id="3" name="Subtitle 2"/>
          <p:cNvSpPr>
            <a:spLocks noGrp="1"/>
          </p:cNvSpPr>
          <p:nvPr>
            <p:ph type="subTitle" idx="1" hasCustomPrompt="1"/>
          </p:nvPr>
        </p:nvSpPr>
        <p:spPr>
          <a:xfrm>
            <a:off x="2059405" y="3337343"/>
            <a:ext cx="9144000" cy="612357"/>
          </a:xfrm>
        </p:spPr>
        <p:txBody>
          <a:bodyPr>
            <a:normAutofit/>
          </a:bodyPr>
          <a:lstStyle>
            <a:lvl1pPr marL="0" indent="0" algn="l">
              <a:buNone/>
              <a:defRPr sz="1400" b="0" baseline="0">
                <a:solidFill>
                  <a:schemeClr val="bg1"/>
                </a:solidFill>
                <a:latin typeface="AvenirNext LT Pro Regular" panose="020B0503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NAMES</a:t>
            </a:r>
          </a:p>
          <a:p>
            <a:r>
              <a:rPr lang="en-US" dirty="0"/>
              <a:t>Email Address</a:t>
            </a:r>
            <a:endParaRPr lang="en-CA" dirty="0"/>
          </a:p>
        </p:txBody>
      </p:sp>
      <p:sp>
        <p:nvSpPr>
          <p:cNvPr id="12" name="Subtitle 2"/>
          <p:cNvSpPr txBox="1">
            <a:spLocks/>
          </p:cNvSpPr>
          <p:nvPr userDrawn="1"/>
        </p:nvSpPr>
        <p:spPr>
          <a:xfrm>
            <a:off x="7797800" y="6349999"/>
            <a:ext cx="4329037" cy="39900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1" dirty="0">
                <a:effectLst/>
                <a:latin typeface="AvenirNext LT Pro Regular" panose="020B0503020202020204" pitchFamily="34" charset="0"/>
              </a:rPr>
              <a:t>2020 GIS in Education and Research Conference</a:t>
            </a:r>
          </a:p>
        </p:txBody>
      </p:sp>
      <p:pic>
        <p:nvPicPr>
          <p:cNvPr id="5" name="Picture 4">
            <a:extLst>
              <a:ext uri="{FF2B5EF4-FFF2-40B4-BE49-F238E27FC236}">
                <a16:creationId xmlns:a16="http://schemas.microsoft.com/office/drawing/2014/main" id="{E24C8844-D549-409A-BA46-2A7021D236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001" y="175426"/>
            <a:ext cx="3295213" cy="401567"/>
          </a:xfrm>
          <a:prstGeom prst="rect">
            <a:avLst/>
          </a:prstGeom>
        </p:spPr>
      </p:pic>
    </p:spTree>
    <p:extLst>
      <p:ext uri="{BB962C8B-B14F-4D97-AF65-F5344CB8AC3E}">
        <p14:creationId xmlns:p14="http://schemas.microsoft.com/office/powerpoint/2010/main" val="221058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67318_Dev_Summit_plain_with_bottom_flair.jpg"/>
          <p:cNvPicPr>
            <a:picLocks noChangeAspect="1"/>
          </p:cNvPicPr>
          <p:nvPr userDrawn="1"/>
        </p:nvPicPr>
        <p:blipFill rotWithShape="1">
          <a:blip r:embed="rId2" r:link="rId3">
            <a:duotone>
              <a:prstClr val="black"/>
              <a:schemeClr val="accent1">
                <a:tint val="45000"/>
                <a:satMod val="400000"/>
              </a:schemeClr>
            </a:duotone>
            <a:extLst>
              <a:ext uri="{28A0092B-C50C-407E-A947-70E740481C1C}">
                <a14:useLocalDpi xmlns:a14="http://schemas.microsoft.com/office/drawing/2010/main" val="0"/>
              </a:ext>
            </a:extLst>
          </a:blip>
          <a:srcRect l="-51"/>
          <a:stretch>
            <a:fillRect/>
          </a:stretch>
        </p:blipFill>
        <p:spPr>
          <a:xfrm>
            <a:off x="-6220" y="0"/>
            <a:ext cx="12198220" cy="6858000"/>
          </a:xfrm>
          <a:prstGeom prst="rect">
            <a:avLst/>
          </a:prstGeom>
        </p:spPr>
      </p:pic>
      <p:pic>
        <p:nvPicPr>
          <p:cNvPr id="6" name="Picture 5">
            <a:extLst>
              <a:ext uri="{FF2B5EF4-FFF2-40B4-BE49-F238E27FC236}">
                <a16:creationId xmlns:a16="http://schemas.microsoft.com/office/drawing/2014/main" id="{BEEA9EE6-685A-4DF2-8CD9-17A720673A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266219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F01FA5-505E-4E74-9F51-EA3E8C62FBE3}"/>
              </a:ext>
            </a:extLst>
          </p:cNvPr>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CC14CD2-1B72-4BDE-835F-09407B4FFC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1038495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G67318_Dev_Summit_plain.jpg"/>
          <p:cNvPicPr>
            <a:picLocks noChangeAspect="1"/>
          </p:cNvPicPr>
          <p:nvPr userDrawn="1"/>
        </p:nvPicPr>
        <p:blipFill>
          <a:blip r:embed="rId2" r:link="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D1E8396-5C7E-444F-9A21-DA6597DB30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411936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906B01-2756-41CF-8052-0D290D1FF666}"/>
              </a:ext>
            </a:extLst>
          </p:cNvPr>
          <p:cNvPicPr>
            <a:picLocks noChangeAspect="1"/>
          </p:cNvPicPr>
          <p:nvPr userDrawn="1"/>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1"/>
            <a:ext cx="12192000" cy="6858000"/>
          </a:xfrm>
          <a:prstGeom prst="rect">
            <a:avLst/>
          </a:prstGeom>
        </p:spPr>
      </p:pic>
      <p:pic>
        <p:nvPicPr>
          <p:cNvPr id="6" name="Picture 5">
            <a:extLst>
              <a:ext uri="{FF2B5EF4-FFF2-40B4-BE49-F238E27FC236}">
                <a16:creationId xmlns:a16="http://schemas.microsoft.com/office/drawing/2014/main" id="{153C83A6-F49A-4A7C-9234-6E9FEBC304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3062469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93CF9A-A515-46F7-B0E3-EEA0D21796A0}"/>
              </a:ext>
            </a:extLst>
          </p:cNvPr>
          <p:cNvPicPr>
            <a:picLocks noChangeAspect="1"/>
          </p:cNvPicPr>
          <p:nvPr userDrawn="1"/>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 name="Title 1"/>
          <p:cNvSpPr>
            <a:spLocks noGrp="1"/>
          </p:cNvSpPr>
          <p:nvPr>
            <p:ph type="title"/>
          </p:nvPr>
        </p:nvSpPr>
        <p:spPr>
          <a:xfrm>
            <a:off x="839788" y="457200"/>
            <a:ext cx="3932237" cy="1600200"/>
          </a:xfrm>
        </p:spPr>
        <p:txBody>
          <a:bodyPr anchor="b">
            <a:noAutofit/>
          </a:bodyPr>
          <a:lstStyle>
            <a:lvl1pPr>
              <a:defRPr lang="en-CA" sz="3200" b="0"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dirty="0"/>
              <a:t>Click to edit Master title style</a:t>
            </a:r>
            <a:endParaRPr lang="en-CA"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lang="en-CA" sz="3200" b="0" kern="1200" dirty="0">
                <a:solidFill>
                  <a:schemeClr val="bg1"/>
                </a:solidFill>
                <a:latin typeface="AvenirNext LT Pro Regular" panose="020B0503020202020204" pitchFamily="34" charset="0"/>
                <a:ea typeface="+mj-ea"/>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lang="en-US" sz="1600" b="0" kern="1200" dirty="0" smtClean="0">
                <a:solidFill>
                  <a:schemeClr val="bg1"/>
                </a:solidFill>
                <a:latin typeface="AvenirNext LT Pro Regular" panose="020B0503020202020204" pitchFamily="34" charset="0"/>
                <a:ea typeface="+mj-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7" name="Picture 2" descr="image002">
            <a:extLst>
              <a:ext uri="{FF2B5EF4-FFF2-40B4-BE49-F238E27FC236}">
                <a16:creationId xmlns:a16="http://schemas.microsoft.com/office/drawing/2014/main" id="{31745593-8F40-4684-BB84-4546CA5461BB}"/>
              </a:ext>
            </a:extLst>
          </p:cNvPr>
          <p:cNvPicPr>
            <a:picLocks noChangeAspect="1" noChangeArrowheads="1"/>
          </p:cNvPicPr>
          <p:nvPr userDrawn="1"/>
        </p:nvPicPr>
        <p:blipFill rotWithShape="1">
          <a:blip r:embed="rId4">
            <a:lum bright="70000" contrast="-70000"/>
            <a:extLst>
              <a:ext uri="{28A0092B-C50C-407E-A947-70E740481C1C}">
                <a14:useLocalDpi xmlns:a14="http://schemas.microsoft.com/office/drawing/2010/main" val="0"/>
              </a:ext>
            </a:extLst>
          </a:blip>
          <a:srcRect r="61789"/>
          <a:stretch/>
        </p:blipFill>
        <p:spPr bwMode="auto">
          <a:xfrm>
            <a:off x="10735903" y="6441831"/>
            <a:ext cx="1233356" cy="26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762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1B666C-26DD-497A-9452-189C4B6085C1}"/>
              </a:ext>
            </a:extLst>
          </p:cNvPr>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noAutofit/>
          </a:bodyPr>
          <a:lstStyle>
            <a:lvl1pPr>
              <a:defRPr lang="en-CA" sz="3200" b="0"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dirty="0"/>
              <a:t>Click to edit Master title style</a:t>
            </a:r>
            <a:endParaRPr lang="en-CA"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lang="en-CA" sz="3200" b="0" kern="1200" dirty="0">
                <a:solidFill>
                  <a:schemeClr val="bg1"/>
                </a:solidFill>
                <a:latin typeface="AvenirNext LT Pro Regular" panose="020B0503020202020204" pitchFamily="34" charset="0"/>
                <a:ea typeface="+mj-ea"/>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lang="en-US" sz="1600" b="0" kern="1200" dirty="0" smtClean="0">
                <a:solidFill>
                  <a:schemeClr val="bg1"/>
                </a:solidFill>
                <a:latin typeface="AvenirNext LT Pro Regular" panose="020B0503020202020204" pitchFamily="34" charset="0"/>
                <a:ea typeface="+mj-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9" name="Picture 8">
            <a:extLst>
              <a:ext uri="{FF2B5EF4-FFF2-40B4-BE49-F238E27FC236}">
                <a16:creationId xmlns:a16="http://schemas.microsoft.com/office/drawing/2014/main" id="{6F01E843-C06C-438A-959B-8F4D102A82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2621184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2059405" y="3337343"/>
            <a:ext cx="9144000" cy="320257"/>
          </a:xfrm>
        </p:spPr>
        <p:txBody>
          <a:bodyPr>
            <a:normAutofit/>
          </a:bodyPr>
          <a:lstStyle>
            <a:lvl1pPr marL="0" indent="0" algn="l">
              <a:buNone/>
              <a:defRPr sz="1400" b="0" baseline="0">
                <a:solidFill>
                  <a:schemeClr val="bg1"/>
                </a:solidFill>
                <a:latin typeface="AvenirNext LT Pro Regular" panose="020B0503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NAMES</a:t>
            </a:r>
            <a:endParaRPr lang="en-CA" dirty="0"/>
          </a:p>
        </p:txBody>
      </p:sp>
      <p:sp>
        <p:nvSpPr>
          <p:cNvPr id="12" name="Subtitle 2"/>
          <p:cNvSpPr txBox="1">
            <a:spLocks/>
          </p:cNvSpPr>
          <p:nvPr userDrawn="1"/>
        </p:nvSpPr>
        <p:spPr>
          <a:xfrm>
            <a:off x="2059402" y="2460458"/>
            <a:ext cx="9144000" cy="8107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400" b="0" dirty="0">
                <a:latin typeface="AvenirNext LT Pro Regular" panose="020B0503020202020204" pitchFamily="34" charset="0"/>
              </a:rPr>
              <a:t>QUESTIONS?</a:t>
            </a:r>
            <a:endParaRPr lang="en-CA" sz="5400" b="0" dirty="0">
              <a:latin typeface="AvenirNext LT Pro Regular" panose="020B0503020202020204" pitchFamily="34" charset="0"/>
            </a:endParaRPr>
          </a:p>
        </p:txBody>
      </p:sp>
      <p:pic>
        <p:nvPicPr>
          <p:cNvPr id="9" name="Picture 8">
            <a:extLst>
              <a:ext uri="{FF2B5EF4-FFF2-40B4-BE49-F238E27FC236}">
                <a16:creationId xmlns:a16="http://schemas.microsoft.com/office/drawing/2014/main" id="{67D8B8A8-4AF7-4B45-BA8E-7F63063B6E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001" y="175426"/>
            <a:ext cx="3295213" cy="401567"/>
          </a:xfrm>
          <a:prstGeom prst="rect">
            <a:avLst/>
          </a:prstGeom>
        </p:spPr>
      </p:pic>
      <p:sp>
        <p:nvSpPr>
          <p:cNvPr id="11" name="Subtitle 2">
            <a:extLst>
              <a:ext uri="{FF2B5EF4-FFF2-40B4-BE49-F238E27FC236}">
                <a16:creationId xmlns:a16="http://schemas.microsoft.com/office/drawing/2014/main" id="{B136C6CE-28B7-43B4-B8C6-3A7EA46B336D}"/>
              </a:ext>
            </a:extLst>
          </p:cNvPr>
          <p:cNvSpPr txBox="1">
            <a:spLocks/>
          </p:cNvSpPr>
          <p:nvPr userDrawn="1"/>
        </p:nvSpPr>
        <p:spPr>
          <a:xfrm>
            <a:off x="7797800" y="6349999"/>
            <a:ext cx="4329037" cy="39900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400" b="1" dirty="0">
                <a:effectLst/>
                <a:latin typeface="AvenirNext LT Pro Regular" panose="020B0503020202020204" pitchFamily="34" charset="0"/>
              </a:rPr>
              <a:t>2020 GIS in Education and Research Conference</a:t>
            </a:r>
          </a:p>
        </p:txBody>
      </p:sp>
      <p:sp>
        <p:nvSpPr>
          <p:cNvPr id="13" name="Subtitle 2">
            <a:extLst>
              <a:ext uri="{FF2B5EF4-FFF2-40B4-BE49-F238E27FC236}">
                <a16:creationId xmlns:a16="http://schemas.microsoft.com/office/drawing/2014/main" id="{6F2ADF5C-8771-4C70-9288-3AFBD25349EF}"/>
              </a:ext>
            </a:extLst>
          </p:cNvPr>
          <p:cNvSpPr txBox="1">
            <a:spLocks/>
          </p:cNvSpPr>
          <p:nvPr userDrawn="1"/>
        </p:nvSpPr>
        <p:spPr>
          <a:xfrm>
            <a:off x="317001" y="681266"/>
            <a:ext cx="3295213" cy="320257"/>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400" b="1" dirty="0">
                <a:solidFill>
                  <a:schemeClr val="bg1"/>
                </a:solidFill>
                <a:effectLst/>
                <a:latin typeface="AvenirNext LT Pro Regular" panose="020B0503020202020204" pitchFamily="34" charset="0"/>
                <a:hlinkClick r:id="rId5">
                  <a:extLst>
                    <a:ext uri="{A12FA001-AC4F-418D-AE19-62706E023703}">
                      <ahyp:hlinkClr xmlns:ahyp="http://schemas.microsoft.com/office/drawing/2018/hyperlinkcolor" val="tx"/>
                    </a:ext>
                  </a:extLst>
                </a:hlinkClick>
              </a:rPr>
              <a:t>https://hed.esri.ca</a:t>
            </a:r>
            <a:r>
              <a:rPr lang="en-US" sz="1400" b="1" dirty="0">
                <a:effectLst/>
                <a:latin typeface="AvenirNext LT Pro Regular" panose="020B0503020202020204" pitchFamily="34" charset="0"/>
              </a:rPr>
              <a:t>  </a:t>
            </a:r>
            <a:r>
              <a:rPr lang="en-US" sz="1400" b="1" dirty="0">
                <a:solidFill>
                  <a:schemeClr val="bg1"/>
                </a:solidFill>
                <a:effectLst/>
                <a:latin typeface="AvenirNext LT Pro Regular" panose="020B0503020202020204" pitchFamily="34" charset="0"/>
                <a:hlinkClick r:id="rId6">
                  <a:extLst>
                    <a:ext uri="{A12FA001-AC4F-418D-AE19-62706E023703}">
                      <ahyp:hlinkClr xmlns:ahyp="http://schemas.microsoft.com/office/drawing/2018/hyperlinkcolor" val="tx"/>
                    </a:ext>
                  </a:extLst>
                </a:hlinkClick>
              </a:rPr>
              <a:t>highered@esri.ca</a:t>
            </a:r>
            <a:endParaRPr lang="en-US" sz="1400" b="1" dirty="0">
              <a:solidFill>
                <a:schemeClr val="bg1"/>
              </a:solidFill>
              <a:effectLst/>
              <a:latin typeface="AvenirNext LT Pro Regular" panose="020B0503020202020204" pitchFamily="34" charset="0"/>
            </a:endParaRPr>
          </a:p>
        </p:txBody>
      </p:sp>
    </p:spTree>
    <p:extLst>
      <p:ext uri="{BB962C8B-B14F-4D97-AF65-F5344CB8AC3E}">
        <p14:creationId xmlns:p14="http://schemas.microsoft.com/office/powerpoint/2010/main" val="229095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 name="Title 1"/>
          <p:cNvSpPr>
            <a:spLocks noGrp="1"/>
          </p:cNvSpPr>
          <p:nvPr>
            <p:ph type="title"/>
          </p:nvPr>
        </p:nvSpPr>
        <p:spPr/>
        <p:txBody>
          <a:bodyPr>
            <a:normAutofit/>
          </a:bodyPr>
          <a:lstStyle>
            <a:lvl1pPr>
              <a:defRPr lang="en-CA" sz="4400" b="0"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838200" y="1825625"/>
            <a:ext cx="10515600" cy="4773696"/>
          </a:xfrm>
        </p:spPr>
        <p:txBody>
          <a:bodyPr/>
          <a:lstStyle>
            <a:lvl1pPr marL="228600" indent="-228600">
              <a:buFont typeface="Arial" panose="020B0604020202020204" pitchFamily="34" charset="0"/>
              <a:buChar char="•"/>
              <a:defRPr lang="en-US" sz="24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buFont typeface="Arial" panose="020B0604020202020204" pitchFamily="34" charset="0"/>
              <a:buChar cha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buFont typeface="Arial" panose="020B0604020202020204" pitchFamily="34" charset="0"/>
              <a:buChar char="•"/>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marL="1600200" indent="-228600">
              <a:buFont typeface="Arial" panose="020B0604020202020204" pitchFamily="34" charset="0"/>
              <a:buChar char="•"/>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marL="2057400" indent="-228600">
              <a:buFont typeface="Arial" panose="020B0604020202020204" pitchFamily="34" charset="0"/>
              <a:buChar char="•"/>
              <a:defRPr lang="en-CA" sz="120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5" name="Picture 4">
            <a:extLst>
              <a:ext uri="{FF2B5EF4-FFF2-40B4-BE49-F238E27FC236}">
                <a16:creationId xmlns:a16="http://schemas.microsoft.com/office/drawing/2014/main" id="{B632E8B6-0C1F-46E3-8F01-54DCDBE1F4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16352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G67318_Dev_Summit_plain_with_bottom_flair.jpg"/>
          <p:cNvPicPr>
            <a:picLocks noChangeAspect="1"/>
          </p:cNvPicPr>
          <p:nvPr userDrawn="1"/>
        </p:nvPicPr>
        <p:blipFill rotWithShape="1">
          <a:blip r:embed="rId2" r:link="rId3">
            <a:duotone>
              <a:prstClr val="black"/>
              <a:schemeClr val="accent1">
                <a:tint val="45000"/>
                <a:satMod val="400000"/>
              </a:schemeClr>
            </a:duotone>
            <a:extLst>
              <a:ext uri="{28A0092B-C50C-407E-A947-70E740481C1C}">
                <a14:useLocalDpi xmlns:a14="http://schemas.microsoft.com/office/drawing/2010/main" val="0"/>
              </a:ext>
            </a:extLst>
          </a:blip>
          <a:srcRect l="-51"/>
          <a:stretch>
            <a:fillRect/>
          </a:stretch>
        </p:blipFill>
        <p:spPr>
          <a:xfrm>
            <a:off x="-6220" y="0"/>
            <a:ext cx="12198220" cy="6858000"/>
          </a:xfrm>
          <a:prstGeom prst="rect">
            <a:avLst/>
          </a:prstGeom>
        </p:spPr>
      </p:pic>
      <p:sp>
        <p:nvSpPr>
          <p:cNvPr id="2" name="Title 1"/>
          <p:cNvSpPr>
            <a:spLocks noGrp="1"/>
          </p:cNvSpPr>
          <p:nvPr>
            <p:ph type="title"/>
          </p:nvPr>
        </p:nvSpPr>
        <p:spPr/>
        <p:txBody>
          <a:bodyPr>
            <a:normAutofit/>
          </a:bodyPr>
          <a:lstStyle>
            <a:lvl1pPr>
              <a:defRPr lang="en-CA" sz="4400" b="0"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838200" y="1825625"/>
            <a:ext cx="10515600" cy="4773696"/>
          </a:xfrm>
        </p:spPr>
        <p:txBody>
          <a:bodyPr/>
          <a:lstStyle>
            <a:lvl1pPr marL="228600" indent="-228600">
              <a:buFont typeface="Arial" panose="020B0604020202020204" pitchFamily="34" charset="0"/>
              <a:buChar char="•"/>
              <a:defRPr lang="en-US" sz="24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buFont typeface="Arial" panose="020B0604020202020204" pitchFamily="34" charset="0"/>
              <a:buChar cha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buFont typeface="Arial" panose="020B0604020202020204" pitchFamily="34" charset="0"/>
              <a:buChar char="•"/>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marL="1600200" indent="-228600">
              <a:buFont typeface="Arial" panose="020B0604020202020204" pitchFamily="34" charset="0"/>
              <a:buChar char="•"/>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marL="2057400" indent="-228600">
              <a:buFont typeface="Arial" panose="020B0604020202020204" pitchFamily="34" charset="0"/>
              <a:buChar char="•"/>
              <a:defRPr lang="en-CA" sz="120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6" name="Picture 5">
            <a:extLst>
              <a:ext uri="{FF2B5EF4-FFF2-40B4-BE49-F238E27FC236}">
                <a16:creationId xmlns:a16="http://schemas.microsoft.com/office/drawing/2014/main" id="{80A4DAEB-5983-4696-A117-C1D288F37B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357425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lang="en-CA" sz="4400" b="0"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838200" y="1825625"/>
            <a:ext cx="10515600" cy="4773696"/>
          </a:xfrm>
        </p:spPr>
        <p:txBody>
          <a:bodyPr/>
          <a:lstStyle>
            <a:lvl1pPr marL="228600" indent="-228600">
              <a:buFont typeface="Arial" panose="020B0604020202020204" pitchFamily="34" charset="0"/>
              <a:buChar char="•"/>
              <a:defRPr lang="en-US" sz="24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buFont typeface="Arial" panose="020B0604020202020204" pitchFamily="34" charset="0"/>
              <a:buChar cha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buFont typeface="Arial" panose="020B0604020202020204" pitchFamily="34" charset="0"/>
              <a:buChar char="•"/>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marL="1600200" indent="-228600">
              <a:buFont typeface="Arial" panose="020B0604020202020204" pitchFamily="34" charset="0"/>
              <a:buChar char="•"/>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marL="2057400" indent="-228600">
              <a:buFont typeface="Arial" panose="020B0604020202020204" pitchFamily="34" charset="0"/>
              <a:buChar char="•"/>
              <a:defRPr lang="en-CA" sz="120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077F8C9F-1B6A-45C5-BD62-D08B7E0253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609896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G67318_Dev_Summit_plain.jpg"/>
          <p:cNvPicPr>
            <a:picLocks noChangeAspect="1"/>
          </p:cNvPicPr>
          <p:nvPr userDrawn="1"/>
        </p:nvPicPr>
        <p:blipFill>
          <a:blip r:embed="rId2" r:link="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defRPr lang="en-CA" sz="4400" b="0"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dirty="0"/>
              <a:t>Click to edit Master title style</a:t>
            </a:r>
            <a:endParaRPr lang="en-CA" dirty="0"/>
          </a:p>
        </p:txBody>
      </p:sp>
      <p:sp>
        <p:nvSpPr>
          <p:cNvPr id="3" name="Content Placeholder 2"/>
          <p:cNvSpPr>
            <a:spLocks noGrp="1"/>
          </p:cNvSpPr>
          <p:nvPr>
            <p:ph idx="1"/>
          </p:nvPr>
        </p:nvSpPr>
        <p:spPr>
          <a:xfrm>
            <a:off x="838200" y="1825625"/>
            <a:ext cx="10515600" cy="4773696"/>
          </a:xfrm>
        </p:spPr>
        <p:txBody>
          <a:bodyPr/>
          <a:lstStyle>
            <a:lvl1pPr marL="228600" indent="-228600">
              <a:buFont typeface="Arial" panose="020B0604020202020204" pitchFamily="34" charset="0"/>
              <a:buChar char="•"/>
              <a:defRPr lang="en-US" sz="24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buFont typeface="Arial" panose="020B0604020202020204" pitchFamily="34" charset="0"/>
              <a:buChar cha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buFont typeface="Arial" panose="020B0604020202020204" pitchFamily="34" charset="0"/>
              <a:buChar char="•"/>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marL="1600200" indent="-228600">
              <a:buFont typeface="Arial" panose="020B0604020202020204" pitchFamily="34" charset="0"/>
              <a:buChar char="•"/>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marL="2057400" indent="-228600">
              <a:buFont typeface="Arial" panose="020B0604020202020204" pitchFamily="34" charset="0"/>
              <a:buChar char="•"/>
              <a:defRPr lang="en-CA" sz="120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7" name="Picture 6">
            <a:extLst>
              <a:ext uri="{FF2B5EF4-FFF2-40B4-BE49-F238E27FC236}">
                <a16:creationId xmlns:a16="http://schemas.microsoft.com/office/drawing/2014/main" id="{C1AE1013-EFC7-4AAD-8755-49A58A0C3B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263709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F653D7-2598-4341-AED4-2A79147444FD}"/>
              </a:ext>
            </a:extLst>
          </p:cNvPr>
          <p:cNvPicPr>
            <a:picLocks noChangeAspect="1"/>
          </p:cNvPicPr>
          <p:nvPr userDrawn="1"/>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 name="Title 1"/>
          <p:cNvSpPr>
            <a:spLocks noGrp="1"/>
          </p:cNvSpPr>
          <p:nvPr>
            <p:ph type="title"/>
          </p:nvPr>
        </p:nvSpPr>
        <p:spPr>
          <a:xfrm>
            <a:off x="839788" y="365125"/>
            <a:ext cx="10515600" cy="1325563"/>
          </a:xfrm>
        </p:spPr>
        <p:txBody>
          <a:bodyPr>
            <a:normAutofit/>
          </a:bodyPr>
          <a:lstStyle>
            <a:lvl1pPr>
              <a:defRPr lang="en-CA" sz="4400" b="0"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dirty="0"/>
              <a:t>Click to edit Master title style</a:t>
            </a:r>
            <a:endParaRPr lang="en-CA"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lang="en-US" sz="2400" b="1"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lgn="l" defTabSz="914400" rtl="0" eaLnBrk="1" latinLnBrk="0" hangingPunct="1">
              <a:lnSpc>
                <a:spcPct val="90000"/>
              </a:lnSpc>
              <a:buFont typeface="Arial" panose="020B0604020202020204" pitchFamily="34" charset="0"/>
              <a:buChar char="•"/>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marL="1600200" indent="-228600" algn="l" defTabSz="914400" rtl="0" eaLnBrk="1" latinLnBrk="0" hangingPunct="1">
              <a:lnSpc>
                <a:spcPct val="90000"/>
              </a:lnSpc>
              <a:buFont typeface="Arial" panose="020B0604020202020204" pitchFamily="34" charset="0"/>
              <a:buChar char="•"/>
              <a:defRPr lang="en-US" sz="12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marL="2057400" indent="-228600" algn="l" defTabSz="914400" rtl="0" eaLnBrk="1" latinLnBrk="0" hangingPunct="1">
              <a:lnSpc>
                <a:spcPct val="90000"/>
              </a:lnSpc>
              <a:buFont typeface="Arial" panose="020B0604020202020204" pitchFamily="34" charset="0"/>
              <a:buChar char="•"/>
              <a:defRPr lang="en-CA" sz="105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400" b="1" kern="1200" baseline="0" dirty="0">
                <a:solidFill>
                  <a:schemeClr val="bg1"/>
                </a:solidFill>
                <a:latin typeface="AvenirNext LT Pro Regular" panose="020B0503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a:defRPr lang="en-US" sz="12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a:defRPr lang="en-CA" sz="105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marL="685800" lvl="1" indent="-228600" algn="l" defTabSz="914400" rtl="0" eaLnBrk="1" latinLnBrk="0" hangingPunct="1">
              <a:lnSpc>
                <a:spcPct val="90000"/>
              </a:lnSpc>
              <a:spcBef>
                <a:spcPts val="500"/>
              </a:spcBef>
              <a:buFont typeface="Arial" panose="020B0604020202020204" pitchFamily="34" charset="0"/>
              <a:buChar char="•"/>
            </a:pPr>
            <a:r>
              <a:rPr lang="en-US" dirty="0"/>
              <a:t>Second level</a:t>
            </a:r>
          </a:p>
          <a:p>
            <a:pPr marL="1143000" lvl="2" indent="-228600" algn="l" defTabSz="914400" rtl="0" eaLnBrk="1" latinLnBrk="0" hangingPunct="1">
              <a:lnSpc>
                <a:spcPct val="90000"/>
              </a:lnSpc>
              <a:spcBef>
                <a:spcPts val="500"/>
              </a:spcBef>
              <a:buFont typeface="Arial" panose="020B0604020202020204" pitchFamily="34" charset="0"/>
              <a:buChar char="•"/>
            </a:pPr>
            <a:r>
              <a:rPr lang="en-US" dirty="0"/>
              <a:t>Third level</a:t>
            </a:r>
          </a:p>
          <a:p>
            <a:pPr lvl="3"/>
            <a:r>
              <a:rPr lang="en-US" dirty="0"/>
              <a:t>Fourth level</a:t>
            </a:r>
          </a:p>
          <a:p>
            <a:pPr lvl="4"/>
            <a:r>
              <a:rPr lang="en-US" dirty="0"/>
              <a:t>Fifth level</a:t>
            </a:r>
            <a:endParaRPr lang="en-CA" dirty="0"/>
          </a:p>
        </p:txBody>
      </p:sp>
      <p:pic>
        <p:nvPicPr>
          <p:cNvPr id="12" name="Picture 11">
            <a:extLst>
              <a:ext uri="{FF2B5EF4-FFF2-40B4-BE49-F238E27FC236}">
                <a16:creationId xmlns:a16="http://schemas.microsoft.com/office/drawing/2014/main" id="{F241B5A7-2CE2-4D2C-8CB2-247C5B8279D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343651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A13D37-A55B-4029-9013-2EB488D8B3B9}"/>
              </a:ext>
            </a:extLst>
          </p:cNvPr>
          <p:cNvPicPr>
            <a:picLocks noChangeAspect="1"/>
          </p:cNvPicPr>
          <p:nvPr userDrawn="1"/>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365125"/>
            <a:ext cx="10515600" cy="1325563"/>
          </a:xfrm>
        </p:spPr>
        <p:txBody>
          <a:bodyPr>
            <a:normAutofit/>
          </a:bodyPr>
          <a:lstStyle>
            <a:lvl1pPr>
              <a:defRPr lang="en-CA" sz="4400" b="0"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dirty="0"/>
              <a:t>Click to edit Master title style</a:t>
            </a:r>
            <a:endParaRPr lang="en-CA"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lang="en-US" sz="2400" b="1"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lgn="l" defTabSz="914400" rtl="0" eaLnBrk="1" latinLnBrk="0" hangingPunct="1">
              <a:lnSpc>
                <a:spcPct val="90000"/>
              </a:lnSpc>
              <a:buFont typeface="Arial" panose="020B0604020202020204" pitchFamily="34" charset="0"/>
              <a:buChar char="•"/>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marL="1600200" indent="-228600" algn="l" defTabSz="914400" rtl="0" eaLnBrk="1" latinLnBrk="0" hangingPunct="1">
              <a:lnSpc>
                <a:spcPct val="90000"/>
              </a:lnSpc>
              <a:buFont typeface="Arial" panose="020B0604020202020204" pitchFamily="34" charset="0"/>
              <a:buChar char="•"/>
              <a:defRPr lang="en-US" sz="12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marL="2057400" indent="-228600" algn="l" defTabSz="914400" rtl="0" eaLnBrk="1" latinLnBrk="0" hangingPunct="1">
              <a:lnSpc>
                <a:spcPct val="90000"/>
              </a:lnSpc>
              <a:buFont typeface="Arial" panose="020B0604020202020204" pitchFamily="34" charset="0"/>
              <a:buChar char="•"/>
              <a:defRPr lang="en-CA" sz="105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400" b="1" kern="1200" baseline="0" dirty="0">
                <a:solidFill>
                  <a:schemeClr val="bg1"/>
                </a:solidFill>
                <a:latin typeface="AvenirNext LT Pro Regular" panose="020B0503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a:defRPr lang="en-US" sz="12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a:defRPr lang="en-CA" sz="105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marL="685800" lvl="1" indent="-228600" algn="l" defTabSz="914400" rtl="0" eaLnBrk="1" latinLnBrk="0" hangingPunct="1">
              <a:lnSpc>
                <a:spcPct val="90000"/>
              </a:lnSpc>
              <a:spcBef>
                <a:spcPts val="500"/>
              </a:spcBef>
              <a:buFont typeface="Arial" panose="020B0604020202020204" pitchFamily="34" charset="0"/>
              <a:buChar char="•"/>
            </a:pPr>
            <a:r>
              <a:rPr lang="en-US" dirty="0"/>
              <a:t>Second level</a:t>
            </a:r>
          </a:p>
          <a:p>
            <a:pPr marL="1143000" lvl="2" indent="-228600" algn="l" defTabSz="914400" rtl="0" eaLnBrk="1" latinLnBrk="0" hangingPunct="1">
              <a:lnSpc>
                <a:spcPct val="90000"/>
              </a:lnSpc>
              <a:spcBef>
                <a:spcPts val="500"/>
              </a:spcBef>
              <a:buFont typeface="Arial" panose="020B0604020202020204" pitchFamily="34" charset="0"/>
              <a:buChar char="•"/>
            </a:pPr>
            <a:r>
              <a:rPr lang="en-US" dirty="0"/>
              <a:t>Third level</a:t>
            </a:r>
          </a:p>
          <a:p>
            <a:pPr lvl="3"/>
            <a:r>
              <a:rPr lang="en-US" dirty="0"/>
              <a:t>Fourth level</a:t>
            </a:r>
          </a:p>
          <a:p>
            <a:pPr lvl="4"/>
            <a:r>
              <a:rPr lang="en-US" dirty="0"/>
              <a:t>Fifth level</a:t>
            </a:r>
            <a:endParaRPr lang="en-CA" dirty="0"/>
          </a:p>
        </p:txBody>
      </p:sp>
      <p:pic>
        <p:nvPicPr>
          <p:cNvPr id="12" name="Picture 11">
            <a:extLst>
              <a:ext uri="{FF2B5EF4-FFF2-40B4-BE49-F238E27FC236}">
                <a16:creationId xmlns:a16="http://schemas.microsoft.com/office/drawing/2014/main" id="{CD080EF8-EBFA-4D20-AF2B-0A16DD1BE2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151106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8" name="G67318_Dev_Summit_plain.jpg"/>
          <p:cNvPicPr>
            <a:picLocks noChangeAspect="1"/>
          </p:cNvPicPr>
          <p:nvPr userDrawn="1"/>
        </p:nvPicPr>
        <p:blipFill>
          <a:blip r:embed="rId2" r:link="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365125"/>
            <a:ext cx="10515600" cy="1325563"/>
          </a:xfrm>
        </p:spPr>
        <p:txBody>
          <a:bodyPr>
            <a:normAutofit/>
          </a:bodyPr>
          <a:lstStyle>
            <a:lvl1pPr>
              <a:defRPr lang="en-CA" sz="4400" b="1"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dirty="0"/>
              <a:t>Click to edit Master title style</a:t>
            </a:r>
            <a:endParaRPr lang="en-CA"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lang="en-US" sz="2400" b="1"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lgn="l" defTabSz="914400" rtl="0" eaLnBrk="1" latinLnBrk="0" hangingPunct="1">
              <a:lnSpc>
                <a:spcPct val="90000"/>
              </a:lnSpc>
              <a:buFont typeface="Arial" panose="020B0604020202020204" pitchFamily="34" charset="0"/>
              <a:buChar char="•"/>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marL="1600200" indent="-228600" algn="l" defTabSz="914400" rtl="0" eaLnBrk="1" latinLnBrk="0" hangingPunct="1">
              <a:lnSpc>
                <a:spcPct val="90000"/>
              </a:lnSpc>
              <a:buFont typeface="Arial" panose="020B0604020202020204" pitchFamily="34" charset="0"/>
              <a:buChar char="•"/>
              <a:defRPr lang="en-US" sz="12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marL="2057400" indent="-228600" algn="l" defTabSz="914400" rtl="0" eaLnBrk="1" latinLnBrk="0" hangingPunct="1">
              <a:lnSpc>
                <a:spcPct val="90000"/>
              </a:lnSpc>
              <a:buFont typeface="Arial" panose="020B0604020202020204" pitchFamily="34" charset="0"/>
              <a:buChar char="•"/>
              <a:defRPr lang="en-CA" sz="105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400" b="1" kern="1200" baseline="0" dirty="0">
                <a:solidFill>
                  <a:schemeClr val="bg1"/>
                </a:solidFill>
                <a:latin typeface="AvenirNext LT Pro Regular" panose="020B0503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a:defRPr lang="en-US" sz="12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a:defRPr lang="en-CA" sz="105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marL="685800" lvl="1" indent="-228600" algn="l" defTabSz="914400" rtl="0" eaLnBrk="1" latinLnBrk="0" hangingPunct="1">
              <a:lnSpc>
                <a:spcPct val="90000"/>
              </a:lnSpc>
              <a:spcBef>
                <a:spcPts val="500"/>
              </a:spcBef>
              <a:buFont typeface="Arial" panose="020B0604020202020204" pitchFamily="34" charset="0"/>
              <a:buChar char="•"/>
            </a:pPr>
            <a:r>
              <a:rPr lang="en-US" dirty="0"/>
              <a:t>Second level</a:t>
            </a:r>
          </a:p>
          <a:p>
            <a:pPr marL="1143000" lvl="2" indent="-228600" algn="l" defTabSz="914400" rtl="0" eaLnBrk="1" latinLnBrk="0" hangingPunct="1">
              <a:lnSpc>
                <a:spcPct val="90000"/>
              </a:lnSpc>
              <a:spcBef>
                <a:spcPts val="500"/>
              </a:spcBef>
              <a:buFont typeface="Arial" panose="020B0604020202020204" pitchFamily="34" charset="0"/>
              <a:buChar char="•"/>
            </a:pPr>
            <a:r>
              <a:rPr lang="en-US" dirty="0"/>
              <a:t>Third level</a:t>
            </a:r>
          </a:p>
          <a:p>
            <a:pPr lvl="3"/>
            <a:r>
              <a:rPr lang="en-US" dirty="0"/>
              <a:t>Fourth level</a:t>
            </a:r>
          </a:p>
          <a:p>
            <a:pPr lvl="4"/>
            <a:r>
              <a:rPr lang="en-US" dirty="0"/>
              <a:t>Fifth level</a:t>
            </a:r>
            <a:endParaRPr lang="en-CA" dirty="0"/>
          </a:p>
        </p:txBody>
      </p:sp>
      <p:pic>
        <p:nvPicPr>
          <p:cNvPr id="9" name="Picture 8">
            <a:extLst>
              <a:ext uri="{FF2B5EF4-FFF2-40B4-BE49-F238E27FC236}">
                <a16:creationId xmlns:a16="http://schemas.microsoft.com/office/drawing/2014/main" id="{A6560AEE-2654-4151-B1B2-07722407A3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815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pic>
        <p:nvPicPr>
          <p:cNvPr id="8" name="G67318_Dev_Summit_plain_with_bottom_flair.jpg"/>
          <p:cNvPicPr>
            <a:picLocks noChangeAspect="1"/>
          </p:cNvPicPr>
          <p:nvPr userDrawn="1"/>
        </p:nvPicPr>
        <p:blipFill rotWithShape="1">
          <a:blip r:embed="rId2" r:link="rId3">
            <a:duotone>
              <a:prstClr val="black"/>
              <a:schemeClr val="accent1">
                <a:tint val="45000"/>
                <a:satMod val="400000"/>
              </a:schemeClr>
            </a:duotone>
            <a:extLst>
              <a:ext uri="{28A0092B-C50C-407E-A947-70E740481C1C}">
                <a14:useLocalDpi xmlns:a14="http://schemas.microsoft.com/office/drawing/2010/main" val="0"/>
              </a:ext>
            </a:extLst>
          </a:blip>
          <a:srcRect l="-51"/>
          <a:stretch>
            <a:fillRect/>
          </a:stretch>
        </p:blipFill>
        <p:spPr>
          <a:xfrm>
            <a:off x="-6220" y="0"/>
            <a:ext cx="12198220" cy="6858000"/>
          </a:xfrm>
          <a:prstGeom prst="rect">
            <a:avLst/>
          </a:prstGeom>
        </p:spPr>
      </p:pic>
      <p:sp>
        <p:nvSpPr>
          <p:cNvPr id="2" name="Title 1"/>
          <p:cNvSpPr>
            <a:spLocks noGrp="1"/>
          </p:cNvSpPr>
          <p:nvPr>
            <p:ph type="title"/>
          </p:nvPr>
        </p:nvSpPr>
        <p:spPr>
          <a:xfrm>
            <a:off x="839788" y="365125"/>
            <a:ext cx="10515600" cy="1325563"/>
          </a:xfrm>
        </p:spPr>
        <p:txBody>
          <a:bodyPr>
            <a:normAutofit/>
          </a:bodyPr>
          <a:lstStyle>
            <a:lvl1pPr>
              <a:defRPr lang="en-CA" sz="4400" b="0"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dirty="0"/>
              <a:t>Click to edit Master title style</a:t>
            </a:r>
            <a:endParaRPr lang="en-CA"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lang="en-US" sz="2400" b="1"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marL="228600" indent="-228600" algn="l" defTabSz="914400" rtl="0" eaLnBrk="1" latinLnBrk="0" hangingPunct="1">
              <a:lnSpc>
                <a:spcPct val="90000"/>
              </a:lnSpc>
              <a:buFont typeface="Arial" panose="020B0604020202020204" pitchFamily="34" charset="0"/>
              <a:buChar cha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lgn="l" defTabSz="914400" rtl="0" eaLnBrk="1" latinLnBrk="0" hangingPunct="1">
              <a:lnSpc>
                <a:spcPct val="90000"/>
              </a:lnSpc>
              <a:buFont typeface="Arial" panose="020B0604020202020204" pitchFamily="34" charset="0"/>
              <a:buChar char="•"/>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lgn="l" defTabSz="914400" rtl="0" eaLnBrk="1" latinLnBrk="0" hangingPunct="1">
              <a:lnSpc>
                <a:spcPct val="90000"/>
              </a:lnSpc>
              <a:buFont typeface="Arial" panose="020B0604020202020204" pitchFamily="34" charset="0"/>
              <a:buChar char="•"/>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marL="1600200" indent="-228600" algn="l" defTabSz="914400" rtl="0" eaLnBrk="1" latinLnBrk="0" hangingPunct="1">
              <a:lnSpc>
                <a:spcPct val="90000"/>
              </a:lnSpc>
              <a:buFont typeface="Arial" panose="020B0604020202020204" pitchFamily="34" charset="0"/>
              <a:buChar char="•"/>
              <a:defRPr lang="en-US" sz="12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marL="2057400" indent="-228600" algn="l" defTabSz="914400" rtl="0" eaLnBrk="1" latinLnBrk="0" hangingPunct="1">
              <a:lnSpc>
                <a:spcPct val="90000"/>
              </a:lnSpc>
              <a:buFont typeface="Arial" panose="020B0604020202020204" pitchFamily="34" charset="0"/>
              <a:buChar char="•"/>
              <a:defRPr lang="en-CA" sz="105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400" b="1" kern="1200" baseline="0" dirty="0">
                <a:solidFill>
                  <a:schemeClr val="bg1"/>
                </a:solidFill>
                <a:latin typeface="AvenirNext LT Pro Regular" panose="020B0503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lang="en-US" sz="2000" kern="1200" baseline="0" dirty="0" smtClean="0">
                <a:solidFill>
                  <a:schemeClr val="bg1"/>
                </a:solidFill>
                <a:latin typeface="AvenirNext LT Pro Regular" panose="020B0503020202020204" pitchFamily="34" charset="0"/>
                <a:ea typeface="+mn-ea"/>
                <a:cs typeface="Arial" panose="020B0604020202020204" pitchFamily="34" charset="0"/>
              </a:defRPr>
            </a:lvl1pPr>
            <a:lvl2pPr marL="685800" indent="-228600">
              <a:defRPr lang="en-US" sz="1800" kern="1200" baseline="0" dirty="0" smtClean="0">
                <a:solidFill>
                  <a:schemeClr val="bg1"/>
                </a:solidFill>
                <a:latin typeface="AvenirNext LT Pro Regular" panose="020B0503020202020204" pitchFamily="34" charset="0"/>
                <a:ea typeface="+mn-ea"/>
                <a:cs typeface="Arial" panose="020B0604020202020204" pitchFamily="34" charset="0"/>
              </a:defRPr>
            </a:lvl2pPr>
            <a:lvl3pPr marL="1143000" indent="-228600">
              <a:defRPr lang="en-US" sz="1600" kern="1200" baseline="0" dirty="0" smtClean="0">
                <a:solidFill>
                  <a:schemeClr val="bg1"/>
                </a:solidFill>
                <a:latin typeface="AvenirNext LT Pro Regular" panose="020B0503020202020204" pitchFamily="34" charset="0"/>
                <a:ea typeface="+mn-ea"/>
                <a:cs typeface="Arial" panose="020B0604020202020204" pitchFamily="34" charset="0"/>
              </a:defRPr>
            </a:lvl3pPr>
            <a:lvl4pPr>
              <a:defRPr lang="en-US" sz="1200" kern="1200" baseline="0" dirty="0" smtClean="0">
                <a:solidFill>
                  <a:schemeClr val="bg1"/>
                </a:solidFill>
                <a:latin typeface="AvenirNext LT Pro Regular" panose="020B0503020202020204" pitchFamily="34" charset="0"/>
                <a:ea typeface="+mn-ea"/>
                <a:cs typeface="Arial" panose="020B0604020202020204" pitchFamily="34" charset="0"/>
              </a:defRPr>
            </a:lvl4pPr>
            <a:lvl5pPr>
              <a:defRPr lang="en-CA" sz="1050" kern="1200" baseline="0" dirty="0" smtClean="0">
                <a:solidFill>
                  <a:schemeClr val="bg1"/>
                </a:solidFill>
                <a:latin typeface="AvenirNext LT Pro Regular" panose="020B0503020202020204" pitchFamily="34" charset="0"/>
                <a:ea typeface="+mn-ea"/>
                <a:cs typeface="Arial" panose="020B0604020202020204" pitchFamily="34" charset="0"/>
              </a:defRPr>
            </a:lvl5pPr>
          </a:lstStyle>
          <a:p>
            <a:pPr lvl="0"/>
            <a:r>
              <a:rPr lang="en-US" dirty="0"/>
              <a:t>Edit Master text styles</a:t>
            </a:r>
          </a:p>
          <a:p>
            <a:pPr marL="685800" lvl="1" indent="-228600" algn="l" defTabSz="914400" rtl="0" eaLnBrk="1" latinLnBrk="0" hangingPunct="1">
              <a:lnSpc>
                <a:spcPct val="90000"/>
              </a:lnSpc>
              <a:spcBef>
                <a:spcPts val="500"/>
              </a:spcBef>
              <a:buFont typeface="Arial" panose="020B0604020202020204" pitchFamily="34" charset="0"/>
              <a:buChar char="•"/>
            </a:pPr>
            <a:r>
              <a:rPr lang="en-US" dirty="0"/>
              <a:t>Second level</a:t>
            </a:r>
          </a:p>
          <a:p>
            <a:pPr marL="1143000" lvl="2" indent="-228600" algn="l" defTabSz="914400" rtl="0" eaLnBrk="1" latinLnBrk="0" hangingPunct="1">
              <a:lnSpc>
                <a:spcPct val="90000"/>
              </a:lnSpc>
              <a:spcBef>
                <a:spcPts val="500"/>
              </a:spcBef>
              <a:buFont typeface="Arial" panose="020B0604020202020204" pitchFamily="34" charset="0"/>
              <a:buChar char="•"/>
            </a:pPr>
            <a:r>
              <a:rPr lang="en-US" dirty="0"/>
              <a:t>Third level</a:t>
            </a:r>
          </a:p>
          <a:p>
            <a:pPr lvl="3"/>
            <a:r>
              <a:rPr lang="en-US" dirty="0"/>
              <a:t>Fourth level</a:t>
            </a:r>
          </a:p>
          <a:p>
            <a:pPr lvl="4"/>
            <a:r>
              <a:rPr lang="en-US" dirty="0"/>
              <a:t>Fifth level</a:t>
            </a:r>
            <a:endParaRPr lang="en-CA" dirty="0"/>
          </a:p>
        </p:txBody>
      </p:sp>
      <p:pic>
        <p:nvPicPr>
          <p:cNvPr id="9" name="Picture 8">
            <a:extLst>
              <a:ext uri="{FF2B5EF4-FFF2-40B4-BE49-F238E27FC236}">
                <a16:creationId xmlns:a16="http://schemas.microsoft.com/office/drawing/2014/main" id="{C2588F88-C9C7-465B-B0FD-272BE679DD0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59333" y="6455790"/>
            <a:ext cx="1842168" cy="224493"/>
          </a:xfrm>
          <a:prstGeom prst="rect">
            <a:avLst/>
          </a:prstGeom>
        </p:spPr>
      </p:pic>
    </p:spTree>
    <p:extLst>
      <p:ext uri="{BB962C8B-B14F-4D97-AF65-F5344CB8AC3E}">
        <p14:creationId xmlns:p14="http://schemas.microsoft.com/office/powerpoint/2010/main" val="1976182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Next LT Pro Regular" panose="020B0503020202020204" pitchFamily="34" charset="0"/>
              </a:defRPr>
            </a:lvl1pPr>
          </a:lstStyle>
          <a:p>
            <a:fld id="{C07440AE-8E13-4B02-BABF-6B9902E1F76D}" type="datetimeFigureOut">
              <a:rPr lang="en-CA" smtClean="0"/>
              <a:pPr/>
              <a:t>2020-03-09</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Next LT Pro Regular" panose="020B0503020202020204" pitchFamily="34" charset="0"/>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Next LT Pro Regular" panose="020B0503020202020204" pitchFamily="34" charset="0"/>
              </a:defRPr>
            </a:lvl1pPr>
          </a:lstStyle>
          <a:p>
            <a:fld id="{EBEC28F3-66CF-42DA-8135-A5A8B77422A1}" type="slidenum">
              <a:rPr lang="en-CA" smtClean="0"/>
              <a:pPr/>
              <a:t>‹#›</a:t>
            </a:fld>
            <a:endParaRPr lang="en-CA"/>
          </a:p>
        </p:txBody>
      </p:sp>
    </p:spTree>
    <p:extLst>
      <p:ext uri="{BB962C8B-B14F-4D97-AF65-F5344CB8AC3E}">
        <p14:creationId xmlns:p14="http://schemas.microsoft.com/office/powerpoint/2010/main" val="3005078365"/>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8" r:id="rId3"/>
    <p:sldLayoutId id="2147483660" r:id="rId4"/>
    <p:sldLayoutId id="2147483659" r:id="rId5"/>
    <p:sldLayoutId id="2147483653" r:id="rId6"/>
    <p:sldLayoutId id="2147483662" r:id="rId7"/>
    <p:sldLayoutId id="2147483663" r:id="rId8"/>
    <p:sldLayoutId id="2147483664" r:id="rId9"/>
    <p:sldLayoutId id="2147483655" r:id="rId10"/>
    <p:sldLayoutId id="2147483666" r:id="rId11"/>
    <p:sldLayoutId id="2147483665" r:id="rId12"/>
    <p:sldLayoutId id="2147483667" r:id="rId13"/>
    <p:sldLayoutId id="2147483657" r:id="rId14"/>
    <p:sldLayoutId id="2147483668" r:id="rId15"/>
    <p:sldLayoutId id="2147483669" r:id="rId16"/>
  </p:sldLayoutIdLst>
  <p:txStyles>
    <p:titleStyle>
      <a:lvl1pPr algn="l" defTabSz="914400" rtl="0" eaLnBrk="1" latinLnBrk="0" hangingPunct="1">
        <a:lnSpc>
          <a:spcPct val="90000"/>
        </a:lnSpc>
        <a:spcBef>
          <a:spcPct val="0"/>
        </a:spcBef>
        <a:buNone/>
        <a:defRPr sz="4400" kern="1200">
          <a:solidFill>
            <a:schemeClr val="tx1"/>
          </a:solidFill>
          <a:latin typeface="AvenirNext LT Pro Regular"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Next LT Pro Regular"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Next LT Pro Regular"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Next LT Pro Regular"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Next LT Pro Regular"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Next LT Pro Regular"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cid:85FCA461-F8B7-42D4-8327-E8774E13CCA6@uwaterloo.ca" TargetMode="Externa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cid:85FCA461-F8B7-42D4-8327-E8774E13CCA6@uwaterloo.ca"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xiaomeng.xu@uwaterloo.c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uwaterloo.ca/waterloo-public-transportation-initiative/" TargetMode="External"/><Relationship Id="rId4" Type="http://schemas.openxmlformats.org/officeDocument/2006/relationships/hyperlink" Target="mailto:jcasello@uwaterloo.ca" TargetMode="Externa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tcat.ca/wp-content/uploads/2017/03/ATPBtG.2017.03.16.forweb-1.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toronto.ca/wp-content/uploads/2017/11/990f-2017-Vision-Zero-Road-Safety-Plan_June1.pdf" TargetMode="Externa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7C04-3C85-4607-84E7-828C58B92459}"/>
              </a:ext>
            </a:extLst>
          </p:cNvPr>
          <p:cNvSpPr>
            <a:spLocks noGrp="1"/>
          </p:cNvSpPr>
          <p:nvPr>
            <p:ph type="ctrTitle"/>
          </p:nvPr>
        </p:nvSpPr>
        <p:spPr>
          <a:xfrm>
            <a:off x="484094" y="1021976"/>
            <a:ext cx="11241741" cy="2213099"/>
          </a:xfrm>
        </p:spPr>
        <p:txBody>
          <a:bodyPr>
            <a:normAutofit fontScale="90000"/>
          </a:bodyPr>
          <a:lstStyle/>
          <a:p>
            <a:r>
              <a:rPr lang="en-CA" b="1" dirty="0"/>
              <a:t>Extracting pedestrian activities and tours from smartphone data: a trajectory-based GPS analysis</a:t>
            </a:r>
            <a:endParaRPr lang="en-CA" dirty="0"/>
          </a:p>
        </p:txBody>
      </p:sp>
      <p:sp>
        <p:nvSpPr>
          <p:cNvPr id="3" name="Subtitle 2">
            <a:extLst>
              <a:ext uri="{FF2B5EF4-FFF2-40B4-BE49-F238E27FC236}">
                <a16:creationId xmlns:a16="http://schemas.microsoft.com/office/drawing/2014/main" id="{97EAC82C-EC7C-49E5-849C-3A5EF5DDC09B}"/>
              </a:ext>
            </a:extLst>
          </p:cNvPr>
          <p:cNvSpPr>
            <a:spLocks noGrp="1"/>
          </p:cNvSpPr>
          <p:nvPr>
            <p:ph type="subTitle" idx="1"/>
          </p:nvPr>
        </p:nvSpPr>
        <p:spPr>
          <a:xfrm>
            <a:off x="2059405" y="3337342"/>
            <a:ext cx="9144000" cy="2498681"/>
          </a:xfrm>
        </p:spPr>
        <p:txBody>
          <a:bodyPr>
            <a:normAutofit/>
          </a:bodyPr>
          <a:lstStyle/>
          <a:p>
            <a:r>
              <a:rPr lang="en-US" sz="2000" b="1" dirty="0"/>
              <a:t>Ming </a:t>
            </a:r>
            <a:r>
              <a:rPr lang="en-US" sz="2000" b="1" dirty="0" err="1"/>
              <a:t>Xiaomeng</a:t>
            </a:r>
            <a:r>
              <a:rPr lang="en-US" sz="2000" b="1" dirty="0"/>
              <a:t> Xu</a:t>
            </a:r>
          </a:p>
          <a:p>
            <a:r>
              <a:rPr lang="en-US" sz="2000" dirty="0"/>
              <a:t>PhD Candidate at School of Planning</a:t>
            </a:r>
          </a:p>
          <a:p>
            <a:endParaRPr lang="en-US" sz="2000" dirty="0"/>
          </a:p>
          <a:p>
            <a:r>
              <a:rPr lang="en-US" sz="2000" b="1" dirty="0"/>
              <a:t>Jeff </a:t>
            </a:r>
            <a:r>
              <a:rPr lang="en-US" sz="2000" b="1" dirty="0" err="1"/>
              <a:t>Casello</a:t>
            </a:r>
            <a:endParaRPr lang="en-US" sz="2000" b="1" dirty="0"/>
          </a:p>
          <a:p>
            <a:r>
              <a:rPr lang="en-US" sz="2000" dirty="0"/>
              <a:t>Professor at School of Planning and</a:t>
            </a:r>
            <a:br>
              <a:rPr lang="en-US" sz="2000" dirty="0"/>
            </a:br>
            <a:r>
              <a:rPr lang="en-US" sz="2000" dirty="0"/>
              <a:t>Department of Civil and Environmental Engineering</a:t>
            </a:r>
            <a:endParaRPr lang="en-CA" sz="2000" dirty="0"/>
          </a:p>
          <a:p>
            <a:endParaRPr lang="en-CA" sz="2000" dirty="0"/>
          </a:p>
        </p:txBody>
      </p:sp>
      <p:pic>
        <p:nvPicPr>
          <p:cNvPr id="7" name="Picture 6">
            <a:extLst>
              <a:ext uri="{FF2B5EF4-FFF2-40B4-BE49-F238E27FC236}">
                <a16:creationId xmlns:a16="http://schemas.microsoft.com/office/drawing/2014/main" id="{18174D77-95BD-3C49-9132-4C0103A20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42" t="24324" r="9926" b="26083"/>
          <a:stretch/>
        </p:blipFill>
        <p:spPr>
          <a:xfrm>
            <a:off x="9906392" y="92364"/>
            <a:ext cx="1948873" cy="812800"/>
          </a:xfrm>
          <a:prstGeom prst="rect">
            <a:avLst/>
          </a:prstGeom>
        </p:spPr>
      </p:pic>
      <p:pic>
        <p:nvPicPr>
          <p:cNvPr id="8" name="B9468AAD-CBC7-4539-B2C0-195FD6E18AC4" descr="cid:85FCA461-F8B7-42D4-8327-E8774E13CCA6@uwaterloo.ca">
            <a:extLst>
              <a:ext uri="{FF2B5EF4-FFF2-40B4-BE49-F238E27FC236}">
                <a16:creationId xmlns:a16="http://schemas.microsoft.com/office/drawing/2014/main" id="{62E22866-06F9-4047-9A3A-D36B26E2BD2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40145" y="5737068"/>
            <a:ext cx="3389745" cy="135815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DC1B00B-A17A-6E43-BD3A-DCC96A36C147}"/>
              </a:ext>
            </a:extLst>
          </p:cNvPr>
          <p:cNvGrpSpPr/>
          <p:nvPr/>
        </p:nvGrpSpPr>
        <p:grpSpPr>
          <a:xfrm>
            <a:off x="7406640" y="79301"/>
            <a:ext cx="2432955" cy="812800"/>
            <a:chOff x="7419703" y="92364"/>
            <a:chExt cx="2432955" cy="812800"/>
          </a:xfrm>
        </p:grpSpPr>
        <p:sp>
          <p:nvSpPr>
            <p:cNvPr id="4" name="Rectangle 3">
              <a:extLst>
                <a:ext uri="{FF2B5EF4-FFF2-40B4-BE49-F238E27FC236}">
                  <a16:creationId xmlns:a16="http://schemas.microsoft.com/office/drawing/2014/main" id="{B87E3E19-1AAD-464D-AEF4-74D1DD836319}"/>
                </a:ext>
              </a:extLst>
            </p:cNvPr>
            <p:cNvSpPr/>
            <p:nvPr/>
          </p:nvSpPr>
          <p:spPr>
            <a:xfrm>
              <a:off x="7419703" y="92364"/>
              <a:ext cx="2416628" cy="81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D6E4ACF-08FE-1543-ACDD-9736A82A24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213" y="130459"/>
              <a:ext cx="2402445" cy="708635"/>
            </a:xfrm>
            <a:prstGeom prst="rect">
              <a:avLst/>
            </a:prstGeom>
          </p:spPr>
        </p:pic>
      </p:grpSp>
    </p:spTree>
    <p:extLst>
      <p:ext uri="{BB962C8B-B14F-4D97-AF65-F5344CB8AC3E}">
        <p14:creationId xmlns:p14="http://schemas.microsoft.com/office/powerpoint/2010/main" val="2511252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EEFE94-1918-D845-A799-803126A40E38}"/>
              </a:ext>
            </a:extLst>
          </p:cNvPr>
          <p:cNvSpPr/>
          <p:nvPr/>
        </p:nvSpPr>
        <p:spPr>
          <a:xfrm>
            <a:off x="851263" y="1523541"/>
            <a:ext cx="6189618" cy="3037948"/>
          </a:xfrm>
          <a:prstGeom prst="rect">
            <a:avLst/>
          </a:prstGeom>
        </p:spPr>
        <p:txBody>
          <a:bodyPr wrap="square">
            <a:spAutoFit/>
          </a:bodyPr>
          <a:lstStyle/>
          <a:p>
            <a:pPr lvl="0">
              <a:lnSpc>
                <a:spcPct val="90000"/>
              </a:lnSpc>
              <a:spcBef>
                <a:spcPts val="600"/>
              </a:spcBef>
              <a:spcAft>
                <a:spcPts val="600"/>
              </a:spcAft>
            </a:pPr>
            <a:r>
              <a:rPr lang="en-US" altLang="zh-CN" sz="2400" b="1" dirty="0">
                <a:solidFill>
                  <a:prstClr val="white"/>
                </a:solidFill>
                <a:latin typeface="Garamond" charset="0"/>
                <a:ea typeface="Garamond" charset="0"/>
                <a:cs typeface="Garamond" charset="0"/>
              </a:rPr>
              <a:t>The circumstances under which the Activity Detection algorithm did not work well include: </a:t>
            </a:r>
          </a:p>
          <a:p>
            <a:pPr marL="457200" lvl="0" indent="-457200">
              <a:lnSpc>
                <a:spcPct val="90000"/>
              </a:lnSpc>
              <a:spcBef>
                <a:spcPts val="600"/>
              </a:spcBef>
              <a:spcAft>
                <a:spcPts val="600"/>
              </a:spcAft>
              <a:buFont typeface="Wingdings" panose="05000000000000000000" pitchFamily="2" charset="2"/>
              <a:buChar char="v"/>
            </a:pPr>
            <a:r>
              <a:rPr lang="en-US" altLang="zh-CN" sz="2400" b="1" dirty="0">
                <a:solidFill>
                  <a:prstClr val="white"/>
                </a:solidFill>
                <a:latin typeface="Garamond" charset="0"/>
                <a:ea typeface="Garamond" charset="0"/>
                <a:cs typeface="Garamond" charset="0"/>
              </a:rPr>
              <a:t>Inattentive users and inconsistent GPS data; </a:t>
            </a:r>
          </a:p>
          <a:p>
            <a:pPr marL="457200" lvl="0" indent="-457200">
              <a:lnSpc>
                <a:spcPct val="90000"/>
              </a:lnSpc>
              <a:spcBef>
                <a:spcPts val="600"/>
              </a:spcBef>
              <a:spcAft>
                <a:spcPts val="600"/>
              </a:spcAft>
              <a:buFont typeface="Wingdings" panose="05000000000000000000" pitchFamily="2" charset="2"/>
              <a:buChar char="v"/>
            </a:pPr>
            <a:r>
              <a:rPr lang="en-US" altLang="zh-CN" sz="2400" b="1" dirty="0">
                <a:solidFill>
                  <a:prstClr val="white"/>
                </a:solidFill>
                <a:latin typeface="Garamond" charset="0"/>
                <a:ea typeface="Garamond" charset="0"/>
                <a:cs typeface="Garamond" charset="0"/>
              </a:rPr>
              <a:t>Entry to tunnels; </a:t>
            </a:r>
          </a:p>
          <a:p>
            <a:pPr marL="457200" lvl="0" indent="-457200">
              <a:lnSpc>
                <a:spcPct val="90000"/>
              </a:lnSpc>
              <a:spcBef>
                <a:spcPts val="600"/>
              </a:spcBef>
              <a:spcAft>
                <a:spcPts val="600"/>
              </a:spcAft>
              <a:buFont typeface="Wingdings" panose="05000000000000000000" pitchFamily="2" charset="2"/>
              <a:buChar char="v"/>
            </a:pPr>
            <a:r>
              <a:rPr lang="en-US" altLang="zh-CN" sz="2400" b="1" dirty="0">
                <a:solidFill>
                  <a:prstClr val="white"/>
                </a:solidFill>
                <a:latin typeface="Garamond" charset="0"/>
                <a:ea typeface="Garamond" charset="0"/>
                <a:cs typeface="Garamond" charset="0"/>
              </a:rPr>
              <a:t>Travel by LRT; </a:t>
            </a:r>
          </a:p>
          <a:p>
            <a:pPr marL="457200" lvl="0" indent="-457200">
              <a:lnSpc>
                <a:spcPct val="90000"/>
              </a:lnSpc>
              <a:spcBef>
                <a:spcPts val="600"/>
              </a:spcBef>
              <a:spcAft>
                <a:spcPts val="600"/>
              </a:spcAft>
              <a:buFont typeface="Wingdings" panose="05000000000000000000" pitchFamily="2" charset="2"/>
              <a:buChar char="v"/>
            </a:pPr>
            <a:r>
              <a:rPr lang="en-US" altLang="zh-CN" sz="2400" b="1" dirty="0">
                <a:solidFill>
                  <a:prstClr val="white"/>
                </a:solidFill>
                <a:latin typeface="Garamond" charset="0"/>
                <a:ea typeface="Garamond" charset="0"/>
                <a:cs typeface="Garamond" charset="0"/>
              </a:rPr>
              <a:t>When travel includes “drive-</a:t>
            </a:r>
            <a:r>
              <a:rPr lang="en-US" altLang="zh-CN" sz="2400" b="1" dirty="0" err="1">
                <a:solidFill>
                  <a:prstClr val="white"/>
                </a:solidFill>
                <a:latin typeface="Garamond" charset="0"/>
                <a:ea typeface="Garamond" charset="0"/>
                <a:cs typeface="Garamond" charset="0"/>
              </a:rPr>
              <a:t>thrus</a:t>
            </a:r>
            <a:r>
              <a:rPr lang="en-US" altLang="zh-CN" sz="2400" b="1" dirty="0">
                <a:solidFill>
                  <a:prstClr val="white"/>
                </a:solidFill>
                <a:latin typeface="Garamond" charset="0"/>
                <a:ea typeface="Garamond" charset="0"/>
                <a:cs typeface="Garamond" charset="0"/>
              </a:rPr>
              <a:t>”.</a:t>
            </a:r>
          </a:p>
        </p:txBody>
      </p:sp>
      <p:sp>
        <p:nvSpPr>
          <p:cNvPr id="2" name="Title 1">
            <a:extLst>
              <a:ext uri="{FF2B5EF4-FFF2-40B4-BE49-F238E27FC236}">
                <a16:creationId xmlns:a16="http://schemas.microsoft.com/office/drawing/2014/main" id="{956501EE-43E6-074A-AFBD-722B9296AF6C}"/>
              </a:ext>
            </a:extLst>
          </p:cNvPr>
          <p:cNvSpPr>
            <a:spLocks noGrp="1"/>
          </p:cNvSpPr>
          <p:nvPr>
            <p:ph type="title"/>
          </p:nvPr>
        </p:nvSpPr>
        <p:spPr/>
        <p:txBody>
          <a:bodyPr/>
          <a:lstStyle/>
          <a:p>
            <a:r>
              <a:rPr lang="en-US" dirty="0"/>
              <a:t>Representative Examples of Errors  </a:t>
            </a:r>
          </a:p>
        </p:txBody>
      </p:sp>
      <p:pic>
        <p:nvPicPr>
          <p:cNvPr id="4" name="图片 2">
            <a:extLst>
              <a:ext uri="{FF2B5EF4-FFF2-40B4-BE49-F238E27FC236}">
                <a16:creationId xmlns:a16="http://schemas.microsoft.com/office/drawing/2014/main" id="{565855AD-D4D5-6041-8B60-84B2B559E032}"/>
              </a:ext>
            </a:extLst>
          </p:cNvPr>
          <p:cNvPicPr>
            <a:picLocks noChangeAspect="1"/>
          </p:cNvPicPr>
          <p:nvPr/>
        </p:nvPicPr>
        <p:blipFill rotWithShape="1">
          <a:blip r:embed="rId3"/>
          <a:srcRect l="8933" r="26230"/>
          <a:stretch/>
        </p:blipFill>
        <p:spPr>
          <a:xfrm>
            <a:off x="7564144" y="1602515"/>
            <a:ext cx="1852098" cy="2880000"/>
          </a:xfrm>
          <a:prstGeom prst="rect">
            <a:avLst/>
          </a:prstGeom>
        </p:spPr>
      </p:pic>
      <p:pic>
        <p:nvPicPr>
          <p:cNvPr id="5" name="图片 5">
            <a:extLst>
              <a:ext uri="{FF2B5EF4-FFF2-40B4-BE49-F238E27FC236}">
                <a16:creationId xmlns:a16="http://schemas.microsoft.com/office/drawing/2014/main" id="{B8FFC2E0-4E42-494C-A93A-8010D9A4C49D}"/>
              </a:ext>
            </a:extLst>
          </p:cNvPr>
          <p:cNvPicPr>
            <a:picLocks noChangeAspect="1"/>
          </p:cNvPicPr>
          <p:nvPr/>
        </p:nvPicPr>
        <p:blipFill>
          <a:blip r:embed="rId4"/>
          <a:stretch>
            <a:fillRect/>
          </a:stretch>
        </p:blipFill>
        <p:spPr>
          <a:xfrm>
            <a:off x="9715432" y="1602515"/>
            <a:ext cx="1900000" cy="2880000"/>
          </a:xfrm>
          <a:prstGeom prst="rect">
            <a:avLst/>
          </a:prstGeom>
        </p:spPr>
      </p:pic>
      <p:sp>
        <p:nvSpPr>
          <p:cNvPr id="8" name="文本框 4">
            <a:extLst>
              <a:ext uri="{FF2B5EF4-FFF2-40B4-BE49-F238E27FC236}">
                <a16:creationId xmlns:a16="http://schemas.microsoft.com/office/drawing/2014/main" id="{441B6DD4-82C9-8D4E-9BA7-B36B535AFB5D}"/>
              </a:ext>
            </a:extLst>
          </p:cNvPr>
          <p:cNvSpPr txBox="1"/>
          <p:nvPr/>
        </p:nvSpPr>
        <p:spPr>
          <a:xfrm>
            <a:off x="7564144" y="4561489"/>
            <a:ext cx="2312117" cy="230832"/>
          </a:xfrm>
          <a:prstGeom prst="rect">
            <a:avLst/>
          </a:prstGeom>
          <a:noFill/>
        </p:spPr>
        <p:txBody>
          <a:bodyPr wrap="square" rtlCol="0">
            <a:spAutoFit/>
          </a:bodyPr>
          <a:lstStyle/>
          <a:p>
            <a:r>
              <a:rPr lang="en-US" altLang="zh-CN" sz="900" b="1" dirty="0">
                <a:solidFill>
                  <a:schemeClr val="bg1"/>
                </a:solidFill>
              </a:rPr>
              <a:t>Undetected trips to a drive thru</a:t>
            </a:r>
            <a:endParaRPr lang="zh-CN" altLang="en-US" sz="900" b="1" dirty="0">
              <a:solidFill>
                <a:schemeClr val="bg1"/>
              </a:solidFill>
            </a:endParaRPr>
          </a:p>
        </p:txBody>
      </p:sp>
      <p:sp>
        <p:nvSpPr>
          <p:cNvPr id="9" name="文本框 6">
            <a:extLst>
              <a:ext uri="{FF2B5EF4-FFF2-40B4-BE49-F238E27FC236}">
                <a16:creationId xmlns:a16="http://schemas.microsoft.com/office/drawing/2014/main" id="{3F7BADA7-F32B-1C42-8657-4AECFF89B48D}"/>
              </a:ext>
            </a:extLst>
          </p:cNvPr>
          <p:cNvSpPr txBox="1"/>
          <p:nvPr/>
        </p:nvSpPr>
        <p:spPr>
          <a:xfrm>
            <a:off x="9767684" y="4561489"/>
            <a:ext cx="1881117" cy="369332"/>
          </a:xfrm>
          <a:prstGeom prst="rect">
            <a:avLst/>
          </a:prstGeom>
          <a:noFill/>
        </p:spPr>
        <p:txBody>
          <a:bodyPr wrap="square" rtlCol="0">
            <a:spAutoFit/>
          </a:bodyPr>
          <a:lstStyle/>
          <a:p>
            <a:pPr algn="ctr"/>
            <a:r>
              <a:rPr lang="en-US" altLang="zh-CN" sz="900" b="1" dirty="0">
                <a:solidFill>
                  <a:schemeClr val="bg1"/>
                </a:solidFill>
              </a:rPr>
              <a:t>Missing data as a result of lost signal/ app crash</a:t>
            </a:r>
            <a:endParaRPr lang="zh-CN" altLang="en-US" sz="900" b="1" dirty="0">
              <a:solidFill>
                <a:schemeClr val="bg1"/>
              </a:solidFill>
            </a:endParaRPr>
          </a:p>
        </p:txBody>
      </p:sp>
    </p:spTree>
    <p:extLst>
      <p:ext uri="{BB962C8B-B14F-4D97-AF65-F5344CB8AC3E}">
        <p14:creationId xmlns:p14="http://schemas.microsoft.com/office/powerpoint/2010/main" val="373484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64083A-CA89-2642-94FD-B5911F055682}"/>
              </a:ext>
            </a:extLst>
          </p:cNvPr>
          <p:cNvSpPr/>
          <p:nvPr/>
        </p:nvSpPr>
        <p:spPr>
          <a:xfrm>
            <a:off x="5899438" y="4240556"/>
            <a:ext cx="4612362" cy="20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a:extLst>
              <a:ext uri="{FF2B5EF4-FFF2-40B4-BE49-F238E27FC236}">
                <a16:creationId xmlns:a16="http://schemas.microsoft.com/office/drawing/2014/main" id="{ECB43380-E706-DE43-89A0-77786074B269}"/>
              </a:ext>
            </a:extLst>
          </p:cNvPr>
          <p:cNvSpPr>
            <a:spLocks noGrp="1" noChangeArrowheads="1"/>
          </p:cNvSpPr>
          <p:nvPr>
            <p:ph type="title"/>
          </p:nvPr>
        </p:nvSpPr>
        <p:spPr>
          <a:xfrm>
            <a:off x="838200" y="364490"/>
            <a:ext cx="12255189" cy="1325563"/>
          </a:xfrm>
        </p:spPr>
        <p:txBody>
          <a:bodyPr/>
          <a:lstStyle/>
          <a:p>
            <a:pPr eaLnBrk="1" hangingPunct="1"/>
            <a:r>
              <a:rPr lang="en-US" dirty="0"/>
              <a:t>Typology of Pedestrian Tours: Uni- &amp; Multi-modal</a:t>
            </a:r>
          </a:p>
        </p:txBody>
      </p:sp>
      <p:pic>
        <p:nvPicPr>
          <p:cNvPr id="5" name="图片 18" descr="C:\Users\Administrator\Desktop\ClassficationExample_Intermodal1.jpg">
            <a:extLst>
              <a:ext uri="{FF2B5EF4-FFF2-40B4-BE49-F238E27FC236}">
                <a16:creationId xmlns:a16="http://schemas.microsoft.com/office/drawing/2014/main" id="{35556CCF-ACD3-5F4F-A157-83E148D103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2" t="8218" r="1147" b="7726"/>
          <a:stretch/>
        </p:blipFill>
        <p:spPr bwMode="auto">
          <a:xfrm>
            <a:off x="1285294" y="1676990"/>
            <a:ext cx="4088803" cy="2520000"/>
          </a:xfrm>
          <a:prstGeom prst="rect">
            <a:avLst/>
          </a:prstGeom>
          <a:noFill/>
          <a:ln>
            <a:noFill/>
          </a:ln>
        </p:spPr>
      </p:pic>
      <p:pic>
        <p:nvPicPr>
          <p:cNvPr id="6" name="图片 19">
            <a:extLst>
              <a:ext uri="{FF2B5EF4-FFF2-40B4-BE49-F238E27FC236}">
                <a16:creationId xmlns:a16="http://schemas.microsoft.com/office/drawing/2014/main" id="{82AE9B73-1E57-4945-98FD-6F455FBB72EB}"/>
              </a:ext>
            </a:extLst>
          </p:cNvPr>
          <p:cNvPicPr/>
          <p:nvPr/>
        </p:nvPicPr>
        <p:blipFill rotWithShape="1">
          <a:blip r:embed="rId4"/>
          <a:srcRect t="7788" r="4699" b="16058"/>
          <a:stretch/>
        </p:blipFill>
        <p:spPr>
          <a:xfrm>
            <a:off x="1285293" y="4245216"/>
            <a:ext cx="4088803" cy="2016000"/>
          </a:xfrm>
          <a:prstGeom prst="rect">
            <a:avLst/>
          </a:prstGeom>
        </p:spPr>
      </p:pic>
      <p:sp>
        <p:nvSpPr>
          <p:cNvPr id="7" name="TextBox 6">
            <a:extLst>
              <a:ext uri="{FF2B5EF4-FFF2-40B4-BE49-F238E27FC236}">
                <a16:creationId xmlns:a16="http://schemas.microsoft.com/office/drawing/2014/main" id="{802AF882-8411-AE47-9678-F2146C220C74}"/>
              </a:ext>
            </a:extLst>
          </p:cNvPr>
          <p:cNvSpPr txBox="1"/>
          <p:nvPr/>
        </p:nvSpPr>
        <p:spPr>
          <a:xfrm>
            <a:off x="1557042" y="6333093"/>
            <a:ext cx="3744973" cy="338554"/>
          </a:xfrm>
          <a:prstGeom prst="rect">
            <a:avLst/>
          </a:prstGeom>
          <a:noFill/>
        </p:spPr>
        <p:txBody>
          <a:bodyPr wrap="square" rtlCol="0">
            <a:spAutoFit/>
          </a:bodyPr>
          <a:lstStyle/>
          <a:p>
            <a:r>
              <a:rPr lang="en-US" sz="1600" b="1" dirty="0">
                <a:solidFill>
                  <a:schemeClr val="bg1"/>
                </a:solidFill>
                <a:latin typeface="Garamond" charset="0"/>
                <a:ea typeface="Garamond" charset="0"/>
                <a:cs typeface="Garamond" charset="0"/>
              </a:rPr>
              <a:t>Home-based utilitarian pedestrian tour</a:t>
            </a:r>
          </a:p>
        </p:txBody>
      </p:sp>
      <p:pic>
        <p:nvPicPr>
          <p:cNvPr id="8" name="Picture 60">
            <a:extLst>
              <a:ext uri="{FF2B5EF4-FFF2-40B4-BE49-F238E27FC236}">
                <a16:creationId xmlns:a16="http://schemas.microsoft.com/office/drawing/2014/main" id="{CE9AA2CA-05A1-5943-8400-534969FC010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839" t="8296" r="2039" b="11776"/>
          <a:stretch/>
        </p:blipFill>
        <p:spPr>
          <a:xfrm>
            <a:off x="6792570" y="4253619"/>
            <a:ext cx="2559686" cy="2002937"/>
          </a:xfrm>
          <a:prstGeom prst="rect">
            <a:avLst/>
          </a:prstGeom>
        </p:spPr>
      </p:pic>
      <p:pic>
        <p:nvPicPr>
          <p:cNvPr id="9" name="图片 3">
            <a:extLst>
              <a:ext uri="{FF2B5EF4-FFF2-40B4-BE49-F238E27FC236}">
                <a16:creationId xmlns:a16="http://schemas.microsoft.com/office/drawing/2014/main" id="{D2C42A55-A95E-5747-AAA2-FCA5C93CDC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99438" y="1670995"/>
            <a:ext cx="4612362" cy="2520000"/>
          </a:xfrm>
          <a:prstGeom prst="rect">
            <a:avLst/>
          </a:prstGeom>
          <a:ln>
            <a:solidFill>
              <a:schemeClr val="tx1"/>
            </a:solidFill>
          </a:ln>
        </p:spPr>
      </p:pic>
      <p:sp>
        <p:nvSpPr>
          <p:cNvPr id="10" name="TextBox 9">
            <a:extLst>
              <a:ext uri="{FF2B5EF4-FFF2-40B4-BE49-F238E27FC236}">
                <a16:creationId xmlns:a16="http://schemas.microsoft.com/office/drawing/2014/main" id="{A80B6C70-DF9D-4C40-A543-A97C66792F16}"/>
              </a:ext>
            </a:extLst>
          </p:cNvPr>
          <p:cNvSpPr txBox="1"/>
          <p:nvPr/>
        </p:nvSpPr>
        <p:spPr>
          <a:xfrm>
            <a:off x="7089851" y="6353267"/>
            <a:ext cx="2615106" cy="338554"/>
          </a:xfrm>
          <a:prstGeom prst="rect">
            <a:avLst/>
          </a:prstGeom>
          <a:noFill/>
        </p:spPr>
        <p:txBody>
          <a:bodyPr wrap="square" rtlCol="0">
            <a:spAutoFit/>
          </a:bodyPr>
          <a:lstStyle/>
          <a:p>
            <a:r>
              <a:rPr lang="en-US" sz="1600" b="1" dirty="0">
                <a:solidFill>
                  <a:schemeClr val="bg1"/>
                </a:solidFill>
                <a:latin typeface="Garamond" charset="0"/>
                <a:ea typeface="Garamond" charset="0"/>
                <a:cs typeface="Garamond" charset="0"/>
              </a:rPr>
              <a:t>Utilitarian pedestrian tour</a:t>
            </a:r>
          </a:p>
        </p:txBody>
      </p:sp>
    </p:spTree>
    <p:extLst>
      <p:ext uri="{BB962C8B-B14F-4D97-AF65-F5344CB8AC3E}">
        <p14:creationId xmlns:p14="http://schemas.microsoft.com/office/powerpoint/2010/main" val="778846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B8B2-AE6F-434C-A5E8-4105252C2E8E}"/>
              </a:ext>
            </a:extLst>
          </p:cNvPr>
          <p:cNvSpPr>
            <a:spLocks noGrp="1"/>
          </p:cNvSpPr>
          <p:nvPr>
            <p:ph type="title"/>
          </p:nvPr>
        </p:nvSpPr>
        <p:spPr/>
        <p:txBody>
          <a:bodyPr/>
          <a:lstStyle/>
          <a:p>
            <a:r>
              <a:rPr lang="en-US" dirty="0"/>
              <a:t>Typology of Pedestrian Tours: Purposes </a:t>
            </a:r>
          </a:p>
        </p:txBody>
      </p:sp>
      <p:pic>
        <p:nvPicPr>
          <p:cNvPr id="4" name="图片 8">
            <a:extLst>
              <a:ext uri="{FF2B5EF4-FFF2-40B4-BE49-F238E27FC236}">
                <a16:creationId xmlns:a16="http://schemas.microsoft.com/office/drawing/2014/main" id="{E2E338A8-3EEF-5F41-B887-51CF74A51B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538" t="9542" r="4723" b="28858"/>
          <a:stretch/>
        </p:blipFill>
        <p:spPr>
          <a:xfrm>
            <a:off x="5669280" y="4528167"/>
            <a:ext cx="3682922" cy="1627303"/>
          </a:xfrm>
          <a:prstGeom prst="rect">
            <a:avLst/>
          </a:prstGeom>
        </p:spPr>
      </p:pic>
      <p:pic>
        <p:nvPicPr>
          <p:cNvPr id="5" name="图片 7" descr="C:\Users\Administrator\Desktop\ClassficationExample_Rectional1.jpg">
            <a:extLst>
              <a:ext uri="{FF2B5EF4-FFF2-40B4-BE49-F238E27FC236}">
                <a16:creationId xmlns:a16="http://schemas.microsoft.com/office/drawing/2014/main" id="{5002B4EE-0779-C740-8C70-9F4F80B7E5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5" t="7764" b="6476"/>
          <a:stretch/>
        </p:blipFill>
        <p:spPr bwMode="auto">
          <a:xfrm>
            <a:off x="1347096" y="1596451"/>
            <a:ext cx="3960000" cy="2176435"/>
          </a:xfrm>
          <a:prstGeom prst="rect">
            <a:avLst/>
          </a:prstGeom>
          <a:noFill/>
          <a:ln>
            <a:noFill/>
          </a:ln>
        </p:spPr>
      </p:pic>
      <p:pic>
        <p:nvPicPr>
          <p:cNvPr id="6" name="图片 10">
            <a:extLst>
              <a:ext uri="{FF2B5EF4-FFF2-40B4-BE49-F238E27FC236}">
                <a16:creationId xmlns:a16="http://schemas.microsoft.com/office/drawing/2014/main" id="{F5CAB8FB-C770-214C-BF2D-66B70519B7C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395" r="5567" b="29349"/>
          <a:stretch/>
        </p:blipFill>
        <p:spPr>
          <a:xfrm>
            <a:off x="1386284" y="4531771"/>
            <a:ext cx="3920812" cy="1623699"/>
          </a:xfrm>
          <a:prstGeom prst="rect">
            <a:avLst/>
          </a:prstGeom>
        </p:spPr>
      </p:pic>
      <p:pic>
        <p:nvPicPr>
          <p:cNvPr id="7" name="图片 5" descr="C:\Users\Administrator\Desktop\ClassficationExample_Utilitarian.jpg">
            <a:extLst>
              <a:ext uri="{FF2B5EF4-FFF2-40B4-BE49-F238E27FC236}">
                <a16:creationId xmlns:a16="http://schemas.microsoft.com/office/drawing/2014/main" id="{68EB95F5-E847-BC47-8F39-AAEF2CA900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4" t="7195" b="5976"/>
          <a:stretch/>
        </p:blipFill>
        <p:spPr bwMode="auto">
          <a:xfrm>
            <a:off x="5558756" y="1592588"/>
            <a:ext cx="3792492" cy="2178000"/>
          </a:xfrm>
          <a:prstGeom prst="rect">
            <a:avLst/>
          </a:prstGeom>
          <a:noFill/>
          <a:ln>
            <a:noFill/>
          </a:ln>
        </p:spPr>
      </p:pic>
      <p:sp>
        <p:nvSpPr>
          <p:cNvPr id="8" name="Left-Right Arrow 7">
            <a:extLst>
              <a:ext uri="{FF2B5EF4-FFF2-40B4-BE49-F238E27FC236}">
                <a16:creationId xmlns:a16="http://schemas.microsoft.com/office/drawing/2014/main" id="{FC1F03FD-8CCD-D549-8242-AAEFD63BC96D}"/>
              </a:ext>
            </a:extLst>
          </p:cNvPr>
          <p:cNvSpPr/>
          <p:nvPr/>
        </p:nvSpPr>
        <p:spPr>
          <a:xfrm>
            <a:off x="774285" y="3631503"/>
            <a:ext cx="9143999" cy="959757"/>
          </a:xfrm>
          <a:prstGeom prst="leftRightArrow">
            <a:avLst/>
          </a:prstGeom>
          <a:gradFill>
            <a:gsLst>
              <a:gs pos="0">
                <a:srgbClr val="92D050"/>
              </a:gs>
              <a:gs pos="100000">
                <a:srgbClr val="92D050"/>
              </a:gs>
              <a:gs pos="50000">
                <a:srgbClr val="B3BD00">
                  <a:tint val="23500"/>
                  <a:satMod val="160000"/>
                  <a:lumMod val="54000"/>
                  <a:lumOff val="46000"/>
                </a:srgbClr>
              </a:gs>
            </a:gsLst>
            <a:lin ang="10800000" scaled="1"/>
          </a:gradFill>
          <a:ln w="12700" cap="flat" cmpd="sng" algn="ctr">
            <a:solidFill>
              <a:srgbClr val="B3BD00">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tx1"/>
                </a:solidFill>
                <a:effectLst/>
                <a:uLnTx/>
                <a:uFillTx/>
                <a:latin typeface="Garamond" charset="0"/>
                <a:ea typeface="Garamond" charset="0"/>
                <a:cs typeface="Garamond" charset="0"/>
              </a:rPr>
              <a:t>Recreational</a:t>
            </a:r>
            <a:r>
              <a:rPr kumimoji="0" lang="zh-CN" altLang="en-US" sz="2400" b="1" i="0" u="none" strike="noStrike" kern="1200" cap="none" spc="0" normalizeH="0" baseline="0" noProof="0" dirty="0">
                <a:ln>
                  <a:noFill/>
                </a:ln>
                <a:solidFill>
                  <a:schemeClr val="tx1"/>
                </a:solidFill>
                <a:effectLst/>
                <a:uLnTx/>
                <a:uFillTx/>
                <a:latin typeface="Garamond" charset="0"/>
                <a:ea typeface="Garamond" charset="0"/>
                <a:cs typeface="Garamond" charset="0"/>
              </a:rPr>
              <a:t>     </a:t>
            </a:r>
            <a:r>
              <a:rPr kumimoji="0" lang="en-US" altLang="zh-CN" sz="2400" b="1" i="0" u="none" strike="noStrike" kern="1200" cap="none" spc="0" normalizeH="0" baseline="0" noProof="0" dirty="0">
                <a:ln>
                  <a:noFill/>
                </a:ln>
                <a:solidFill>
                  <a:schemeClr val="tx1"/>
                </a:solidFill>
                <a:effectLst/>
                <a:uLnTx/>
                <a:uFillTx/>
                <a:latin typeface="Garamond" charset="0"/>
                <a:ea typeface="Garamond" charset="0"/>
                <a:cs typeface="Garamond" charset="0"/>
              </a:rPr>
              <a:t>                                </a:t>
            </a:r>
            <a:r>
              <a:rPr kumimoji="0" lang="zh-CN" altLang="en-US" sz="2400" b="1" i="0" u="none" strike="noStrike" kern="1200" cap="none" spc="0" normalizeH="0" baseline="0" noProof="0" dirty="0">
                <a:ln>
                  <a:noFill/>
                </a:ln>
                <a:solidFill>
                  <a:schemeClr val="tx1"/>
                </a:solidFill>
                <a:effectLst/>
                <a:uLnTx/>
                <a:uFillTx/>
                <a:latin typeface="Garamond" charset="0"/>
                <a:ea typeface="Garamond" charset="0"/>
                <a:cs typeface="Garamond" charset="0"/>
              </a:rPr>
              <a:t>                      </a:t>
            </a:r>
            <a:r>
              <a:rPr kumimoji="0" lang="en-US" altLang="zh-CN" sz="2400" b="1" i="0" u="none" strike="noStrike" kern="1200" cap="none" spc="0" normalizeH="0" baseline="0" noProof="0" dirty="0">
                <a:ln>
                  <a:noFill/>
                </a:ln>
                <a:solidFill>
                  <a:schemeClr val="tx1"/>
                </a:solidFill>
                <a:effectLst/>
                <a:uLnTx/>
                <a:uFillTx/>
                <a:latin typeface="Garamond" charset="0"/>
                <a:ea typeface="Garamond" charset="0"/>
                <a:cs typeface="Garamond" charset="0"/>
              </a:rPr>
              <a:t>Utilitarian</a:t>
            </a:r>
            <a:endParaRPr kumimoji="0" lang="en-US" sz="2400" b="1" i="0" u="none" strike="noStrike" kern="1200" cap="none" spc="0" normalizeH="0" baseline="0" noProof="0" dirty="0">
              <a:ln>
                <a:noFill/>
              </a:ln>
              <a:solidFill>
                <a:schemeClr val="tx1"/>
              </a:solidFill>
              <a:effectLst/>
              <a:uLnTx/>
              <a:uFillTx/>
              <a:latin typeface="Garamond" charset="0"/>
              <a:ea typeface="Garamond" charset="0"/>
              <a:cs typeface="Garamond" charset="0"/>
            </a:endParaRPr>
          </a:p>
        </p:txBody>
      </p:sp>
      <p:sp>
        <p:nvSpPr>
          <p:cNvPr id="9" name="TextBox 8">
            <a:extLst>
              <a:ext uri="{FF2B5EF4-FFF2-40B4-BE49-F238E27FC236}">
                <a16:creationId xmlns:a16="http://schemas.microsoft.com/office/drawing/2014/main" id="{EF4EE487-086D-8548-8570-3C730D2EB4C7}"/>
              </a:ext>
            </a:extLst>
          </p:cNvPr>
          <p:cNvSpPr txBox="1"/>
          <p:nvPr/>
        </p:nvSpPr>
        <p:spPr>
          <a:xfrm>
            <a:off x="1576351" y="6229633"/>
            <a:ext cx="3744973" cy="338554"/>
          </a:xfrm>
          <a:prstGeom prst="rect">
            <a:avLst/>
          </a:prstGeom>
          <a:noFill/>
        </p:spPr>
        <p:txBody>
          <a:bodyPr wrap="square" rtlCol="0">
            <a:spAutoFit/>
          </a:bodyPr>
          <a:lstStyle/>
          <a:p>
            <a:r>
              <a:rPr lang="en-US" sz="1600" b="1" dirty="0">
                <a:solidFill>
                  <a:schemeClr val="bg1"/>
                </a:solidFill>
                <a:latin typeface="Garamond" charset="0"/>
                <a:ea typeface="Garamond" charset="0"/>
                <a:cs typeface="Garamond" charset="0"/>
              </a:rPr>
              <a:t>Work-based recreational pedestrian tour</a:t>
            </a:r>
          </a:p>
        </p:txBody>
      </p:sp>
      <p:sp>
        <p:nvSpPr>
          <p:cNvPr id="10" name="TextBox 9">
            <a:extLst>
              <a:ext uri="{FF2B5EF4-FFF2-40B4-BE49-F238E27FC236}">
                <a16:creationId xmlns:a16="http://schemas.microsoft.com/office/drawing/2014/main" id="{A7656FB4-532F-C040-AB11-917487AF9FBE}"/>
              </a:ext>
            </a:extLst>
          </p:cNvPr>
          <p:cNvSpPr txBox="1"/>
          <p:nvPr/>
        </p:nvSpPr>
        <p:spPr>
          <a:xfrm>
            <a:off x="5669280" y="6234759"/>
            <a:ext cx="3744973" cy="338554"/>
          </a:xfrm>
          <a:prstGeom prst="rect">
            <a:avLst/>
          </a:prstGeom>
          <a:noFill/>
        </p:spPr>
        <p:txBody>
          <a:bodyPr wrap="square" rtlCol="0">
            <a:spAutoFit/>
          </a:bodyPr>
          <a:lstStyle/>
          <a:p>
            <a:r>
              <a:rPr lang="en-US" sz="1600" b="1" dirty="0">
                <a:solidFill>
                  <a:schemeClr val="bg1"/>
                </a:solidFill>
                <a:latin typeface="Garamond" charset="0"/>
                <a:ea typeface="Garamond" charset="0"/>
                <a:cs typeface="Garamond" charset="0"/>
              </a:rPr>
              <a:t>Home-based utilitarian pedestrian tour</a:t>
            </a:r>
          </a:p>
        </p:txBody>
      </p:sp>
      <p:sp>
        <p:nvSpPr>
          <p:cNvPr id="11" name="TextBox 10">
            <a:extLst>
              <a:ext uri="{FF2B5EF4-FFF2-40B4-BE49-F238E27FC236}">
                <a16:creationId xmlns:a16="http://schemas.microsoft.com/office/drawing/2014/main" id="{1E653658-7670-D64E-9869-132A25CF2C55}"/>
              </a:ext>
            </a:extLst>
          </p:cNvPr>
          <p:cNvSpPr txBox="1"/>
          <p:nvPr/>
        </p:nvSpPr>
        <p:spPr>
          <a:xfrm>
            <a:off x="5892969" y="4919673"/>
            <a:ext cx="1439724" cy="738664"/>
          </a:xfrm>
          <a:prstGeom prst="rect">
            <a:avLst/>
          </a:prstGeom>
          <a:solidFill>
            <a:schemeClr val="bg1"/>
          </a:solidFill>
        </p:spPr>
        <p:txBody>
          <a:bodyPr wrap="square" rtlCol="0">
            <a:spAutoFit/>
          </a:bodyPr>
          <a:lstStyle/>
          <a:p>
            <a:r>
              <a:rPr lang="en-US" altLang="zh-CN" sz="1400" b="1" dirty="0">
                <a:latin typeface="Garamond" charset="0"/>
                <a:ea typeface="Garamond" charset="0"/>
                <a:cs typeface="Garamond" charset="0"/>
              </a:rPr>
              <a:t>Primary</a:t>
            </a:r>
            <a:r>
              <a:rPr lang="zh-CN" altLang="en-US" sz="1400" b="1" dirty="0">
                <a:latin typeface="Garamond" charset="0"/>
                <a:ea typeface="Garamond" charset="0"/>
                <a:cs typeface="Garamond" charset="0"/>
              </a:rPr>
              <a:t> </a:t>
            </a:r>
            <a:r>
              <a:rPr lang="en-US" altLang="zh-CN" sz="1400" b="1" dirty="0">
                <a:latin typeface="Garamond" charset="0"/>
                <a:ea typeface="Garamond" charset="0"/>
                <a:cs typeface="Garamond" charset="0"/>
              </a:rPr>
              <a:t>Origin</a:t>
            </a:r>
            <a:r>
              <a:rPr lang="zh-CN" altLang="en-US" sz="1400" b="1" dirty="0">
                <a:latin typeface="Garamond" charset="0"/>
                <a:ea typeface="Garamond" charset="0"/>
                <a:cs typeface="Garamond" charset="0"/>
              </a:rPr>
              <a:t> </a:t>
            </a:r>
            <a:r>
              <a:rPr lang="en-US" altLang="zh-CN" sz="1400" b="1" dirty="0">
                <a:latin typeface="Garamond" charset="0"/>
                <a:ea typeface="Garamond" charset="0"/>
                <a:cs typeface="Garamond" charset="0"/>
              </a:rPr>
              <a:t>(Home)</a:t>
            </a:r>
            <a:r>
              <a:rPr lang="zh-CN" altLang="en-US" sz="1400" b="1" dirty="0">
                <a:latin typeface="Garamond" charset="0"/>
                <a:ea typeface="Garamond" charset="0"/>
                <a:cs typeface="Garamond" charset="0"/>
              </a:rPr>
              <a:t> </a:t>
            </a:r>
            <a:r>
              <a:rPr lang="en-US" altLang="zh-CN" sz="1400" b="1" dirty="0">
                <a:latin typeface="Garamond" charset="0"/>
                <a:ea typeface="Garamond" charset="0"/>
                <a:cs typeface="Garamond" charset="0"/>
              </a:rPr>
              <a:t>&amp;</a:t>
            </a:r>
            <a:r>
              <a:rPr lang="zh-CN" altLang="en-US" sz="1400" b="1" dirty="0">
                <a:latin typeface="Garamond" charset="0"/>
                <a:ea typeface="Garamond" charset="0"/>
                <a:cs typeface="Garamond" charset="0"/>
              </a:rPr>
              <a:t> </a:t>
            </a:r>
            <a:r>
              <a:rPr lang="en-US" altLang="zh-CN" sz="1400" b="1" dirty="0">
                <a:latin typeface="Garamond" charset="0"/>
                <a:ea typeface="Garamond" charset="0"/>
                <a:cs typeface="Garamond" charset="0"/>
              </a:rPr>
              <a:t>End</a:t>
            </a:r>
            <a:r>
              <a:rPr lang="zh-CN" altLang="en-US" sz="1400" b="1" dirty="0">
                <a:latin typeface="Garamond" charset="0"/>
                <a:ea typeface="Garamond" charset="0"/>
                <a:cs typeface="Garamond" charset="0"/>
              </a:rPr>
              <a:t> </a:t>
            </a:r>
            <a:r>
              <a:rPr lang="en-US" altLang="zh-CN" sz="1400" b="1" dirty="0">
                <a:latin typeface="Garamond" charset="0"/>
                <a:ea typeface="Garamond" charset="0"/>
                <a:cs typeface="Garamond" charset="0"/>
              </a:rPr>
              <a:t>Destination</a:t>
            </a:r>
            <a:endParaRPr lang="en-US" sz="1400" b="1" dirty="0">
              <a:latin typeface="Garamond" charset="0"/>
              <a:ea typeface="Garamond" charset="0"/>
              <a:cs typeface="Garamond" charset="0"/>
            </a:endParaRPr>
          </a:p>
        </p:txBody>
      </p:sp>
      <p:sp>
        <p:nvSpPr>
          <p:cNvPr id="12" name="TextBox 11">
            <a:extLst>
              <a:ext uri="{FF2B5EF4-FFF2-40B4-BE49-F238E27FC236}">
                <a16:creationId xmlns:a16="http://schemas.microsoft.com/office/drawing/2014/main" id="{D5CF3BEC-5FFB-E546-BA59-ACB3B5C18BE2}"/>
              </a:ext>
            </a:extLst>
          </p:cNvPr>
          <p:cNvSpPr txBox="1"/>
          <p:nvPr/>
        </p:nvSpPr>
        <p:spPr>
          <a:xfrm>
            <a:off x="8028952" y="4972486"/>
            <a:ext cx="1322296" cy="738664"/>
          </a:xfrm>
          <a:prstGeom prst="rect">
            <a:avLst/>
          </a:prstGeom>
          <a:solidFill>
            <a:schemeClr val="bg1"/>
          </a:solidFill>
        </p:spPr>
        <p:txBody>
          <a:bodyPr wrap="square" rtlCol="0">
            <a:spAutoFit/>
          </a:bodyPr>
          <a:lstStyle/>
          <a:p>
            <a:r>
              <a:rPr lang="en-US" altLang="zh-CN" sz="1400" b="1" dirty="0">
                <a:latin typeface="Garamond" charset="0"/>
                <a:ea typeface="Garamond" charset="0"/>
                <a:cs typeface="Garamond" charset="0"/>
              </a:rPr>
              <a:t>Primary</a:t>
            </a:r>
            <a:r>
              <a:rPr lang="zh-CN" altLang="en-US" sz="1400" b="1" dirty="0">
                <a:latin typeface="Garamond" charset="0"/>
                <a:ea typeface="Garamond" charset="0"/>
                <a:cs typeface="Garamond" charset="0"/>
              </a:rPr>
              <a:t> </a:t>
            </a:r>
            <a:r>
              <a:rPr lang="en-US" altLang="zh-CN" sz="1400" b="1" dirty="0">
                <a:latin typeface="Garamond" charset="0"/>
                <a:ea typeface="Garamond" charset="0"/>
                <a:cs typeface="Garamond" charset="0"/>
              </a:rPr>
              <a:t>Destination</a:t>
            </a:r>
            <a:r>
              <a:rPr lang="zh-CN" altLang="en-US" sz="1400" b="1" dirty="0">
                <a:latin typeface="Garamond" charset="0"/>
                <a:ea typeface="Garamond" charset="0"/>
                <a:cs typeface="Garamond" charset="0"/>
              </a:rPr>
              <a:t> </a:t>
            </a:r>
            <a:r>
              <a:rPr lang="en-US" altLang="zh-CN" sz="1400" b="1" dirty="0">
                <a:latin typeface="Garamond" charset="0"/>
                <a:ea typeface="Garamond" charset="0"/>
                <a:cs typeface="Garamond" charset="0"/>
              </a:rPr>
              <a:t>(Work)</a:t>
            </a:r>
            <a:endParaRPr lang="en-US" sz="1400" b="1" dirty="0">
              <a:latin typeface="Garamond" charset="0"/>
              <a:ea typeface="Garamond" charset="0"/>
              <a:cs typeface="Garamond" charset="0"/>
            </a:endParaRPr>
          </a:p>
        </p:txBody>
      </p:sp>
    </p:spTree>
    <p:extLst>
      <p:ext uri="{BB962C8B-B14F-4D97-AF65-F5344CB8AC3E}">
        <p14:creationId xmlns:p14="http://schemas.microsoft.com/office/powerpoint/2010/main" val="2493226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58B19-BFB6-5E41-A121-B966140CC521}"/>
              </a:ext>
            </a:extLst>
          </p:cNvPr>
          <p:cNvSpPr>
            <a:spLocks noGrp="1"/>
          </p:cNvSpPr>
          <p:nvPr>
            <p:ph type="title"/>
          </p:nvPr>
        </p:nvSpPr>
        <p:spPr/>
        <p:txBody>
          <a:bodyPr/>
          <a:lstStyle/>
          <a:p>
            <a:r>
              <a:rPr lang="en-US" dirty="0"/>
              <a:t>Complexity of Pedestrian Tours: Simple </a:t>
            </a:r>
          </a:p>
        </p:txBody>
      </p:sp>
      <p:pic>
        <p:nvPicPr>
          <p:cNvPr id="4" name="Picture 3">
            <a:extLst>
              <a:ext uri="{FF2B5EF4-FFF2-40B4-BE49-F238E27FC236}">
                <a16:creationId xmlns:a16="http://schemas.microsoft.com/office/drawing/2014/main" id="{681E10DE-1FDC-5F4B-9D7C-7361A1B55804}"/>
              </a:ext>
            </a:extLst>
          </p:cNvPr>
          <p:cNvPicPr>
            <a:picLocks noChangeAspect="1"/>
          </p:cNvPicPr>
          <p:nvPr/>
        </p:nvPicPr>
        <p:blipFill rotWithShape="1">
          <a:blip r:embed="rId3">
            <a:extLst>
              <a:ext uri="{28A0092B-C50C-407E-A947-70E740481C1C}">
                <a14:useLocalDpi xmlns:a14="http://schemas.microsoft.com/office/drawing/2010/main" val="0"/>
              </a:ext>
            </a:extLst>
          </a:blip>
          <a:srcRect l="2601" t="8491" r="2344" b="4666"/>
          <a:stretch/>
        </p:blipFill>
        <p:spPr>
          <a:xfrm>
            <a:off x="6072614" y="2690949"/>
            <a:ext cx="4181729" cy="2952205"/>
          </a:xfrm>
          <a:prstGeom prst="rect">
            <a:avLst/>
          </a:prstGeom>
        </p:spPr>
      </p:pic>
      <p:graphicFrame>
        <p:nvGraphicFramePr>
          <p:cNvPr id="5" name="图表 7">
            <a:extLst>
              <a:ext uri="{FF2B5EF4-FFF2-40B4-BE49-F238E27FC236}">
                <a16:creationId xmlns:a16="http://schemas.microsoft.com/office/drawing/2014/main" id="{2E274B46-F7E3-AC40-B539-96F70994CF9D}"/>
              </a:ext>
            </a:extLst>
          </p:cNvPr>
          <p:cNvGraphicFramePr>
            <a:graphicFrameLocks noChangeAspect="1"/>
          </p:cNvGraphicFramePr>
          <p:nvPr>
            <p:extLst>
              <p:ext uri="{D42A27DB-BD31-4B8C-83A1-F6EECF244321}">
                <p14:modId xmlns:p14="http://schemas.microsoft.com/office/powerpoint/2010/main" val="1094619020"/>
              </p:ext>
            </p:extLst>
          </p:nvPr>
        </p:nvGraphicFramePr>
        <p:xfrm>
          <a:off x="784556" y="1763631"/>
          <a:ext cx="5055382" cy="4320000"/>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52646C7D-1CCD-044F-B4ED-AC197DBE4AC1}"/>
              </a:ext>
            </a:extLst>
          </p:cNvPr>
          <p:cNvSpPr/>
          <p:nvPr/>
        </p:nvSpPr>
        <p:spPr>
          <a:xfrm>
            <a:off x="6098740" y="1838148"/>
            <a:ext cx="3958046" cy="707886"/>
          </a:xfrm>
          <a:prstGeom prst="rect">
            <a:avLst/>
          </a:prstGeom>
        </p:spPr>
        <p:txBody>
          <a:bodyPr wrap="square">
            <a:spAutoFit/>
          </a:bodyPr>
          <a:lstStyle/>
          <a:p>
            <a:pPr algn="ctr">
              <a:defRPr sz="1400" b="0" i="0" u="none" strike="noStrike" kern="1200" spc="0" baseline="0">
                <a:solidFill>
                  <a:srgbClr val="000000">
                    <a:lumMod val="65000"/>
                    <a:lumOff val="35000"/>
                  </a:srgbClr>
                </a:solidFill>
                <a:latin typeface="+mn-lt"/>
                <a:ea typeface="+mn-ea"/>
                <a:cs typeface="+mn-cs"/>
              </a:defRPr>
            </a:pPr>
            <a:r>
              <a:rPr lang="en-US" altLang="zh-CN" sz="2000" b="1" dirty="0">
                <a:solidFill>
                  <a:schemeClr val="bg1"/>
                </a:solidFill>
                <a:latin typeface="Garamond" charset="0"/>
                <a:ea typeface="Garamond" charset="0"/>
                <a:cs typeface="Garamond" charset="0"/>
              </a:rPr>
              <a:t>Unimodal Recreation Pedestrian Tour Travel GPS Trajectory </a:t>
            </a:r>
          </a:p>
        </p:txBody>
      </p:sp>
    </p:spTree>
    <p:extLst>
      <p:ext uri="{BB962C8B-B14F-4D97-AF65-F5344CB8AC3E}">
        <p14:creationId xmlns:p14="http://schemas.microsoft.com/office/powerpoint/2010/main" val="938810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58B19-BFB6-5E41-A121-B966140CC521}"/>
              </a:ext>
            </a:extLst>
          </p:cNvPr>
          <p:cNvSpPr>
            <a:spLocks noGrp="1"/>
          </p:cNvSpPr>
          <p:nvPr>
            <p:ph type="title"/>
          </p:nvPr>
        </p:nvSpPr>
        <p:spPr/>
        <p:txBody>
          <a:bodyPr/>
          <a:lstStyle/>
          <a:p>
            <a:r>
              <a:rPr lang="en-US" dirty="0"/>
              <a:t>Complexity of Pedestrian Tours: Complex </a:t>
            </a:r>
          </a:p>
        </p:txBody>
      </p:sp>
      <p:pic>
        <p:nvPicPr>
          <p:cNvPr id="7" name="Picture 6" descr="A close up of a map&#10;&#10;Description generated with high confidence">
            <a:extLst>
              <a:ext uri="{FF2B5EF4-FFF2-40B4-BE49-F238E27FC236}">
                <a16:creationId xmlns:a16="http://schemas.microsoft.com/office/drawing/2014/main" id="{89F2B2C7-8B9B-AD4A-B401-9C6118BE9C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293" t="5332" r="3712" b="7865"/>
          <a:stretch/>
        </p:blipFill>
        <p:spPr>
          <a:xfrm>
            <a:off x="6327865" y="2544515"/>
            <a:ext cx="3819716" cy="2876570"/>
          </a:xfrm>
          <a:prstGeom prst="rect">
            <a:avLst/>
          </a:prstGeom>
        </p:spPr>
      </p:pic>
      <p:graphicFrame>
        <p:nvGraphicFramePr>
          <p:cNvPr id="8" name="图表 16">
            <a:extLst>
              <a:ext uri="{FF2B5EF4-FFF2-40B4-BE49-F238E27FC236}">
                <a16:creationId xmlns:a16="http://schemas.microsoft.com/office/drawing/2014/main" id="{3C2CF34E-8332-0149-B7FA-5F9BCDB10004}"/>
              </a:ext>
            </a:extLst>
          </p:cNvPr>
          <p:cNvGraphicFramePr>
            <a:graphicFrameLocks/>
          </p:cNvGraphicFramePr>
          <p:nvPr>
            <p:extLst>
              <p:ext uri="{D42A27DB-BD31-4B8C-83A1-F6EECF244321}">
                <p14:modId xmlns:p14="http://schemas.microsoft.com/office/powerpoint/2010/main" val="2777822492"/>
              </p:ext>
            </p:extLst>
          </p:nvPr>
        </p:nvGraphicFramePr>
        <p:xfrm>
          <a:off x="908674" y="1645008"/>
          <a:ext cx="5176439" cy="4438623"/>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A60DFFC7-B608-694A-95F6-590E369C9344}"/>
              </a:ext>
            </a:extLst>
          </p:cNvPr>
          <p:cNvSpPr/>
          <p:nvPr/>
        </p:nvSpPr>
        <p:spPr>
          <a:xfrm>
            <a:off x="6085113" y="1836621"/>
            <a:ext cx="4357472" cy="707886"/>
          </a:xfrm>
          <a:prstGeom prst="rect">
            <a:avLst/>
          </a:prstGeom>
        </p:spPr>
        <p:txBody>
          <a:bodyPr wrap="square">
            <a:spAutoFit/>
          </a:bodyPr>
          <a:lstStyle/>
          <a:p>
            <a:pPr algn="ctr">
              <a:defRPr sz="1600" b="0" i="0" u="none" strike="noStrike" kern="1200" spc="0" baseline="0">
                <a:solidFill>
                  <a:srgbClr val="000000">
                    <a:lumMod val="65000"/>
                    <a:lumOff val="35000"/>
                  </a:srgbClr>
                </a:solidFill>
                <a:latin typeface="+mn-lt"/>
                <a:ea typeface="+mn-ea"/>
                <a:cs typeface="+mn-cs"/>
              </a:defRPr>
            </a:pPr>
            <a:r>
              <a:rPr lang="en-US" altLang="zh-CN" sz="2000" b="1" dirty="0">
                <a:solidFill>
                  <a:schemeClr val="bg1"/>
                </a:solidFill>
                <a:latin typeface="Garamond" charset="0"/>
                <a:ea typeface="Garamond" charset="0"/>
                <a:cs typeface="Garamond" charset="0"/>
              </a:rPr>
              <a:t>Unimodal Utilitarian Pedestrian Tour Travel GPS Trajectory</a:t>
            </a:r>
          </a:p>
        </p:txBody>
      </p:sp>
    </p:spTree>
    <p:extLst>
      <p:ext uri="{BB962C8B-B14F-4D97-AF65-F5344CB8AC3E}">
        <p14:creationId xmlns:p14="http://schemas.microsoft.com/office/powerpoint/2010/main" val="4010133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9A669-F4A5-984A-A4AF-5712ABF4065B}"/>
              </a:ext>
            </a:extLst>
          </p:cNvPr>
          <p:cNvSpPr>
            <a:spLocks noGrp="1"/>
          </p:cNvSpPr>
          <p:nvPr>
            <p:ph type="title"/>
          </p:nvPr>
        </p:nvSpPr>
        <p:spPr/>
        <p:txBody>
          <a:bodyPr/>
          <a:lstStyle/>
          <a:p>
            <a:r>
              <a:rPr lang="en-US" dirty="0"/>
              <a:t>Conclusion and Future Work</a:t>
            </a:r>
          </a:p>
        </p:txBody>
      </p:sp>
      <p:sp>
        <p:nvSpPr>
          <p:cNvPr id="3" name="Content Placeholder 2">
            <a:extLst>
              <a:ext uri="{FF2B5EF4-FFF2-40B4-BE49-F238E27FC236}">
                <a16:creationId xmlns:a16="http://schemas.microsoft.com/office/drawing/2014/main" id="{5ACD236F-86EF-F147-AA23-A4B12E6D3291}"/>
              </a:ext>
            </a:extLst>
          </p:cNvPr>
          <p:cNvSpPr>
            <a:spLocks noGrp="1"/>
          </p:cNvSpPr>
          <p:nvPr>
            <p:ph idx="1"/>
          </p:nvPr>
        </p:nvSpPr>
        <p:spPr/>
        <p:txBody>
          <a:bodyPr/>
          <a:lstStyle/>
          <a:p>
            <a:pPr marL="457200" indent="-457200">
              <a:spcBef>
                <a:spcPts val="600"/>
              </a:spcBef>
              <a:spcAft>
                <a:spcPts val="600"/>
              </a:spcAft>
              <a:buFont typeface="Wingdings" panose="05000000000000000000" pitchFamily="2" charset="2"/>
              <a:buChar char="v"/>
            </a:pPr>
            <a:r>
              <a:rPr lang="en-US" altLang="zh-CN" b="1" dirty="0">
                <a:latin typeface="Garamond" charset="0"/>
                <a:ea typeface="Garamond" charset="0"/>
                <a:cs typeface="Garamond" charset="0"/>
              </a:rPr>
              <a:t>Gathering robust, spatially and temporally disaggregate data on pedestrian tours allows for inclusion of pedestrian activities in travel forecasting models;</a:t>
            </a:r>
          </a:p>
          <a:p>
            <a:pPr marL="457200" indent="-457200">
              <a:spcBef>
                <a:spcPts val="600"/>
              </a:spcBef>
              <a:spcAft>
                <a:spcPts val="600"/>
              </a:spcAft>
              <a:buFont typeface="Wingdings" panose="05000000000000000000" pitchFamily="2" charset="2"/>
              <a:buChar char="v"/>
            </a:pPr>
            <a:r>
              <a:rPr lang="en-US" altLang="zh-CN" b="1" dirty="0">
                <a:latin typeface="Garamond" charset="0"/>
                <a:ea typeface="Garamond" charset="0"/>
                <a:cs typeface="Garamond" charset="0"/>
              </a:rPr>
              <a:t>As a result, investments in or policies towards pedestrians can be evaluated for their impacts on system performance through conventional or activity based models;</a:t>
            </a:r>
          </a:p>
          <a:p>
            <a:pPr marL="457200" indent="-457200">
              <a:spcBef>
                <a:spcPts val="600"/>
              </a:spcBef>
              <a:spcAft>
                <a:spcPts val="600"/>
              </a:spcAft>
              <a:buFont typeface="Wingdings" panose="05000000000000000000" pitchFamily="2" charset="2"/>
              <a:buChar char="v"/>
            </a:pPr>
            <a:r>
              <a:rPr lang="en-US" altLang="zh-CN" b="1" dirty="0">
                <a:latin typeface="Garamond" charset="0"/>
                <a:ea typeface="Garamond" charset="0"/>
                <a:cs typeface="Garamond" charset="0"/>
              </a:rPr>
              <a:t>Major investments in other transportation modes – LRT, for example – or changes in built environment – can also produce changes in pedestrian activities.</a:t>
            </a:r>
          </a:p>
        </p:txBody>
      </p:sp>
    </p:spTree>
    <p:extLst>
      <p:ext uri="{BB962C8B-B14F-4D97-AF65-F5344CB8AC3E}">
        <p14:creationId xmlns:p14="http://schemas.microsoft.com/office/powerpoint/2010/main" val="2736902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9468AAD-CBC7-4539-B2C0-195FD6E18AC4" descr="cid:85FCA461-F8B7-42D4-8327-E8774E13CCA6@uwaterloo.ca">
            <a:extLst>
              <a:ext uri="{FF2B5EF4-FFF2-40B4-BE49-F238E27FC236}">
                <a16:creationId xmlns:a16="http://schemas.microsoft.com/office/drawing/2014/main" id="{32E5E7B1-5633-4A46-A2DC-B924CFFE0ED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40145" y="5737068"/>
            <a:ext cx="3389745" cy="13581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F3F903B-E41F-7F41-A259-E7399556D2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542" t="24324" r="9926" b="26083"/>
          <a:stretch/>
        </p:blipFill>
        <p:spPr>
          <a:xfrm>
            <a:off x="9906392" y="92364"/>
            <a:ext cx="1948873" cy="812800"/>
          </a:xfrm>
          <a:prstGeom prst="rect">
            <a:avLst/>
          </a:prstGeom>
        </p:spPr>
      </p:pic>
      <p:grpSp>
        <p:nvGrpSpPr>
          <p:cNvPr id="9" name="Group 8">
            <a:extLst>
              <a:ext uri="{FF2B5EF4-FFF2-40B4-BE49-F238E27FC236}">
                <a16:creationId xmlns:a16="http://schemas.microsoft.com/office/drawing/2014/main" id="{1FA97F70-80D2-C54D-B4B1-B6DA505042F5}"/>
              </a:ext>
            </a:extLst>
          </p:cNvPr>
          <p:cNvGrpSpPr/>
          <p:nvPr/>
        </p:nvGrpSpPr>
        <p:grpSpPr>
          <a:xfrm>
            <a:off x="7406640" y="79301"/>
            <a:ext cx="2432955" cy="812800"/>
            <a:chOff x="7419703" y="92364"/>
            <a:chExt cx="2432955" cy="812800"/>
          </a:xfrm>
        </p:grpSpPr>
        <p:sp>
          <p:nvSpPr>
            <p:cNvPr id="10" name="Rectangle 9">
              <a:extLst>
                <a:ext uri="{FF2B5EF4-FFF2-40B4-BE49-F238E27FC236}">
                  <a16:creationId xmlns:a16="http://schemas.microsoft.com/office/drawing/2014/main" id="{224DC883-1FF5-6549-BB22-8F7EC3D948AF}"/>
                </a:ext>
              </a:extLst>
            </p:cNvPr>
            <p:cNvSpPr/>
            <p:nvPr/>
          </p:nvSpPr>
          <p:spPr>
            <a:xfrm>
              <a:off x="7419703" y="92364"/>
              <a:ext cx="2416628" cy="81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FFEF1DF-5A46-1945-A1AF-CFE7F1A059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213" y="130459"/>
              <a:ext cx="2402445" cy="708635"/>
            </a:xfrm>
            <a:prstGeom prst="rect">
              <a:avLst/>
            </a:prstGeom>
          </p:spPr>
        </p:pic>
      </p:grpSp>
      <p:sp>
        <p:nvSpPr>
          <p:cNvPr id="2" name="TextBox 1">
            <a:extLst>
              <a:ext uri="{FF2B5EF4-FFF2-40B4-BE49-F238E27FC236}">
                <a16:creationId xmlns:a16="http://schemas.microsoft.com/office/drawing/2014/main" id="{4DA360F7-0E77-9241-BC2D-13E22568E3C2}"/>
              </a:ext>
            </a:extLst>
          </p:cNvPr>
          <p:cNvSpPr txBox="1"/>
          <p:nvPr/>
        </p:nvSpPr>
        <p:spPr>
          <a:xfrm>
            <a:off x="4089531" y="3627620"/>
            <a:ext cx="4409892" cy="1569660"/>
          </a:xfrm>
          <a:prstGeom prst="rect">
            <a:avLst/>
          </a:prstGeom>
          <a:noFill/>
        </p:spPr>
        <p:txBody>
          <a:bodyPr wrap="square" rtlCol="0">
            <a:spAutoFit/>
          </a:bodyPr>
          <a:lstStyle/>
          <a:p>
            <a:pPr algn="ctr"/>
            <a:r>
              <a:rPr lang="en-US" sz="2400" b="1" dirty="0">
                <a:solidFill>
                  <a:schemeClr val="bg1"/>
                </a:solidFill>
              </a:rPr>
              <a:t>With special thanks to </a:t>
            </a:r>
          </a:p>
          <a:p>
            <a:pPr algn="ctr"/>
            <a:r>
              <a:rPr lang="en-US" sz="2400" b="1" dirty="0" err="1">
                <a:solidFill>
                  <a:schemeClr val="bg1"/>
                </a:solidFill>
              </a:rPr>
              <a:t>Shangwei</a:t>
            </a:r>
            <a:r>
              <a:rPr lang="en-US" sz="2400" b="1" dirty="0">
                <a:solidFill>
                  <a:schemeClr val="bg1"/>
                </a:solidFill>
              </a:rPr>
              <a:t> Yu; </a:t>
            </a:r>
          </a:p>
          <a:p>
            <a:pPr algn="ctr"/>
            <a:r>
              <a:rPr lang="en-US" sz="2400" b="1" dirty="0" err="1">
                <a:solidFill>
                  <a:schemeClr val="bg1"/>
                </a:solidFill>
              </a:rPr>
              <a:t>Pedram</a:t>
            </a:r>
            <a:r>
              <a:rPr lang="en-US" sz="2400" b="1" dirty="0">
                <a:solidFill>
                  <a:schemeClr val="bg1"/>
                </a:solidFill>
              </a:rPr>
              <a:t> </a:t>
            </a:r>
            <a:r>
              <a:rPr lang="en-US" sz="2400" b="1" dirty="0" err="1">
                <a:solidFill>
                  <a:schemeClr val="bg1"/>
                </a:solidFill>
              </a:rPr>
              <a:t>Fard</a:t>
            </a:r>
            <a:r>
              <a:rPr lang="en-US" sz="2400" b="1" dirty="0">
                <a:solidFill>
                  <a:schemeClr val="bg1"/>
                </a:solidFill>
              </a:rPr>
              <a:t>; </a:t>
            </a:r>
          </a:p>
          <a:p>
            <a:pPr algn="ctr"/>
            <a:r>
              <a:rPr lang="en-US" sz="2400" b="1" dirty="0">
                <a:solidFill>
                  <a:schemeClr val="bg1"/>
                </a:solidFill>
              </a:rPr>
              <a:t>Yue Zhao</a:t>
            </a:r>
          </a:p>
        </p:txBody>
      </p:sp>
    </p:spTree>
    <p:extLst>
      <p:ext uri="{BB962C8B-B14F-4D97-AF65-F5344CB8AC3E}">
        <p14:creationId xmlns:p14="http://schemas.microsoft.com/office/powerpoint/2010/main" val="4010932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7E24-C80C-4023-A729-B425A00D1FDD}"/>
              </a:ext>
            </a:extLst>
          </p:cNvPr>
          <p:cNvSpPr>
            <a:spLocks noGrp="1"/>
          </p:cNvSpPr>
          <p:nvPr>
            <p:ph type="title"/>
          </p:nvPr>
        </p:nvSpPr>
        <p:spPr/>
        <p:txBody>
          <a:bodyPr/>
          <a:lstStyle/>
          <a:p>
            <a:r>
              <a:rPr lang="en-US" altLang="zh-CN" b="1" dirty="0">
                <a:latin typeface="Garamond" panose="02020404030301010803" pitchFamily="18" charset="0"/>
              </a:rPr>
              <a:t>Contacts</a:t>
            </a:r>
            <a:endParaRPr lang="en-CA" dirty="0"/>
          </a:p>
        </p:txBody>
      </p:sp>
      <p:sp>
        <p:nvSpPr>
          <p:cNvPr id="3" name="Content Placeholder 2">
            <a:extLst>
              <a:ext uri="{FF2B5EF4-FFF2-40B4-BE49-F238E27FC236}">
                <a16:creationId xmlns:a16="http://schemas.microsoft.com/office/drawing/2014/main" id="{04D1AE72-578A-409D-987C-BBC046D234C4}"/>
              </a:ext>
            </a:extLst>
          </p:cNvPr>
          <p:cNvSpPr>
            <a:spLocks noGrp="1"/>
          </p:cNvSpPr>
          <p:nvPr>
            <p:ph idx="1"/>
          </p:nvPr>
        </p:nvSpPr>
        <p:spPr/>
        <p:txBody>
          <a:bodyPr/>
          <a:lstStyle/>
          <a:p>
            <a:r>
              <a:rPr lang="en-US" altLang="zh-CN" b="1" dirty="0">
                <a:latin typeface="Garamond" charset="0"/>
                <a:ea typeface="Garamond" charset="0"/>
                <a:cs typeface="Garamond" charset="0"/>
              </a:rPr>
              <a:t>Ming</a:t>
            </a:r>
          </a:p>
          <a:p>
            <a:r>
              <a:rPr lang="en-US" altLang="zh-CN" dirty="0">
                <a:latin typeface="Garamond" charset="0"/>
                <a:ea typeface="Garamond" charset="0"/>
                <a:cs typeface="Garamond" charset="0"/>
                <a:hlinkClick r:id="rId3"/>
              </a:rPr>
              <a:t>xiaomeng.xu@uwaterloo.ca</a:t>
            </a:r>
            <a:r>
              <a:rPr lang="zh-CN" altLang="en-US" dirty="0">
                <a:latin typeface="Garamond" charset="0"/>
                <a:ea typeface="Garamond" charset="0"/>
                <a:cs typeface="Garamond" charset="0"/>
              </a:rPr>
              <a:t> </a:t>
            </a:r>
            <a:endParaRPr lang="en-US" altLang="zh-CN" dirty="0">
              <a:latin typeface="Garamond" charset="0"/>
              <a:ea typeface="Garamond" charset="0"/>
              <a:cs typeface="Garamond" charset="0"/>
            </a:endParaRPr>
          </a:p>
          <a:p>
            <a:endParaRPr lang="en-US" altLang="zh-CN" dirty="0">
              <a:latin typeface="Garamond" charset="0"/>
              <a:ea typeface="Garamond" charset="0"/>
              <a:cs typeface="Garamond" charset="0"/>
            </a:endParaRPr>
          </a:p>
          <a:p>
            <a:r>
              <a:rPr lang="en-US" altLang="zh-CN" b="1" dirty="0">
                <a:latin typeface="Garamond" charset="0"/>
                <a:ea typeface="Garamond" charset="0"/>
                <a:cs typeface="Garamond" charset="0"/>
              </a:rPr>
              <a:t>Professor</a:t>
            </a:r>
            <a:r>
              <a:rPr lang="zh-CN" altLang="en-US" b="1" dirty="0">
                <a:latin typeface="Garamond" charset="0"/>
                <a:ea typeface="Garamond" charset="0"/>
                <a:cs typeface="Garamond" charset="0"/>
              </a:rPr>
              <a:t> </a:t>
            </a:r>
            <a:r>
              <a:rPr lang="en-US" altLang="zh-CN" b="1" dirty="0">
                <a:latin typeface="Garamond" charset="0"/>
                <a:ea typeface="Garamond" charset="0"/>
                <a:cs typeface="Garamond" charset="0"/>
              </a:rPr>
              <a:t>Jeff</a:t>
            </a:r>
            <a:r>
              <a:rPr lang="zh-CN" altLang="en-US" b="1" dirty="0">
                <a:latin typeface="Garamond" charset="0"/>
                <a:ea typeface="Garamond" charset="0"/>
                <a:cs typeface="Garamond" charset="0"/>
              </a:rPr>
              <a:t> </a:t>
            </a:r>
            <a:r>
              <a:rPr lang="en-US" altLang="zh-CN" b="1" dirty="0" err="1">
                <a:latin typeface="Garamond" charset="0"/>
                <a:ea typeface="Garamond" charset="0"/>
                <a:cs typeface="Garamond" charset="0"/>
              </a:rPr>
              <a:t>Casello</a:t>
            </a:r>
            <a:r>
              <a:rPr lang="en-US" altLang="zh-CN" b="1" dirty="0">
                <a:latin typeface="Garamond" charset="0"/>
                <a:ea typeface="Garamond" charset="0"/>
                <a:cs typeface="Garamond" charset="0"/>
              </a:rPr>
              <a:t>,</a:t>
            </a:r>
            <a:r>
              <a:rPr lang="zh-CN" altLang="en-US" b="1" dirty="0">
                <a:latin typeface="Garamond" charset="0"/>
                <a:ea typeface="Garamond" charset="0"/>
                <a:cs typeface="Garamond" charset="0"/>
              </a:rPr>
              <a:t> </a:t>
            </a:r>
            <a:r>
              <a:rPr lang="en-US" altLang="zh-CN" b="1" dirty="0">
                <a:latin typeface="Garamond" charset="0"/>
                <a:ea typeface="Garamond" charset="0"/>
                <a:cs typeface="Garamond" charset="0"/>
              </a:rPr>
              <a:t>Ph.D.,</a:t>
            </a:r>
            <a:r>
              <a:rPr lang="zh-CN" altLang="en-US" b="1" dirty="0">
                <a:latin typeface="Garamond" charset="0"/>
                <a:ea typeface="Garamond" charset="0"/>
                <a:cs typeface="Garamond" charset="0"/>
              </a:rPr>
              <a:t> </a:t>
            </a:r>
            <a:r>
              <a:rPr lang="en-US" altLang="zh-CN" b="1" dirty="0">
                <a:latin typeface="Garamond" charset="0"/>
                <a:ea typeface="Garamond" charset="0"/>
                <a:cs typeface="Garamond" charset="0"/>
              </a:rPr>
              <a:t>P.E.</a:t>
            </a:r>
            <a:r>
              <a:rPr lang="zh-CN" altLang="en-US" b="1" dirty="0">
                <a:latin typeface="Garamond" charset="0"/>
                <a:ea typeface="Garamond" charset="0"/>
                <a:cs typeface="Garamond" charset="0"/>
              </a:rPr>
              <a:t> </a:t>
            </a:r>
            <a:endParaRPr lang="en-US" altLang="zh-CN" b="1" dirty="0">
              <a:latin typeface="Garamond" charset="0"/>
              <a:ea typeface="Garamond" charset="0"/>
              <a:cs typeface="Garamond" charset="0"/>
            </a:endParaRPr>
          </a:p>
          <a:p>
            <a:r>
              <a:rPr lang="en-US" altLang="zh-CN" dirty="0">
                <a:latin typeface="Garamond" charset="0"/>
                <a:ea typeface="Garamond" charset="0"/>
                <a:cs typeface="Garamond" charset="0"/>
                <a:hlinkClick r:id="rId4"/>
              </a:rPr>
              <a:t>jcasello@uwaterloo.ca</a:t>
            </a:r>
            <a:r>
              <a:rPr lang="zh-CN" altLang="en-US" dirty="0">
                <a:latin typeface="Garamond" charset="0"/>
                <a:ea typeface="Garamond" charset="0"/>
                <a:cs typeface="Garamond" charset="0"/>
              </a:rPr>
              <a:t> </a:t>
            </a:r>
            <a:endParaRPr lang="en-US" altLang="zh-CN" dirty="0">
              <a:latin typeface="Garamond" charset="0"/>
              <a:ea typeface="Garamond" charset="0"/>
              <a:cs typeface="Garamond" charset="0"/>
            </a:endParaRPr>
          </a:p>
          <a:p>
            <a:endParaRPr lang="en-US" altLang="zh-CN" dirty="0">
              <a:latin typeface="Garamond" charset="0"/>
              <a:ea typeface="Garamond" charset="0"/>
              <a:cs typeface="Garamond" charset="0"/>
            </a:endParaRPr>
          </a:p>
          <a:p>
            <a:r>
              <a:rPr lang="en-US" altLang="zh-CN" b="1" dirty="0" err="1">
                <a:latin typeface="Garamond" charset="0"/>
                <a:ea typeface="Garamond" charset="0"/>
                <a:cs typeface="Garamond" charset="0"/>
              </a:rPr>
              <a:t>UWaterloo</a:t>
            </a:r>
            <a:r>
              <a:rPr lang="en-US" altLang="zh-CN" b="1" dirty="0">
                <a:latin typeface="Garamond" charset="0"/>
                <a:ea typeface="Garamond" charset="0"/>
                <a:cs typeface="Garamond" charset="0"/>
              </a:rPr>
              <a:t> WPTI</a:t>
            </a:r>
          </a:p>
          <a:p>
            <a:r>
              <a:rPr lang="en-US" altLang="zh-CN" dirty="0">
                <a:latin typeface="Garamond" charset="0"/>
                <a:ea typeface="Garamond" charset="0"/>
                <a:cs typeface="Garamond" charset="0"/>
                <a:hlinkClick r:id="rId5"/>
              </a:rPr>
              <a:t>https://uwaterloo.ca/waterloo-public-transportation-initiative/</a:t>
            </a:r>
            <a:endParaRPr lang="en-US" altLang="zh-CN" dirty="0">
              <a:latin typeface="Garamond" charset="0"/>
              <a:ea typeface="Garamond" charset="0"/>
              <a:cs typeface="Garamond" charset="0"/>
            </a:endParaRPr>
          </a:p>
          <a:p>
            <a:endParaRPr lang="zh-CN" altLang="en-US" dirty="0">
              <a:latin typeface="Garamond" charset="0"/>
              <a:ea typeface="Garamond" charset="0"/>
              <a:cs typeface="Garamond" charset="0"/>
            </a:endParaRPr>
          </a:p>
        </p:txBody>
      </p:sp>
    </p:spTree>
    <p:extLst>
      <p:ext uri="{BB962C8B-B14F-4D97-AF65-F5344CB8AC3E}">
        <p14:creationId xmlns:p14="http://schemas.microsoft.com/office/powerpoint/2010/main" val="801019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B1F3F234-6AE9-0D4D-BCBA-934A9F577F24}"/>
              </a:ext>
            </a:extLst>
          </p:cNvPr>
          <p:cNvGraphicFramePr>
            <a:graphicFrameLocks noGrp="1"/>
          </p:cNvGraphicFramePr>
          <p:nvPr>
            <p:ph idx="1"/>
            <p:extLst>
              <p:ext uri="{D42A27DB-BD31-4B8C-83A1-F6EECF244321}">
                <p14:modId xmlns:p14="http://schemas.microsoft.com/office/powerpoint/2010/main" val="796484357"/>
              </p:ext>
            </p:extLst>
          </p:nvPr>
        </p:nvGraphicFramePr>
        <p:xfrm>
          <a:off x="929642" y="1964962"/>
          <a:ext cx="4715433" cy="4663440"/>
        </p:xfrm>
        <a:graphic>
          <a:graphicData uri="http://schemas.openxmlformats.org/drawingml/2006/table">
            <a:tbl>
              <a:tblPr firstRow="1" bandRow="1">
                <a:tableStyleId>{5C22544A-7EE6-4342-B048-85BDC9FD1C3A}</a:tableStyleId>
              </a:tblPr>
              <a:tblGrid>
                <a:gridCol w="1571811">
                  <a:extLst>
                    <a:ext uri="{9D8B030D-6E8A-4147-A177-3AD203B41FA5}">
                      <a16:colId xmlns:a16="http://schemas.microsoft.com/office/drawing/2014/main" val="1808475128"/>
                    </a:ext>
                  </a:extLst>
                </a:gridCol>
                <a:gridCol w="1571811">
                  <a:extLst>
                    <a:ext uri="{9D8B030D-6E8A-4147-A177-3AD203B41FA5}">
                      <a16:colId xmlns:a16="http://schemas.microsoft.com/office/drawing/2014/main" val="2637377935"/>
                    </a:ext>
                  </a:extLst>
                </a:gridCol>
                <a:gridCol w="1571811">
                  <a:extLst>
                    <a:ext uri="{9D8B030D-6E8A-4147-A177-3AD203B41FA5}">
                      <a16:colId xmlns:a16="http://schemas.microsoft.com/office/drawing/2014/main" val="3405475456"/>
                    </a:ext>
                  </a:extLst>
                </a:gridCol>
              </a:tblGrid>
              <a:tr h="362529">
                <a:tc>
                  <a:txBody>
                    <a:bodyPr/>
                    <a:lstStyle/>
                    <a:p>
                      <a:pPr algn="ctr" fontAlgn="b"/>
                      <a:r>
                        <a:rPr lang="en-US" altLang="zh-CN" sz="1800" b="1" kern="1200" dirty="0">
                          <a:solidFill>
                            <a:srgbClr val="C00000"/>
                          </a:solidFill>
                          <a:latin typeface="+mn-lt"/>
                          <a:ea typeface="+mn-ea"/>
                          <a:cs typeface="+mn-cs"/>
                        </a:rPr>
                        <a:t>Province</a:t>
                      </a:r>
                      <a:endParaRPr lang="en-US" sz="1200" b="0" i="0" u="none" strike="noStrike" dirty="0">
                        <a:solidFill>
                          <a:schemeClr val="tx1"/>
                        </a:solidFill>
                        <a:effectLst/>
                        <a:latin typeface="Calibri" charset="0"/>
                      </a:endParaRPr>
                    </a:p>
                  </a:txBody>
                  <a:tcPr marL="6350" marR="6350" marT="6350" marB="0" anchor="ctr"/>
                </a:tc>
                <a:tc>
                  <a:txBody>
                    <a:bodyPr/>
                    <a:lstStyle/>
                    <a:p>
                      <a:pPr algn="ctr"/>
                      <a:r>
                        <a:rPr lang="en-US" altLang="zh-CN" sz="1800" b="1" kern="1200" dirty="0">
                          <a:solidFill>
                            <a:schemeClr val="tx1"/>
                          </a:solidFill>
                          <a:latin typeface="+mn-lt"/>
                          <a:ea typeface="+mn-ea"/>
                          <a:cs typeface="+mn-cs"/>
                        </a:rPr>
                        <a:t>Walked</a:t>
                      </a:r>
                      <a:r>
                        <a:rPr lang="zh-CN" altLang="en-US" dirty="0">
                          <a:solidFill>
                            <a:schemeClr val="tx1"/>
                          </a:solidFill>
                        </a:rPr>
                        <a:t> </a:t>
                      </a:r>
                      <a:r>
                        <a:rPr lang="en-US" altLang="zh-CN" dirty="0">
                          <a:solidFill>
                            <a:schemeClr val="tx1"/>
                          </a:solidFill>
                        </a:rPr>
                        <a:t>(%)</a:t>
                      </a:r>
                    </a:p>
                    <a:p>
                      <a:pPr algn="ctr"/>
                      <a:r>
                        <a:rPr lang="en-US" dirty="0">
                          <a:solidFill>
                            <a:schemeClr val="tx1"/>
                          </a:solidFill>
                        </a:rPr>
                        <a:t>2006</a:t>
                      </a:r>
                    </a:p>
                  </a:txBody>
                  <a:tcPr anchor="ctr"/>
                </a:tc>
                <a:tc>
                  <a:txBody>
                    <a:bodyPr/>
                    <a:lstStyle/>
                    <a:p>
                      <a:r>
                        <a:rPr lang="en-US" dirty="0">
                          <a:solidFill>
                            <a:schemeClr val="tx1"/>
                          </a:solidFill>
                        </a:rPr>
                        <a:t>Walked (%)</a:t>
                      </a:r>
                    </a:p>
                    <a:p>
                      <a:pPr algn="ctr"/>
                      <a:r>
                        <a:rPr lang="en-US" dirty="0">
                          <a:solidFill>
                            <a:schemeClr val="tx1"/>
                          </a:solidFill>
                        </a:rPr>
                        <a:t>2016</a:t>
                      </a:r>
                    </a:p>
                  </a:txBody>
                  <a:tcPr/>
                </a:tc>
                <a:extLst>
                  <a:ext uri="{0D108BD9-81ED-4DB2-BD59-A6C34878D82A}">
                    <a16:rowId xmlns:a16="http://schemas.microsoft.com/office/drawing/2014/main" val="2923937235"/>
                  </a:ext>
                </a:extLst>
              </a:tr>
              <a:tr h="362529">
                <a:tc>
                  <a:txBody>
                    <a:bodyPr/>
                    <a:lstStyle/>
                    <a:p>
                      <a:pPr algn="l" fontAlgn="b"/>
                      <a:r>
                        <a:rPr lang="en-US" sz="1800" kern="1200" baseline="0" dirty="0">
                          <a:solidFill>
                            <a:schemeClr val="dk1"/>
                          </a:solidFill>
                          <a:latin typeface="+mn-lt"/>
                          <a:ea typeface="+mn-ea"/>
                          <a:cs typeface="+mn-cs"/>
                        </a:rPr>
                        <a:t>Canada</a:t>
                      </a:r>
                    </a:p>
                  </a:txBody>
                  <a:tcPr marL="6350" marR="6350" marT="6350" marB="0" anchor="b"/>
                </a:tc>
                <a:tc>
                  <a:txBody>
                    <a:bodyPr/>
                    <a:lstStyle/>
                    <a:p>
                      <a:pPr algn="ctr" fontAlgn="b"/>
                      <a:r>
                        <a:rPr lang="hr-HR" sz="1800" kern="1200" baseline="0" dirty="0">
                          <a:solidFill>
                            <a:schemeClr val="tx1"/>
                          </a:solidFill>
                          <a:latin typeface="+mn-lt"/>
                          <a:ea typeface="+mn-ea"/>
                          <a:cs typeface="+mn-cs"/>
                        </a:rPr>
                        <a:t>6.4</a:t>
                      </a:r>
                    </a:p>
                  </a:txBody>
                  <a:tcPr marL="6350" marR="6350" marT="6350" marB="0" anchor="b"/>
                </a:tc>
                <a:tc>
                  <a:txBody>
                    <a:bodyPr/>
                    <a:lstStyle/>
                    <a:p>
                      <a:pPr algn="ctr"/>
                      <a:r>
                        <a:rPr lang="en-US" dirty="0">
                          <a:solidFill>
                            <a:schemeClr val="tx1"/>
                          </a:solidFill>
                        </a:rPr>
                        <a:t>5.5</a:t>
                      </a:r>
                    </a:p>
                  </a:txBody>
                  <a:tcPr/>
                </a:tc>
                <a:extLst>
                  <a:ext uri="{0D108BD9-81ED-4DB2-BD59-A6C34878D82A}">
                    <a16:rowId xmlns:a16="http://schemas.microsoft.com/office/drawing/2014/main" val="2318790818"/>
                  </a:ext>
                </a:extLst>
              </a:tr>
              <a:tr h="362529">
                <a:tc>
                  <a:txBody>
                    <a:bodyPr/>
                    <a:lstStyle/>
                    <a:p>
                      <a:pPr algn="l" fontAlgn="b"/>
                      <a:r>
                        <a:rPr lang="en-US" altLang="zh-CN" sz="1800" kern="1200" baseline="0" dirty="0">
                          <a:solidFill>
                            <a:schemeClr val="dk1"/>
                          </a:solidFill>
                          <a:latin typeface="+mn-lt"/>
                          <a:ea typeface="+mn-ea"/>
                          <a:cs typeface="+mn-cs"/>
                        </a:rPr>
                        <a:t>N.L.</a:t>
                      </a:r>
                      <a:endParaRPr lang="en-US" sz="1800" kern="1200" baseline="0" dirty="0">
                        <a:solidFill>
                          <a:schemeClr val="dk1"/>
                        </a:solidFill>
                        <a:latin typeface="+mn-lt"/>
                        <a:ea typeface="+mn-ea"/>
                        <a:cs typeface="+mn-cs"/>
                      </a:endParaRPr>
                    </a:p>
                  </a:txBody>
                  <a:tcPr marL="6350" marR="6350" marT="6350" marB="0" anchor="b"/>
                </a:tc>
                <a:tc>
                  <a:txBody>
                    <a:bodyPr/>
                    <a:lstStyle/>
                    <a:p>
                      <a:pPr algn="ctr" fontAlgn="b"/>
                      <a:r>
                        <a:rPr lang="nb-NO" sz="1800" kern="1200" baseline="0" dirty="0">
                          <a:solidFill>
                            <a:schemeClr val="tx1"/>
                          </a:solidFill>
                          <a:latin typeface="+mn-lt"/>
                          <a:ea typeface="+mn-ea"/>
                          <a:cs typeface="+mn-cs"/>
                        </a:rPr>
                        <a:t>7.7</a:t>
                      </a:r>
                    </a:p>
                  </a:txBody>
                  <a:tcPr marL="6350" marR="6350" marT="6350" marB="0" anchor="b"/>
                </a:tc>
                <a:tc>
                  <a:txBody>
                    <a:bodyPr/>
                    <a:lstStyle/>
                    <a:p>
                      <a:pPr algn="ctr"/>
                      <a:r>
                        <a:rPr lang="en-US" dirty="0">
                          <a:solidFill>
                            <a:schemeClr val="tx1"/>
                          </a:solidFill>
                        </a:rPr>
                        <a:t>4.9</a:t>
                      </a:r>
                    </a:p>
                  </a:txBody>
                  <a:tcPr/>
                </a:tc>
                <a:extLst>
                  <a:ext uri="{0D108BD9-81ED-4DB2-BD59-A6C34878D82A}">
                    <a16:rowId xmlns:a16="http://schemas.microsoft.com/office/drawing/2014/main" val="1906622892"/>
                  </a:ext>
                </a:extLst>
              </a:tr>
              <a:tr h="362529">
                <a:tc>
                  <a:txBody>
                    <a:bodyPr/>
                    <a:lstStyle/>
                    <a:p>
                      <a:pPr algn="l" fontAlgn="b"/>
                      <a:r>
                        <a:rPr lang="en-US" altLang="zh-CN" sz="1800" kern="1200" baseline="0" dirty="0">
                          <a:solidFill>
                            <a:schemeClr val="dk1"/>
                          </a:solidFill>
                          <a:latin typeface="+mn-lt"/>
                          <a:ea typeface="+mn-ea"/>
                          <a:cs typeface="+mn-cs"/>
                        </a:rPr>
                        <a:t>P.E.I.</a:t>
                      </a:r>
                      <a:endParaRPr lang="en-US" sz="1800" kern="1200" baseline="0" dirty="0">
                        <a:solidFill>
                          <a:schemeClr val="dk1"/>
                        </a:solidFill>
                        <a:latin typeface="+mn-lt"/>
                        <a:ea typeface="+mn-ea"/>
                        <a:cs typeface="+mn-cs"/>
                      </a:endParaRPr>
                    </a:p>
                  </a:txBody>
                  <a:tcPr marL="6350" marR="6350" marT="6350" marB="0" anchor="b"/>
                </a:tc>
                <a:tc>
                  <a:txBody>
                    <a:bodyPr/>
                    <a:lstStyle/>
                    <a:p>
                      <a:pPr algn="ctr" fontAlgn="b"/>
                      <a:r>
                        <a:rPr lang="hr-HR" sz="1800" kern="1200" baseline="0" dirty="0">
                          <a:solidFill>
                            <a:schemeClr val="tx1"/>
                          </a:solidFill>
                          <a:latin typeface="+mn-lt"/>
                          <a:ea typeface="+mn-ea"/>
                          <a:cs typeface="+mn-cs"/>
                        </a:rPr>
                        <a:t>6.6</a:t>
                      </a:r>
                    </a:p>
                  </a:txBody>
                  <a:tcPr marL="6350" marR="6350" marT="6350" marB="0" anchor="b"/>
                </a:tc>
                <a:tc>
                  <a:txBody>
                    <a:bodyPr/>
                    <a:lstStyle/>
                    <a:p>
                      <a:pPr algn="ctr"/>
                      <a:r>
                        <a:rPr lang="en-US" dirty="0">
                          <a:solidFill>
                            <a:schemeClr val="tx1"/>
                          </a:solidFill>
                        </a:rPr>
                        <a:t>5.4</a:t>
                      </a:r>
                    </a:p>
                  </a:txBody>
                  <a:tcPr/>
                </a:tc>
                <a:extLst>
                  <a:ext uri="{0D108BD9-81ED-4DB2-BD59-A6C34878D82A}">
                    <a16:rowId xmlns:a16="http://schemas.microsoft.com/office/drawing/2014/main" val="3756059341"/>
                  </a:ext>
                </a:extLst>
              </a:tr>
              <a:tr h="362529">
                <a:tc>
                  <a:txBody>
                    <a:bodyPr/>
                    <a:lstStyle/>
                    <a:p>
                      <a:pPr algn="l" fontAlgn="b"/>
                      <a:r>
                        <a:rPr lang="en-US" altLang="zh-CN" sz="1800" kern="1200" baseline="0" dirty="0">
                          <a:solidFill>
                            <a:schemeClr val="dk1"/>
                          </a:solidFill>
                          <a:latin typeface="+mn-lt"/>
                          <a:ea typeface="+mn-ea"/>
                          <a:cs typeface="+mn-cs"/>
                        </a:rPr>
                        <a:t>N.S.</a:t>
                      </a:r>
                      <a:endParaRPr lang="en-US" sz="1800" kern="1200" baseline="0" dirty="0">
                        <a:solidFill>
                          <a:schemeClr val="dk1"/>
                        </a:solidFill>
                        <a:latin typeface="+mn-lt"/>
                        <a:ea typeface="+mn-ea"/>
                        <a:cs typeface="+mn-cs"/>
                      </a:endParaRPr>
                    </a:p>
                  </a:txBody>
                  <a:tcPr marL="6350" marR="6350" marT="6350" marB="0" anchor="b"/>
                </a:tc>
                <a:tc>
                  <a:txBody>
                    <a:bodyPr/>
                    <a:lstStyle/>
                    <a:p>
                      <a:pPr algn="ctr" fontAlgn="b"/>
                      <a:r>
                        <a:rPr lang="hr-HR" sz="1800" kern="1200" baseline="0" dirty="0">
                          <a:solidFill>
                            <a:schemeClr val="tx1"/>
                          </a:solidFill>
                          <a:latin typeface="+mn-lt"/>
                          <a:ea typeface="+mn-ea"/>
                          <a:cs typeface="+mn-cs"/>
                        </a:rPr>
                        <a:t>8.2</a:t>
                      </a:r>
                    </a:p>
                  </a:txBody>
                  <a:tcPr marL="6350" marR="6350" marT="6350" marB="0" anchor="b"/>
                </a:tc>
                <a:tc>
                  <a:txBody>
                    <a:bodyPr/>
                    <a:lstStyle/>
                    <a:p>
                      <a:pPr algn="ctr"/>
                      <a:r>
                        <a:rPr lang="en-US" dirty="0">
                          <a:solidFill>
                            <a:schemeClr val="tx1"/>
                          </a:solidFill>
                        </a:rPr>
                        <a:t>6.3</a:t>
                      </a:r>
                    </a:p>
                  </a:txBody>
                  <a:tcPr/>
                </a:tc>
                <a:extLst>
                  <a:ext uri="{0D108BD9-81ED-4DB2-BD59-A6C34878D82A}">
                    <a16:rowId xmlns:a16="http://schemas.microsoft.com/office/drawing/2014/main" val="2025158403"/>
                  </a:ext>
                </a:extLst>
              </a:tr>
              <a:tr h="362529">
                <a:tc>
                  <a:txBody>
                    <a:bodyPr/>
                    <a:lstStyle/>
                    <a:p>
                      <a:pPr algn="l" fontAlgn="b"/>
                      <a:r>
                        <a:rPr lang="en-US" altLang="zh-CN" sz="1800" kern="1200" baseline="0" dirty="0">
                          <a:solidFill>
                            <a:schemeClr val="dk1"/>
                          </a:solidFill>
                          <a:latin typeface="+mn-lt"/>
                          <a:ea typeface="+mn-ea"/>
                          <a:cs typeface="+mn-cs"/>
                        </a:rPr>
                        <a:t>N.B.</a:t>
                      </a:r>
                      <a:endParaRPr lang="en-US" sz="1800" kern="1200" baseline="0" dirty="0">
                        <a:solidFill>
                          <a:schemeClr val="dk1"/>
                        </a:solidFill>
                        <a:latin typeface="+mn-lt"/>
                        <a:ea typeface="+mn-ea"/>
                        <a:cs typeface="+mn-cs"/>
                      </a:endParaRPr>
                    </a:p>
                  </a:txBody>
                  <a:tcPr marL="6350" marR="6350" marT="6350" marB="0" anchor="b"/>
                </a:tc>
                <a:tc>
                  <a:txBody>
                    <a:bodyPr/>
                    <a:lstStyle/>
                    <a:p>
                      <a:pPr algn="ctr" fontAlgn="b"/>
                      <a:r>
                        <a:rPr lang="hr-HR" sz="1800" kern="1200" baseline="0" dirty="0">
                          <a:solidFill>
                            <a:schemeClr val="tx1"/>
                          </a:solidFill>
                          <a:latin typeface="+mn-lt"/>
                          <a:ea typeface="+mn-ea"/>
                          <a:cs typeface="+mn-cs"/>
                        </a:rPr>
                        <a:t>6.6</a:t>
                      </a:r>
                    </a:p>
                  </a:txBody>
                  <a:tcPr marL="6350" marR="6350" marT="6350" marB="0" anchor="b"/>
                </a:tc>
                <a:tc>
                  <a:txBody>
                    <a:bodyPr/>
                    <a:lstStyle/>
                    <a:p>
                      <a:pPr algn="ctr"/>
                      <a:r>
                        <a:rPr lang="en-US" dirty="0">
                          <a:solidFill>
                            <a:schemeClr val="tx1"/>
                          </a:solidFill>
                        </a:rPr>
                        <a:t>4.6</a:t>
                      </a:r>
                    </a:p>
                  </a:txBody>
                  <a:tcPr/>
                </a:tc>
                <a:extLst>
                  <a:ext uri="{0D108BD9-81ED-4DB2-BD59-A6C34878D82A}">
                    <a16:rowId xmlns:a16="http://schemas.microsoft.com/office/drawing/2014/main" val="3166745027"/>
                  </a:ext>
                </a:extLst>
              </a:tr>
              <a:tr h="362529">
                <a:tc>
                  <a:txBody>
                    <a:bodyPr/>
                    <a:lstStyle/>
                    <a:p>
                      <a:pPr algn="l" fontAlgn="b"/>
                      <a:r>
                        <a:rPr lang="en-US" sz="1800" kern="1200" baseline="0" dirty="0">
                          <a:solidFill>
                            <a:schemeClr val="dk1"/>
                          </a:solidFill>
                          <a:latin typeface="+mn-lt"/>
                          <a:ea typeface="+mn-ea"/>
                          <a:cs typeface="+mn-cs"/>
                        </a:rPr>
                        <a:t>Que</a:t>
                      </a:r>
                      <a:r>
                        <a:rPr lang="en-US" altLang="zh-CN" sz="1800" kern="1200" baseline="0" dirty="0">
                          <a:solidFill>
                            <a:schemeClr val="dk1"/>
                          </a:solidFill>
                          <a:latin typeface="+mn-lt"/>
                          <a:ea typeface="+mn-ea"/>
                          <a:cs typeface="+mn-cs"/>
                        </a:rPr>
                        <a:t>.</a:t>
                      </a:r>
                      <a:endParaRPr lang="en-US" sz="1800" kern="1200" baseline="0" dirty="0">
                        <a:solidFill>
                          <a:schemeClr val="dk1"/>
                        </a:solidFill>
                        <a:latin typeface="+mn-lt"/>
                        <a:ea typeface="+mn-ea"/>
                        <a:cs typeface="+mn-cs"/>
                      </a:endParaRPr>
                    </a:p>
                  </a:txBody>
                  <a:tcPr marL="6350" marR="6350" marT="6350" marB="0" anchor="b"/>
                </a:tc>
                <a:tc>
                  <a:txBody>
                    <a:bodyPr/>
                    <a:lstStyle/>
                    <a:p>
                      <a:pPr algn="ctr" fontAlgn="b"/>
                      <a:r>
                        <a:rPr lang="hr-HR" sz="1800" kern="1200" baseline="0" dirty="0">
                          <a:solidFill>
                            <a:schemeClr val="tx1"/>
                          </a:solidFill>
                          <a:latin typeface="+mn-lt"/>
                          <a:ea typeface="+mn-ea"/>
                          <a:cs typeface="+mn-cs"/>
                        </a:rPr>
                        <a:t>6.6</a:t>
                      </a:r>
                    </a:p>
                  </a:txBody>
                  <a:tcPr marL="6350" marR="6350" marT="6350" marB="0" anchor="b"/>
                </a:tc>
                <a:tc>
                  <a:txBody>
                    <a:bodyPr/>
                    <a:lstStyle/>
                    <a:p>
                      <a:pPr algn="ctr"/>
                      <a:r>
                        <a:rPr lang="en-US" dirty="0">
                          <a:solidFill>
                            <a:schemeClr val="tx1"/>
                          </a:solidFill>
                        </a:rPr>
                        <a:t>5.6</a:t>
                      </a:r>
                    </a:p>
                  </a:txBody>
                  <a:tcPr/>
                </a:tc>
                <a:extLst>
                  <a:ext uri="{0D108BD9-81ED-4DB2-BD59-A6C34878D82A}">
                    <a16:rowId xmlns:a16="http://schemas.microsoft.com/office/drawing/2014/main" val="62726387"/>
                  </a:ext>
                </a:extLst>
              </a:tr>
              <a:tr h="362529">
                <a:tc>
                  <a:txBody>
                    <a:bodyPr/>
                    <a:lstStyle/>
                    <a:p>
                      <a:pPr algn="l" fontAlgn="b"/>
                      <a:r>
                        <a:rPr lang="en-US" sz="1800" b="1" kern="1200" baseline="0" dirty="0">
                          <a:solidFill>
                            <a:srgbClr val="FF0000"/>
                          </a:solidFill>
                          <a:latin typeface="+mn-lt"/>
                          <a:ea typeface="+mn-ea"/>
                          <a:cs typeface="+mn-cs"/>
                        </a:rPr>
                        <a:t>Ont</a:t>
                      </a:r>
                      <a:r>
                        <a:rPr lang="en-US" altLang="zh-CN" sz="1800" b="1" kern="1200" baseline="0" dirty="0">
                          <a:solidFill>
                            <a:srgbClr val="FF0000"/>
                          </a:solidFill>
                          <a:latin typeface="+mn-lt"/>
                          <a:ea typeface="+mn-ea"/>
                          <a:cs typeface="+mn-cs"/>
                        </a:rPr>
                        <a:t>.</a:t>
                      </a:r>
                      <a:endParaRPr lang="en-US" sz="1800" b="1" kern="1200" baseline="0" dirty="0">
                        <a:solidFill>
                          <a:srgbClr val="FF0000"/>
                        </a:solidFill>
                        <a:latin typeface="+mn-lt"/>
                        <a:ea typeface="+mn-ea"/>
                        <a:cs typeface="+mn-cs"/>
                      </a:endParaRPr>
                    </a:p>
                  </a:txBody>
                  <a:tcPr marL="6350" marR="6350" marT="6350" marB="0" anchor="b"/>
                </a:tc>
                <a:tc>
                  <a:txBody>
                    <a:bodyPr/>
                    <a:lstStyle/>
                    <a:p>
                      <a:pPr algn="ctr" fontAlgn="b"/>
                      <a:r>
                        <a:rPr lang="nb-NO" sz="1800" b="1" kern="1200" baseline="0" dirty="0">
                          <a:solidFill>
                            <a:schemeClr val="tx1"/>
                          </a:solidFill>
                          <a:latin typeface="+mn-lt"/>
                          <a:ea typeface="+mn-ea"/>
                          <a:cs typeface="+mn-cs"/>
                        </a:rPr>
                        <a:t>5.6</a:t>
                      </a:r>
                    </a:p>
                  </a:txBody>
                  <a:tcPr marL="6350" marR="6350" marT="6350" marB="0" anchor="b"/>
                </a:tc>
                <a:tc>
                  <a:txBody>
                    <a:bodyPr/>
                    <a:lstStyle/>
                    <a:p>
                      <a:pPr algn="ctr"/>
                      <a:r>
                        <a:rPr lang="en-US" b="1" dirty="0">
                          <a:solidFill>
                            <a:schemeClr val="tx1"/>
                          </a:solidFill>
                        </a:rPr>
                        <a:t>5.3</a:t>
                      </a:r>
                    </a:p>
                  </a:txBody>
                  <a:tcPr/>
                </a:tc>
                <a:extLst>
                  <a:ext uri="{0D108BD9-81ED-4DB2-BD59-A6C34878D82A}">
                    <a16:rowId xmlns:a16="http://schemas.microsoft.com/office/drawing/2014/main" val="1070892346"/>
                  </a:ext>
                </a:extLst>
              </a:tr>
              <a:tr h="362529">
                <a:tc>
                  <a:txBody>
                    <a:bodyPr/>
                    <a:lstStyle/>
                    <a:p>
                      <a:pPr algn="l" fontAlgn="b"/>
                      <a:r>
                        <a:rPr lang="en-US" sz="1800" kern="1200" baseline="0" dirty="0">
                          <a:solidFill>
                            <a:schemeClr val="dk1"/>
                          </a:solidFill>
                          <a:latin typeface="+mn-lt"/>
                          <a:ea typeface="+mn-ea"/>
                          <a:cs typeface="+mn-cs"/>
                        </a:rPr>
                        <a:t>Man</a:t>
                      </a:r>
                      <a:r>
                        <a:rPr lang="en-US" altLang="zh-CN" sz="1800" kern="1200" baseline="0" dirty="0">
                          <a:solidFill>
                            <a:schemeClr val="dk1"/>
                          </a:solidFill>
                          <a:latin typeface="+mn-lt"/>
                          <a:ea typeface="+mn-ea"/>
                          <a:cs typeface="+mn-cs"/>
                        </a:rPr>
                        <a:t>.</a:t>
                      </a:r>
                      <a:endParaRPr lang="en-US" sz="1800" kern="1200" baseline="0" dirty="0">
                        <a:solidFill>
                          <a:schemeClr val="dk1"/>
                        </a:solidFill>
                        <a:latin typeface="+mn-lt"/>
                        <a:ea typeface="+mn-ea"/>
                        <a:cs typeface="+mn-cs"/>
                      </a:endParaRPr>
                    </a:p>
                  </a:txBody>
                  <a:tcPr marL="6350" marR="6350" marT="6350" marB="0" anchor="b"/>
                </a:tc>
                <a:tc>
                  <a:txBody>
                    <a:bodyPr/>
                    <a:lstStyle/>
                    <a:p>
                      <a:pPr algn="ctr" fontAlgn="b"/>
                      <a:r>
                        <a:rPr lang="nb-NO" sz="1800" kern="1200" baseline="0" dirty="0">
                          <a:solidFill>
                            <a:schemeClr val="tx1"/>
                          </a:solidFill>
                          <a:latin typeface="+mn-lt"/>
                          <a:ea typeface="+mn-ea"/>
                          <a:cs typeface="+mn-cs"/>
                        </a:rPr>
                        <a:t>7.4</a:t>
                      </a:r>
                    </a:p>
                  </a:txBody>
                  <a:tcPr marL="6350" marR="6350" marT="6350" marB="0" anchor="b"/>
                </a:tc>
                <a:tc>
                  <a:txBody>
                    <a:bodyPr/>
                    <a:lstStyle/>
                    <a:p>
                      <a:pPr algn="ctr"/>
                      <a:r>
                        <a:rPr lang="en-US" dirty="0">
                          <a:solidFill>
                            <a:schemeClr val="tx1"/>
                          </a:solidFill>
                        </a:rPr>
                        <a:t>5.6</a:t>
                      </a:r>
                    </a:p>
                  </a:txBody>
                  <a:tcPr/>
                </a:tc>
                <a:extLst>
                  <a:ext uri="{0D108BD9-81ED-4DB2-BD59-A6C34878D82A}">
                    <a16:rowId xmlns:a16="http://schemas.microsoft.com/office/drawing/2014/main" val="2468802518"/>
                  </a:ext>
                </a:extLst>
              </a:tr>
              <a:tr h="362529">
                <a:tc>
                  <a:txBody>
                    <a:bodyPr/>
                    <a:lstStyle/>
                    <a:p>
                      <a:pPr algn="l" fontAlgn="b"/>
                      <a:r>
                        <a:rPr lang="en-US" sz="1800" kern="1200" baseline="0" dirty="0">
                          <a:solidFill>
                            <a:schemeClr val="dk1"/>
                          </a:solidFill>
                          <a:latin typeface="+mn-lt"/>
                          <a:ea typeface="+mn-ea"/>
                          <a:cs typeface="+mn-cs"/>
                        </a:rPr>
                        <a:t>Sask</a:t>
                      </a:r>
                      <a:r>
                        <a:rPr lang="en-US" altLang="zh-CN" sz="1800" kern="1200" baseline="0" dirty="0">
                          <a:solidFill>
                            <a:schemeClr val="dk1"/>
                          </a:solidFill>
                          <a:latin typeface="+mn-lt"/>
                          <a:ea typeface="+mn-ea"/>
                          <a:cs typeface="+mn-cs"/>
                        </a:rPr>
                        <a:t>.</a:t>
                      </a:r>
                      <a:endParaRPr lang="en-US" sz="1800" kern="1200" baseline="0" dirty="0">
                        <a:solidFill>
                          <a:schemeClr val="dk1"/>
                        </a:solidFill>
                        <a:latin typeface="+mn-lt"/>
                        <a:ea typeface="+mn-ea"/>
                        <a:cs typeface="+mn-cs"/>
                      </a:endParaRPr>
                    </a:p>
                  </a:txBody>
                  <a:tcPr marL="6350" marR="6350" marT="6350" marB="0" anchor="b"/>
                </a:tc>
                <a:tc>
                  <a:txBody>
                    <a:bodyPr/>
                    <a:lstStyle/>
                    <a:p>
                      <a:pPr algn="ctr" fontAlgn="b"/>
                      <a:r>
                        <a:rPr lang="hr-HR" sz="1800" kern="1200" baseline="0" dirty="0">
                          <a:solidFill>
                            <a:schemeClr val="tx1"/>
                          </a:solidFill>
                          <a:latin typeface="+mn-lt"/>
                          <a:ea typeface="+mn-ea"/>
                          <a:cs typeface="+mn-cs"/>
                        </a:rPr>
                        <a:t>8.1</a:t>
                      </a:r>
                    </a:p>
                  </a:txBody>
                  <a:tcPr marL="6350" marR="6350" marT="6350" marB="0" anchor="b"/>
                </a:tc>
                <a:tc>
                  <a:txBody>
                    <a:bodyPr/>
                    <a:lstStyle/>
                    <a:p>
                      <a:pPr algn="ctr"/>
                      <a:r>
                        <a:rPr lang="en-US" dirty="0">
                          <a:solidFill>
                            <a:schemeClr val="tx1"/>
                          </a:solidFill>
                        </a:rPr>
                        <a:t>5.6</a:t>
                      </a:r>
                    </a:p>
                  </a:txBody>
                  <a:tcPr/>
                </a:tc>
                <a:extLst>
                  <a:ext uri="{0D108BD9-81ED-4DB2-BD59-A6C34878D82A}">
                    <a16:rowId xmlns:a16="http://schemas.microsoft.com/office/drawing/2014/main" val="2244803366"/>
                  </a:ext>
                </a:extLst>
              </a:tr>
              <a:tr h="362529">
                <a:tc>
                  <a:txBody>
                    <a:bodyPr/>
                    <a:lstStyle/>
                    <a:p>
                      <a:pPr algn="l" fontAlgn="b"/>
                      <a:r>
                        <a:rPr lang="en-US" sz="1800" kern="1200" baseline="0" dirty="0">
                          <a:solidFill>
                            <a:schemeClr val="dk1"/>
                          </a:solidFill>
                          <a:latin typeface="+mn-lt"/>
                          <a:ea typeface="+mn-ea"/>
                          <a:cs typeface="+mn-cs"/>
                        </a:rPr>
                        <a:t>Al</a:t>
                      </a:r>
                      <a:r>
                        <a:rPr lang="en-US" altLang="zh-CN" sz="1800" kern="1200" baseline="0" dirty="0">
                          <a:solidFill>
                            <a:schemeClr val="dk1"/>
                          </a:solidFill>
                          <a:latin typeface="+mn-lt"/>
                          <a:ea typeface="+mn-ea"/>
                          <a:cs typeface="+mn-cs"/>
                        </a:rPr>
                        <a:t>ta.</a:t>
                      </a:r>
                      <a:endParaRPr lang="en-US" sz="1800" kern="1200" baseline="0" dirty="0">
                        <a:solidFill>
                          <a:schemeClr val="dk1"/>
                        </a:solidFill>
                        <a:latin typeface="+mn-lt"/>
                        <a:ea typeface="+mn-ea"/>
                        <a:cs typeface="+mn-cs"/>
                      </a:endParaRPr>
                    </a:p>
                  </a:txBody>
                  <a:tcPr marL="6350" marR="6350" marT="6350" marB="0" anchor="b"/>
                </a:tc>
                <a:tc>
                  <a:txBody>
                    <a:bodyPr/>
                    <a:lstStyle/>
                    <a:p>
                      <a:pPr algn="ctr" fontAlgn="b"/>
                      <a:r>
                        <a:rPr lang="nb-NO" sz="1800" kern="1200" baseline="0" dirty="0">
                          <a:solidFill>
                            <a:schemeClr val="tx1"/>
                          </a:solidFill>
                          <a:latin typeface="+mn-lt"/>
                          <a:ea typeface="+mn-ea"/>
                          <a:cs typeface="+mn-cs"/>
                        </a:rPr>
                        <a:t>5.9</a:t>
                      </a:r>
                    </a:p>
                  </a:txBody>
                  <a:tcPr marL="6350" marR="6350" marT="6350" marB="0" anchor="b"/>
                </a:tc>
                <a:tc>
                  <a:txBody>
                    <a:bodyPr/>
                    <a:lstStyle/>
                    <a:p>
                      <a:pPr algn="ctr"/>
                      <a:r>
                        <a:rPr lang="en-US" dirty="0">
                          <a:solidFill>
                            <a:schemeClr val="tx1"/>
                          </a:solidFill>
                        </a:rPr>
                        <a:t>4.5</a:t>
                      </a:r>
                    </a:p>
                  </a:txBody>
                  <a:tcPr/>
                </a:tc>
                <a:extLst>
                  <a:ext uri="{0D108BD9-81ED-4DB2-BD59-A6C34878D82A}">
                    <a16:rowId xmlns:a16="http://schemas.microsoft.com/office/drawing/2014/main" val="746429137"/>
                  </a:ext>
                </a:extLst>
              </a:tr>
              <a:tr h="362529">
                <a:tc>
                  <a:txBody>
                    <a:bodyPr/>
                    <a:lstStyle/>
                    <a:p>
                      <a:pPr algn="l" fontAlgn="b"/>
                      <a:r>
                        <a:rPr lang="en-US" altLang="zh-CN" sz="1800" kern="1200" baseline="0" dirty="0">
                          <a:solidFill>
                            <a:schemeClr val="dk1"/>
                          </a:solidFill>
                          <a:latin typeface="+mn-lt"/>
                          <a:ea typeface="+mn-ea"/>
                          <a:cs typeface="+mn-cs"/>
                        </a:rPr>
                        <a:t>B.C.</a:t>
                      </a:r>
                      <a:endParaRPr lang="en-US" sz="1800" kern="1200" baseline="0" dirty="0">
                        <a:solidFill>
                          <a:schemeClr val="dk1"/>
                        </a:solidFill>
                        <a:latin typeface="+mn-lt"/>
                        <a:ea typeface="+mn-ea"/>
                        <a:cs typeface="+mn-cs"/>
                      </a:endParaRPr>
                    </a:p>
                  </a:txBody>
                  <a:tcPr marL="6350" marR="6350" marT="6350" marB="0" anchor="b"/>
                </a:tc>
                <a:tc>
                  <a:txBody>
                    <a:bodyPr/>
                    <a:lstStyle/>
                    <a:p>
                      <a:pPr algn="ctr" fontAlgn="b"/>
                      <a:r>
                        <a:rPr lang="hr-HR" sz="1800" kern="1200" baseline="0" dirty="0">
                          <a:solidFill>
                            <a:schemeClr val="tx1"/>
                          </a:solidFill>
                          <a:latin typeface="+mn-lt"/>
                          <a:ea typeface="+mn-ea"/>
                          <a:cs typeface="+mn-cs"/>
                        </a:rPr>
                        <a:t>6.9</a:t>
                      </a:r>
                    </a:p>
                  </a:txBody>
                  <a:tcPr marL="6350" marR="6350" marT="6350" marB="0" anchor="b"/>
                </a:tc>
                <a:tc>
                  <a:txBody>
                    <a:bodyPr/>
                    <a:lstStyle/>
                    <a:p>
                      <a:pPr algn="ctr"/>
                      <a:r>
                        <a:rPr lang="en-US" dirty="0">
                          <a:solidFill>
                            <a:schemeClr val="tx1"/>
                          </a:solidFill>
                        </a:rPr>
                        <a:t>6.8</a:t>
                      </a:r>
                    </a:p>
                  </a:txBody>
                  <a:tcPr/>
                </a:tc>
                <a:extLst>
                  <a:ext uri="{0D108BD9-81ED-4DB2-BD59-A6C34878D82A}">
                    <a16:rowId xmlns:a16="http://schemas.microsoft.com/office/drawing/2014/main" val="3976180157"/>
                  </a:ext>
                </a:extLst>
              </a:tr>
            </a:tbl>
          </a:graphicData>
        </a:graphic>
      </p:graphicFrame>
      <p:graphicFrame>
        <p:nvGraphicFramePr>
          <p:cNvPr id="4" name="Table 3">
            <a:extLst>
              <a:ext uri="{FF2B5EF4-FFF2-40B4-BE49-F238E27FC236}">
                <a16:creationId xmlns:a16="http://schemas.microsoft.com/office/drawing/2014/main" id="{E8C5E33D-D3AD-CD4C-918C-10DB81751861}"/>
              </a:ext>
            </a:extLst>
          </p:cNvPr>
          <p:cNvGraphicFramePr>
            <a:graphicFrameLocks noGrp="1"/>
          </p:cNvGraphicFramePr>
          <p:nvPr>
            <p:extLst>
              <p:ext uri="{D42A27DB-BD31-4B8C-83A1-F6EECF244321}">
                <p14:modId xmlns:p14="http://schemas.microsoft.com/office/powerpoint/2010/main" val="408700034"/>
              </p:ext>
            </p:extLst>
          </p:nvPr>
        </p:nvGraphicFramePr>
        <p:xfrm>
          <a:off x="6242016" y="3767246"/>
          <a:ext cx="5691350" cy="2865120"/>
        </p:xfrm>
        <a:graphic>
          <a:graphicData uri="http://schemas.openxmlformats.org/drawingml/2006/table">
            <a:tbl>
              <a:tblPr firstRow="1" bandRow="1">
                <a:tableStyleId>{5C22544A-7EE6-4342-B048-85BDC9FD1C3A}</a:tableStyleId>
              </a:tblPr>
              <a:tblGrid>
                <a:gridCol w="3291778">
                  <a:extLst>
                    <a:ext uri="{9D8B030D-6E8A-4147-A177-3AD203B41FA5}">
                      <a16:colId xmlns:a16="http://schemas.microsoft.com/office/drawing/2014/main" val="20000"/>
                    </a:ext>
                  </a:extLst>
                </a:gridCol>
                <a:gridCol w="1171877">
                  <a:extLst>
                    <a:ext uri="{9D8B030D-6E8A-4147-A177-3AD203B41FA5}">
                      <a16:colId xmlns:a16="http://schemas.microsoft.com/office/drawing/2014/main" val="20001"/>
                    </a:ext>
                  </a:extLst>
                </a:gridCol>
                <a:gridCol w="1227695">
                  <a:extLst>
                    <a:ext uri="{9D8B030D-6E8A-4147-A177-3AD203B41FA5}">
                      <a16:colId xmlns:a16="http://schemas.microsoft.com/office/drawing/2014/main" val="20002"/>
                    </a:ext>
                  </a:extLst>
                </a:gridCol>
              </a:tblGrid>
              <a:tr h="370840">
                <a:tc>
                  <a:txBody>
                    <a:bodyPr/>
                    <a:lstStyle/>
                    <a:p>
                      <a:pPr algn="ctr"/>
                      <a:r>
                        <a:rPr lang="en-US" altLang="zh-CN" sz="1800" dirty="0">
                          <a:solidFill>
                            <a:srgbClr val="C00000"/>
                          </a:solidFill>
                        </a:rPr>
                        <a:t>KW</a:t>
                      </a:r>
                      <a:r>
                        <a:rPr lang="zh-CN" altLang="en-US" sz="1800" dirty="0">
                          <a:solidFill>
                            <a:srgbClr val="C00000"/>
                          </a:solidFill>
                        </a:rPr>
                        <a:t> </a:t>
                      </a:r>
                      <a:r>
                        <a:rPr lang="en-US" altLang="zh-CN" sz="1800" dirty="0">
                          <a:solidFill>
                            <a:srgbClr val="C00000"/>
                          </a:solidFill>
                        </a:rPr>
                        <a:t>Region</a:t>
                      </a:r>
                      <a:endParaRPr lang="en-US" sz="1800" dirty="0">
                        <a:solidFill>
                          <a:schemeClr val="tx1"/>
                        </a:solidFill>
                      </a:endParaRPr>
                    </a:p>
                  </a:txBody>
                  <a:tcPr/>
                </a:tc>
                <a:tc>
                  <a:txBody>
                    <a:bodyPr/>
                    <a:lstStyle/>
                    <a:p>
                      <a:r>
                        <a:rPr lang="en-US" altLang="zh-CN" sz="1800" dirty="0">
                          <a:solidFill>
                            <a:schemeClr val="tx1"/>
                          </a:solidFill>
                        </a:rPr>
                        <a:t>2006</a:t>
                      </a:r>
                      <a:r>
                        <a:rPr lang="zh-CN" altLang="en-US" sz="1800" dirty="0">
                          <a:solidFill>
                            <a:schemeClr val="tx1"/>
                          </a:solidFill>
                        </a:rPr>
                        <a:t> </a:t>
                      </a:r>
                      <a:r>
                        <a:rPr lang="en-US" altLang="zh-CN" sz="1800" dirty="0">
                          <a:solidFill>
                            <a:schemeClr val="tx1"/>
                          </a:solidFill>
                        </a:rPr>
                        <a:t>(%)</a:t>
                      </a:r>
                      <a:endParaRPr lang="en-US" sz="1800" dirty="0">
                        <a:solidFill>
                          <a:schemeClr val="tx1"/>
                        </a:solidFill>
                      </a:endParaRPr>
                    </a:p>
                  </a:txBody>
                  <a:tcPr/>
                </a:tc>
                <a:tc>
                  <a:txBody>
                    <a:bodyPr/>
                    <a:lstStyle/>
                    <a:p>
                      <a:r>
                        <a:rPr lang="en-US" altLang="zh-CN" sz="1800" dirty="0">
                          <a:solidFill>
                            <a:schemeClr val="tx1"/>
                          </a:solidFill>
                        </a:rPr>
                        <a:t>2016</a:t>
                      </a:r>
                      <a:r>
                        <a:rPr lang="zh-CN" altLang="en-US" sz="1800" dirty="0">
                          <a:solidFill>
                            <a:schemeClr val="tx1"/>
                          </a:solidFill>
                        </a:rPr>
                        <a:t> </a:t>
                      </a:r>
                      <a:r>
                        <a:rPr lang="en-US" altLang="zh-CN" sz="1800" dirty="0">
                          <a:solidFill>
                            <a:schemeClr val="tx1"/>
                          </a:solidFill>
                        </a:rPr>
                        <a:t>(%)</a:t>
                      </a:r>
                      <a:endParaRPr lang="en-US" sz="1800"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altLang="zh-CN" sz="1800" dirty="0"/>
                        <a:t>Car,</a:t>
                      </a:r>
                      <a:r>
                        <a:rPr lang="zh-CN" altLang="en-US" sz="1800" baseline="0" dirty="0"/>
                        <a:t> </a:t>
                      </a:r>
                      <a:r>
                        <a:rPr lang="en-US" altLang="zh-CN" sz="1800" baseline="0" dirty="0"/>
                        <a:t>Truck</a:t>
                      </a:r>
                      <a:r>
                        <a:rPr lang="zh-CN" altLang="en-US" sz="1800" baseline="0" dirty="0"/>
                        <a:t> </a:t>
                      </a:r>
                      <a:r>
                        <a:rPr lang="en-US" altLang="zh-CN" sz="1800" baseline="0" dirty="0"/>
                        <a:t>or</a:t>
                      </a:r>
                      <a:r>
                        <a:rPr lang="zh-CN" altLang="en-US" sz="1800" baseline="0" dirty="0"/>
                        <a:t> </a:t>
                      </a:r>
                      <a:r>
                        <a:rPr lang="en-US" altLang="zh-CN" sz="1800" baseline="0" dirty="0"/>
                        <a:t>Van</a:t>
                      </a:r>
                      <a:r>
                        <a:rPr lang="zh-CN" altLang="en-US" sz="1800" baseline="0" dirty="0"/>
                        <a:t> </a:t>
                      </a:r>
                      <a:r>
                        <a:rPr lang="en-US" altLang="zh-CN" sz="1800" baseline="0" dirty="0"/>
                        <a:t>(Driver)</a:t>
                      </a:r>
                      <a:r>
                        <a:rPr lang="zh-CN" altLang="en-US" sz="1800" baseline="0" dirty="0"/>
                        <a:t> </a:t>
                      </a:r>
                      <a:endParaRPr lang="en-US" sz="1800" dirty="0"/>
                    </a:p>
                  </a:txBody>
                  <a:tcPr/>
                </a:tc>
                <a:tc>
                  <a:txBody>
                    <a:bodyPr/>
                    <a:lstStyle/>
                    <a:p>
                      <a:pPr algn="ctr"/>
                      <a:r>
                        <a:rPr lang="en-US" altLang="zh-CN" sz="1800" dirty="0"/>
                        <a:t>78.7</a:t>
                      </a:r>
                      <a:endParaRPr lang="en-US" sz="1800" dirty="0"/>
                    </a:p>
                  </a:txBody>
                  <a:tcPr/>
                </a:tc>
                <a:tc>
                  <a:txBody>
                    <a:bodyPr/>
                    <a:lstStyle/>
                    <a:p>
                      <a:pPr algn="ctr"/>
                      <a:r>
                        <a:rPr lang="en-US" altLang="zh-CN" sz="1800" dirty="0"/>
                        <a:t>81.0</a:t>
                      </a:r>
                      <a:endParaRPr lang="en-US" sz="1800" dirty="0"/>
                    </a:p>
                  </a:txBody>
                  <a:tcPr/>
                </a:tc>
                <a:extLst>
                  <a:ext uri="{0D108BD9-81ED-4DB2-BD59-A6C34878D82A}">
                    <a16:rowId xmlns:a16="http://schemas.microsoft.com/office/drawing/2014/main" val="10001"/>
                  </a:ext>
                </a:extLst>
              </a:tr>
              <a:tr h="37084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800" dirty="0"/>
                        <a:t>Car,</a:t>
                      </a:r>
                      <a:r>
                        <a:rPr lang="zh-CN" altLang="en-US" sz="1800" baseline="0" dirty="0"/>
                        <a:t> </a:t>
                      </a:r>
                      <a:r>
                        <a:rPr lang="en-US" altLang="zh-CN" sz="1800" baseline="0" dirty="0"/>
                        <a:t>Truck</a:t>
                      </a:r>
                      <a:r>
                        <a:rPr lang="zh-CN" altLang="en-US" sz="1800" baseline="0" dirty="0"/>
                        <a:t> </a:t>
                      </a:r>
                      <a:r>
                        <a:rPr lang="en-US" altLang="zh-CN" sz="1800" baseline="0" dirty="0"/>
                        <a:t>or</a:t>
                      </a:r>
                      <a:r>
                        <a:rPr lang="zh-CN" altLang="en-US" sz="1800" baseline="0" dirty="0"/>
                        <a:t> </a:t>
                      </a:r>
                      <a:r>
                        <a:rPr lang="en-US" altLang="zh-CN" sz="1800" baseline="0" dirty="0"/>
                        <a:t>Van</a:t>
                      </a:r>
                      <a:r>
                        <a:rPr lang="zh-CN" altLang="en-US" sz="1800" baseline="0" dirty="0"/>
                        <a:t> </a:t>
                      </a:r>
                      <a:r>
                        <a:rPr lang="en-US" altLang="zh-CN" sz="1800" baseline="0" dirty="0"/>
                        <a:t>(Passenger)</a:t>
                      </a:r>
                      <a:r>
                        <a:rPr lang="zh-CN" altLang="en-US" sz="1800" baseline="0" dirty="0"/>
                        <a:t> </a:t>
                      </a:r>
                      <a:endParaRPr lang="en-US" sz="1800" dirty="0"/>
                    </a:p>
                  </a:txBody>
                  <a:tcPr/>
                </a:tc>
                <a:tc>
                  <a:txBody>
                    <a:bodyPr/>
                    <a:lstStyle/>
                    <a:p>
                      <a:pPr algn="ctr"/>
                      <a:r>
                        <a:rPr lang="en-US" altLang="zh-CN" sz="1800" dirty="0"/>
                        <a:t>9.3</a:t>
                      </a:r>
                      <a:endParaRPr lang="en-US" sz="1800" dirty="0"/>
                    </a:p>
                  </a:txBody>
                  <a:tcPr/>
                </a:tc>
                <a:tc>
                  <a:txBody>
                    <a:bodyPr/>
                    <a:lstStyle/>
                    <a:p>
                      <a:pPr algn="ctr"/>
                      <a:r>
                        <a:rPr lang="en-US" altLang="zh-CN" sz="1800" dirty="0"/>
                        <a:t>6.7</a:t>
                      </a:r>
                      <a:endParaRPr lang="en-US" sz="1800" dirty="0"/>
                    </a:p>
                  </a:txBody>
                  <a:tcPr/>
                </a:tc>
                <a:extLst>
                  <a:ext uri="{0D108BD9-81ED-4DB2-BD59-A6C34878D82A}">
                    <a16:rowId xmlns:a16="http://schemas.microsoft.com/office/drawing/2014/main" val="10002"/>
                  </a:ext>
                </a:extLst>
              </a:tr>
              <a:tr h="370840">
                <a:tc>
                  <a:txBody>
                    <a:bodyPr/>
                    <a:lstStyle/>
                    <a:p>
                      <a:r>
                        <a:rPr lang="en-US" altLang="zh-CN" sz="1800" dirty="0"/>
                        <a:t>Public</a:t>
                      </a:r>
                      <a:r>
                        <a:rPr lang="zh-CN" altLang="en-US" sz="1800" dirty="0"/>
                        <a:t> </a:t>
                      </a:r>
                      <a:r>
                        <a:rPr lang="en-US" altLang="zh-CN" sz="1800" dirty="0"/>
                        <a:t>Transit</a:t>
                      </a:r>
                      <a:endParaRPr lang="en-US" sz="1800" dirty="0"/>
                    </a:p>
                  </a:txBody>
                  <a:tcPr/>
                </a:tc>
                <a:tc>
                  <a:txBody>
                    <a:bodyPr/>
                    <a:lstStyle/>
                    <a:p>
                      <a:pPr algn="ctr"/>
                      <a:r>
                        <a:rPr lang="en-US" altLang="zh-CN" sz="1800" dirty="0"/>
                        <a:t>4.6</a:t>
                      </a:r>
                      <a:endParaRPr lang="en-US" sz="1800" dirty="0"/>
                    </a:p>
                  </a:txBody>
                  <a:tcPr/>
                </a:tc>
                <a:tc>
                  <a:txBody>
                    <a:bodyPr/>
                    <a:lstStyle/>
                    <a:p>
                      <a:pPr algn="ctr"/>
                      <a:r>
                        <a:rPr lang="en-US" altLang="zh-CN" sz="1800" dirty="0"/>
                        <a:t>5.9</a:t>
                      </a:r>
                      <a:endParaRPr lang="en-US" sz="1800" dirty="0"/>
                    </a:p>
                  </a:txBody>
                  <a:tcPr/>
                </a:tc>
                <a:extLst>
                  <a:ext uri="{0D108BD9-81ED-4DB2-BD59-A6C34878D82A}">
                    <a16:rowId xmlns:a16="http://schemas.microsoft.com/office/drawing/2014/main" val="10003"/>
                  </a:ext>
                </a:extLst>
              </a:tr>
              <a:tr h="370840">
                <a:tc>
                  <a:txBody>
                    <a:bodyPr/>
                    <a:lstStyle/>
                    <a:p>
                      <a:r>
                        <a:rPr lang="en-US" altLang="zh-CN" sz="1800" b="1" dirty="0">
                          <a:solidFill>
                            <a:srgbClr val="FF0000"/>
                          </a:solidFill>
                        </a:rPr>
                        <a:t>Walked</a:t>
                      </a:r>
                      <a:r>
                        <a:rPr lang="zh-CN" altLang="en-US" sz="1800" b="1" dirty="0">
                          <a:solidFill>
                            <a:srgbClr val="FF0000"/>
                          </a:solidFill>
                        </a:rPr>
                        <a:t> </a:t>
                      </a:r>
                      <a:endParaRPr lang="en-US" sz="1800" b="1" dirty="0">
                        <a:solidFill>
                          <a:srgbClr val="FF0000"/>
                        </a:solidFill>
                      </a:endParaRPr>
                    </a:p>
                  </a:txBody>
                  <a:tcPr/>
                </a:tc>
                <a:tc>
                  <a:txBody>
                    <a:bodyPr/>
                    <a:lstStyle/>
                    <a:p>
                      <a:pPr algn="ctr"/>
                      <a:r>
                        <a:rPr lang="en-US" altLang="zh-CN" sz="1800" b="1" dirty="0">
                          <a:solidFill>
                            <a:srgbClr val="FF0000"/>
                          </a:solidFill>
                        </a:rPr>
                        <a:t>5.1</a:t>
                      </a:r>
                      <a:endParaRPr lang="en-US" sz="1800" b="1" dirty="0">
                        <a:solidFill>
                          <a:srgbClr val="FF0000"/>
                        </a:solidFill>
                      </a:endParaRPr>
                    </a:p>
                  </a:txBody>
                  <a:tcPr/>
                </a:tc>
                <a:tc>
                  <a:txBody>
                    <a:bodyPr/>
                    <a:lstStyle/>
                    <a:p>
                      <a:pPr algn="ctr"/>
                      <a:r>
                        <a:rPr lang="en-US" altLang="zh-CN" sz="1800" b="1" dirty="0">
                          <a:solidFill>
                            <a:srgbClr val="FF0000"/>
                          </a:solidFill>
                        </a:rPr>
                        <a:t>4.4</a:t>
                      </a:r>
                      <a:endParaRPr lang="en-US" sz="1800" b="1" dirty="0">
                        <a:solidFill>
                          <a:srgbClr val="FF0000"/>
                        </a:solidFill>
                      </a:endParaRPr>
                    </a:p>
                  </a:txBody>
                  <a:tcPr/>
                </a:tc>
                <a:extLst>
                  <a:ext uri="{0D108BD9-81ED-4DB2-BD59-A6C34878D82A}">
                    <a16:rowId xmlns:a16="http://schemas.microsoft.com/office/drawing/2014/main" val="10004"/>
                  </a:ext>
                </a:extLst>
              </a:tr>
              <a:tr h="370840">
                <a:tc>
                  <a:txBody>
                    <a:bodyPr/>
                    <a:lstStyle/>
                    <a:p>
                      <a:r>
                        <a:rPr lang="en-US" altLang="zh-CN" sz="1800" dirty="0"/>
                        <a:t>Bicycle</a:t>
                      </a:r>
                      <a:r>
                        <a:rPr lang="zh-CN" altLang="en-US" sz="1800" dirty="0"/>
                        <a:t> </a:t>
                      </a:r>
                      <a:endParaRPr lang="en-US" sz="1800" dirty="0"/>
                    </a:p>
                  </a:txBody>
                  <a:tcPr/>
                </a:tc>
                <a:tc>
                  <a:txBody>
                    <a:bodyPr/>
                    <a:lstStyle/>
                    <a:p>
                      <a:pPr algn="ctr"/>
                      <a:r>
                        <a:rPr lang="en-US" altLang="zh-CN" sz="1800" dirty="0"/>
                        <a:t>1.6</a:t>
                      </a:r>
                      <a:endParaRPr lang="en-US" sz="1800" dirty="0"/>
                    </a:p>
                  </a:txBody>
                  <a:tcPr/>
                </a:tc>
                <a:tc>
                  <a:txBody>
                    <a:bodyPr/>
                    <a:lstStyle/>
                    <a:p>
                      <a:pPr algn="ctr"/>
                      <a:r>
                        <a:rPr lang="en-US" altLang="zh-CN" sz="1800" dirty="0"/>
                        <a:t>1.1</a:t>
                      </a:r>
                      <a:endParaRPr lang="en-US" sz="1800" dirty="0"/>
                    </a:p>
                  </a:txBody>
                  <a:tcPr/>
                </a:tc>
                <a:extLst>
                  <a:ext uri="{0D108BD9-81ED-4DB2-BD59-A6C34878D82A}">
                    <a16:rowId xmlns:a16="http://schemas.microsoft.com/office/drawing/2014/main" val="10005"/>
                  </a:ext>
                </a:extLst>
              </a:tr>
              <a:tr h="370840">
                <a:tc>
                  <a:txBody>
                    <a:bodyPr/>
                    <a:lstStyle/>
                    <a:p>
                      <a:r>
                        <a:rPr lang="en-US" altLang="zh-CN" sz="1800" dirty="0"/>
                        <a:t>Other</a:t>
                      </a:r>
                      <a:endParaRPr lang="en-US" sz="1800" dirty="0"/>
                    </a:p>
                  </a:txBody>
                  <a:tcPr/>
                </a:tc>
                <a:tc>
                  <a:txBody>
                    <a:bodyPr/>
                    <a:lstStyle/>
                    <a:p>
                      <a:pPr algn="ctr"/>
                      <a:r>
                        <a:rPr lang="en-US" altLang="zh-CN" sz="1800" dirty="0"/>
                        <a:t>0.8</a:t>
                      </a:r>
                      <a:endParaRPr lang="en-US" sz="1800" dirty="0"/>
                    </a:p>
                  </a:txBody>
                  <a:tcPr/>
                </a:tc>
                <a:tc>
                  <a:txBody>
                    <a:bodyPr/>
                    <a:lstStyle/>
                    <a:p>
                      <a:pPr algn="ctr"/>
                      <a:r>
                        <a:rPr lang="en-US" altLang="zh-CN" sz="1800" dirty="0"/>
                        <a:t>0.8</a:t>
                      </a:r>
                      <a:endParaRPr lang="en-US" sz="1800" dirty="0"/>
                    </a:p>
                  </a:txBody>
                  <a:tcPr/>
                </a:tc>
                <a:extLst>
                  <a:ext uri="{0D108BD9-81ED-4DB2-BD59-A6C34878D82A}">
                    <a16:rowId xmlns:a16="http://schemas.microsoft.com/office/drawing/2014/main" val="10006"/>
                  </a:ext>
                </a:extLst>
              </a:tr>
            </a:tbl>
          </a:graphicData>
        </a:graphic>
      </p:graphicFrame>
      <p:graphicFrame>
        <p:nvGraphicFramePr>
          <p:cNvPr id="6" name="Chart 5">
            <a:extLst>
              <a:ext uri="{FF2B5EF4-FFF2-40B4-BE49-F238E27FC236}">
                <a16:creationId xmlns:a16="http://schemas.microsoft.com/office/drawing/2014/main" id="{6071EDAF-515C-DE4D-8319-82987C20CDA5}"/>
              </a:ext>
            </a:extLst>
          </p:cNvPr>
          <p:cNvGraphicFramePr>
            <a:graphicFrameLocks/>
          </p:cNvGraphicFramePr>
          <p:nvPr>
            <p:extLst>
              <p:ext uri="{D42A27DB-BD31-4B8C-83A1-F6EECF244321}">
                <p14:modId xmlns:p14="http://schemas.microsoft.com/office/powerpoint/2010/main" val="371963663"/>
              </p:ext>
            </p:extLst>
          </p:nvPr>
        </p:nvGraphicFramePr>
        <p:xfrm>
          <a:off x="5011915" y="1145638"/>
          <a:ext cx="5180330" cy="24838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1F22AAD6-9A10-A444-B2A1-9C57A257D2FD}"/>
              </a:ext>
            </a:extLst>
          </p:cNvPr>
          <p:cNvGraphicFramePr>
            <a:graphicFrameLocks/>
          </p:cNvGraphicFramePr>
          <p:nvPr>
            <p:extLst>
              <p:ext uri="{D42A27DB-BD31-4B8C-83A1-F6EECF244321}">
                <p14:modId xmlns:p14="http://schemas.microsoft.com/office/powerpoint/2010/main" val="2819312720"/>
              </p:ext>
            </p:extLst>
          </p:nvPr>
        </p:nvGraphicFramePr>
        <p:xfrm>
          <a:off x="8496438" y="1092269"/>
          <a:ext cx="3736454" cy="254855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2F8BED26-32E9-514D-A126-ED20CA9DBDAE}"/>
              </a:ext>
            </a:extLst>
          </p:cNvPr>
          <p:cNvSpPr txBox="1"/>
          <p:nvPr/>
        </p:nvSpPr>
        <p:spPr>
          <a:xfrm>
            <a:off x="6903294" y="3323207"/>
            <a:ext cx="4375205" cy="369332"/>
          </a:xfrm>
          <a:prstGeom prst="rect">
            <a:avLst/>
          </a:prstGeom>
          <a:noFill/>
        </p:spPr>
        <p:txBody>
          <a:bodyPr wrap="square" rtlCol="0">
            <a:spAutoFit/>
          </a:bodyPr>
          <a:lstStyle/>
          <a:p>
            <a:r>
              <a:rPr lang="en-US" altLang="zh-CN" b="1" dirty="0">
                <a:solidFill>
                  <a:srgbClr val="C00000"/>
                </a:solidFill>
              </a:rPr>
              <a:t>Ontario</a:t>
            </a:r>
            <a:r>
              <a:rPr lang="zh-CN" altLang="en-US" b="1" dirty="0"/>
              <a:t> </a:t>
            </a:r>
            <a:r>
              <a:rPr lang="en-US" altLang="zh-CN" b="1" dirty="0"/>
              <a:t>2006</a:t>
            </a:r>
            <a:r>
              <a:rPr lang="zh-CN" altLang="en-US" b="1" dirty="0"/>
              <a:t>           </a:t>
            </a:r>
            <a:r>
              <a:rPr lang="en-US" altLang="zh-CN" b="1" dirty="0"/>
              <a:t> </a:t>
            </a:r>
            <a:r>
              <a:rPr lang="zh-CN" altLang="en-US" b="1" dirty="0"/>
              <a:t>  </a:t>
            </a:r>
            <a:r>
              <a:rPr lang="en-US" altLang="zh-CN" b="1" dirty="0"/>
              <a:t> </a:t>
            </a:r>
            <a:r>
              <a:rPr lang="zh-CN" altLang="en-US" b="1" dirty="0"/>
              <a:t>      </a:t>
            </a:r>
            <a:r>
              <a:rPr lang="en-US" altLang="zh-CN" b="1" dirty="0">
                <a:solidFill>
                  <a:srgbClr val="C00000"/>
                </a:solidFill>
              </a:rPr>
              <a:t>Ontario</a:t>
            </a:r>
            <a:r>
              <a:rPr lang="zh-CN" altLang="en-US" b="1" dirty="0"/>
              <a:t> </a:t>
            </a:r>
            <a:r>
              <a:rPr lang="en-US" altLang="zh-CN" b="1" dirty="0"/>
              <a:t>2016</a:t>
            </a:r>
          </a:p>
        </p:txBody>
      </p:sp>
      <p:sp>
        <p:nvSpPr>
          <p:cNvPr id="10" name="Footer Placeholder 5">
            <a:extLst>
              <a:ext uri="{FF2B5EF4-FFF2-40B4-BE49-F238E27FC236}">
                <a16:creationId xmlns:a16="http://schemas.microsoft.com/office/drawing/2014/main" id="{44CC3341-EFFC-5F48-A769-ABD06C322B39}"/>
              </a:ext>
            </a:extLst>
          </p:cNvPr>
          <p:cNvSpPr txBox="1">
            <a:spLocks/>
          </p:cNvSpPr>
          <p:nvPr/>
        </p:nvSpPr>
        <p:spPr>
          <a:xfrm>
            <a:off x="838200" y="6654528"/>
            <a:ext cx="5199433"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SOURCE:</a:t>
            </a:r>
            <a:r>
              <a:rPr lang="zh-CN" altLang="en-US" dirty="0"/>
              <a:t> </a:t>
            </a:r>
            <a:r>
              <a:rPr lang="en-US" altLang="zh-CN" dirty="0"/>
              <a:t>Statistics</a:t>
            </a:r>
            <a:r>
              <a:rPr lang="zh-CN" altLang="en-US" dirty="0"/>
              <a:t> </a:t>
            </a:r>
            <a:r>
              <a:rPr lang="en-US" altLang="zh-CN" dirty="0"/>
              <a:t>Canada</a:t>
            </a:r>
            <a:r>
              <a:rPr lang="zh-CN" altLang="en-US" dirty="0"/>
              <a:t> </a:t>
            </a:r>
            <a:r>
              <a:rPr lang="en-US" altLang="zh-CN" dirty="0"/>
              <a:t>2006</a:t>
            </a:r>
            <a:r>
              <a:rPr lang="zh-CN" altLang="en-US" dirty="0"/>
              <a:t> </a:t>
            </a:r>
            <a:endParaRPr lang="en-US" dirty="0"/>
          </a:p>
        </p:txBody>
      </p:sp>
      <p:sp>
        <p:nvSpPr>
          <p:cNvPr id="11" name="Footer Placeholder 5">
            <a:extLst>
              <a:ext uri="{FF2B5EF4-FFF2-40B4-BE49-F238E27FC236}">
                <a16:creationId xmlns:a16="http://schemas.microsoft.com/office/drawing/2014/main" id="{C612DB8E-EE4E-E043-968E-FC103365BF94}"/>
              </a:ext>
            </a:extLst>
          </p:cNvPr>
          <p:cNvSpPr txBox="1">
            <a:spLocks/>
          </p:cNvSpPr>
          <p:nvPr/>
        </p:nvSpPr>
        <p:spPr>
          <a:xfrm>
            <a:off x="9165294" y="3547242"/>
            <a:ext cx="5199433"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SOURCE:</a:t>
            </a:r>
            <a:r>
              <a:rPr lang="zh-CN" altLang="en-US" dirty="0"/>
              <a:t> </a:t>
            </a:r>
            <a:r>
              <a:rPr lang="en-US" altLang="zh-CN" dirty="0"/>
              <a:t>Ontario</a:t>
            </a:r>
            <a:r>
              <a:rPr lang="zh-CN" altLang="en-US" dirty="0"/>
              <a:t> </a:t>
            </a:r>
            <a:r>
              <a:rPr lang="en-US" altLang="zh-CN" dirty="0"/>
              <a:t>Census</a:t>
            </a:r>
            <a:r>
              <a:rPr lang="zh-CN" altLang="en-US" dirty="0"/>
              <a:t> </a:t>
            </a:r>
            <a:r>
              <a:rPr lang="en-US" altLang="zh-CN" dirty="0"/>
              <a:t>2016;</a:t>
            </a:r>
            <a:r>
              <a:rPr lang="zh-CN" altLang="en-US" dirty="0"/>
              <a:t> </a:t>
            </a:r>
            <a:r>
              <a:rPr lang="en-US" altLang="zh-CN" dirty="0"/>
              <a:t>Statistics</a:t>
            </a:r>
            <a:r>
              <a:rPr lang="zh-CN" altLang="en-US" dirty="0"/>
              <a:t> </a:t>
            </a:r>
            <a:r>
              <a:rPr lang="en-US" altLang="zh-CN" dirty="0"/>
              <a:t>Canada</a:t>
            </a:r>
            <a:r>
              <a:rPr lang="zh-CN" altLang="en-US" dirty="0"/>
              <a:t> </a:t>
            </a:r>
            <a:r>
              <a:rPr lang="en-US" altLang="zh-CN" dirty="0"/>
              <a:t>2006</a:t>
            </a:r>
            <a:endParaRPr lang="en-US" dirty="0"/>
          </a:p>
        </p:txBody>
      </p:sp>
      <p:sp>
        <p:nvSpPr>
          <p:cNvPr id="13" name="Footer Placeholder 5">
            <a:extLst>
              <a:ext uri="{FF2B5EF4-FFF2-40B4-BE49-F238E27FC236}">
                <a16:creationId xmlns:a16="http://schemas.microsoft.com/office/drawing/2014/main" id="{A539F88D-93B0-2941-A9E5-3B025BCBACCF}"/>
              </a:ext>
            </a:extLst>
          </p:cNvPr>
          <p:cNvSpPr txBox="1">
            <a:spLocks/>
          </p:cNvSpPr>
          <p:nvPr/>
        </p:nvSpPr>
        <p:spPr>
          <a:xfrm>
            <a:off x="6150438" y="6620779"/>
            <a:ext cx="5199433" cy="250337"/>
          </a:xfrm>
          <a:prstGeom prst="rect">
            <a:avLst/>
          </a:prstGeom>
        </p:spPr>
        <p:txBody>
          <a:bodyPr vert="horz" lIns="91440" tIns="45720" rIns="91440" bIns="45720" rtlCol="0" anchor="ctr"/>
          <a:lstStyle>
            <a:defPPr>
              <a:defRPr lang="en-US"/>
            </a:defPPr>
            <a:lvl1pPr marL="0" algn="l" defTabSz="914400" rtl="0" eaLnBrk="1" latinLnBrk="0" hangingPunct="1">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SOURCE: Region of Waterloo Census 2016, Place of work and commuting to work</a:t>
            </a:r>
          </a:p>
        </p:txBody>
      </p:sp>
      <p:sp>
        <p:nvSpPr>
          <p:cNvPr id="12" name="Title 1">
            <a:extLst>
              <a:ext uri="{FF2B5EF4-FFF2-40B4-BE49-F238E27FC236}">
                <a16:creationId xmlns:a16="http://schemas.microsoft.com/office/drawing/2014/main" id="{737C4CDE-D67A-E34A-ACF6-457FA770A546}"/>
              </a:ext>
            </a:extLst>
          </p:cNvPr>
          <p:cNvSpPr txBox="1">
            <a:spLocks/>
          </p:cNvSpPr>
          <p:nvPr/>
        </p:nvSpPr>
        <p:spPr>
          <a:xfrm>
            <a:off x="838200" y="365125"/>
            <a:ext cx="108399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CA" sz="4400" b="0" kern="1200" dirty="0">
                <a:solidFill>
                  <a:schemeClr val="bg1"/>
                </a:solidFill>
                <a:latin typeface="AvenirNext LT Pro Regular" panose="020B0503020202020204" pitchFamily="34" charset="0"/>
                <a:ea typeface="+mj-ea"/>
                <a:cs typeface="Arial" panose="020B0604020202020204" pitchFamily="34" charset="0"/>
              </a:defRPr>
            </a:lvl1pPr>
          </a:lstStyle>
          <a:p>
            <a:r>
              <a:rPr lang="en-US" altLang="zh-CN" dirty="0"/>
              <a:t>Some</a:t>
            </a:r>
            <a:r>
              <a:rPr lang="zh-CN" altLang="en-US" dirty="0"/>
              <a:t> </a:t>
            </a:r>
            <a:r>
              <a:rPr lang="en-US" altLang="zh-CN" dirty="0"/>
              <a:t>Facts</a:t>
            </a:r>
            <a:r>
              <a:rPr lang="zh-CN" altLang="en-US" dirty="0"/>
              <a:t> </a:t>
            </a:r>
            <a:r>
              <a:rPr lang="en-US" altLang="zh-CN" dirty="0"/>
              <a:t>in</a:t>
            </a:r>
            <a:r>
              <a:rPr lang="zh-CN" altLang="en-US" dirty="0"/>
              <a:t> </a:t>
            </a:r>
            <a:r>
              <a:rPr lang="en-US" altLang="zh-CN" dirty="0"/>
              <a:t>Canada:</a:t>
            </a:r>
            <a:r>
              <a:rPr lang="zh-CN" altLang="en-US" dirty="0"/>
              <a:t> </a:t>
            </a:r>
            <a:r>
              <a:rPr lang="en-US" altLang="zh-CN" sz="4000" dirty="0"/>
              <a:t>Mode</a:t>
            </a:r>
            <a:r>
              <a:rPr lang="zh-CN" altLang="en-US" sz="4000" dirty="0"/>
              <a:t> </a:t>
            </a:r>
            <a:r>
              <a:rPr lang="en-US" altLang="zh-CN" sz="4000" dirty="0"/>
              <a:t>of</a:t>
            </a:r>
            <a:r>
              <a:rPr lang="zh-CN" altLang="en-US" sz="4000" dirty="0"/>
              <a:t> </a:t>
            </a:r>
            <a:r>
              <a:rPr lang="en-US" altLang="zh-CN" sz="4000" dirty="0"/>
              <a:t>Transportation</a:t>
            </a:r>
            <a:r>
              <a:rPr lang="zh-CN" altLang="en-US" sz="4000" dirty="0"/>
              <a:t> </a:t>
            </a:r>
            <a:r>
              <a:rPr lang="en-US" altLang="zh-CN" sz="4000" dirty="0"/>
              <a:t>to</a:t>
            </a:r>
            <a:r>
              <a:rPr lang="zh-CN" altLang="en-US" sz="4000" dirty="0"/>
              <a:t> </a:t>
            </a:r>
            <a:r>
              <a:rPr lang="en-US" altLang="zh-CN" sz="4000" dirty="0"/>
              <a:t>Work</a:t>
            </a:r>
            <a:endParaRPr lang="en-US" sz="4000" dirty="0"/>
          </a:p>
        </p:txBody>
      </p:sp>
    </p:spTree>
    <p:extLst>
      <p:ext uri="{BB962C8B-B14F-4D97-AF65-F5344CB8AC3E}">
        <p14:creationId xmlns:p14="http://schemas.microsoft.com/office/powerpoint/2010/main" val="297000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A3FCC8DD-D301-2846-91C2-774E54A55FFA}"/>
              </a:ext>
            </a:extLst>
          </p:cNvPr>
          <p:cNvSpPr>
            <a:spLocks noGrp="1"/>
          </p:cNvSpPr>
          <p:nvPr>
            <p:ph idx="1"/>
          </p:nvPr>
        </p:nvSpPr>
        <p:spPr>
          <a:xfrm>
            <a:off x="838200" y="1694144"/>
            <a:ext cx="9287690" cy="4773696"/>
          </a:xfrm>
        </p:spPr>
        <p:txBody>
          <a:bodyPr>
            <a:normAutofit lnSpcReduction="10000"/>
          </a:bodyPr>
          <a:lstStyle/>
          <a:p>
            <a:pPr marL="0" indent="0">
              <a:lnSpc>
                <a:spcPct val="120000"/>
              </a:lnSpc>
              <a:spcBef>
                <a:spcPts val="0"/>
              </a:spcBef>
              <a:buNone/>
            </a:pPr>
            <a:r>
              <a:rPr lang="en-US" altLang="zh-CN" sz="2600" b="1" dirty="0">
                <a:latin typeface="Garamond" charset="0"/>
                <a:ea typeface="Garamond" charset="0"/>
                <a:cs typeface="Garamond" charset="0"/>
              </a:rPr>
              <a:t>Municipalities in North America are eager to increase walking </a:t>
            </a:r>
          </a:p>
          <a:p>
            <a:pPr>
              <a:lnSpc>
                <a:spcPct val="120000"/>
              </a:lnSpc>
              <a:spcBef>
                <a:spcPts val="0"/>
              </a:spcBef>
            </a:pPr>
            <a:r>
              <a:rPr lang="en-US" altLang="zh-CN" sz="2600" b="1" dirty="0">
                <a:latin typeface="Garamond" charset="0"/>
                <a:ea typeface="Garamond" charset="0"/>
                <a:cs typeface="Garamond" charset="0"/>
              </a:rPr>
              <a:t>to promote:</a:t>
            </a:r>
          </a:p>
          <a:p>
            <a:pPr marL="1371600" lvl="2" indent="-457200">
              <a:lnSpc>
                <a:spcPct val="120000"/>
              </a:lnSpc>
              <a:spcBef>
                <a:spcPts val="0"/>
              </a:spcBef>
              <a:buFont typeface="Wingdings" panose="05000000000000000000" pitchFamily="2" charset="2"/>
              <a:buChar char="v"/>
            </a:pPr>
            <a:r>
              <a:rPr lang="en-US" altLang="zh-CN" sz="2600" b="1" dirty="0">
                <a:latin typeface="Garamond" charset="0"/>
                <a:ea typeface="Garamond" charset="0"/>
                <a:cs typeface="Garamond" charset="0"/>
              </a:rPr>
              <a:t>Sustainable transport</a:t>
            </a:r>
          </a:p>
          <a:p>
            <a:pPr marL="1371600" lvl="2" indent="-457200">
              <a:lnSpc>
                <a:spcPct val="120000"/>
              </a:lnSpc>
              <a:spcBef>
                <a:spcPts val="0"/>
              </a:spcBef>
              <a:buFont typeface="Wingdings" panose="05000000000000000000" pitchFamily="2" charset="2"/>
              <a:buChar char="v"/>
            </a:pPr>
            <a:r>
              <a:rPr lang="en-US" altLang="zh-CN" sz="2600" b="1" dirty="0">
                <a:latin typeface="Garamond" charset="0"/>
                <a:ea typeface="Garamond" charset="0"/>
                <a:cs typeface="Garamond" charset="0"/>
              </a:rPr>
              <a:t>Public health</a:t>
            </a:r>
          </a:p>
          <a:p>
            <a:pPr marL="1371600" lvl="2" indent="-457200">
              <a:lnSpc>
                <a:spcPct val="120000"/>
              </a:lnSpc>
              <a:spcBef>
                <a:spcPts val="0"/>
              </a:spcBef>
              <a:buFont typeface="Wingdings" panose="05000000000000000000" pitchFamily="2" charset="2"/>
              <a:buChar char="v"/>
            </a:pPr>
            <a:r>
              <a:rPr lang="en-US" altLang="zh-CN" sz="2600" b="1" dirty="0">
                <a:latin typeface="Garamond" charset="0"/>
                <a:ea typeface="Garamond" charset="0"/>
                <a:cs typeface="Garamond" charset="0"/>
              </a:rPr>
              <a:t>Urban vibrancy  </a:t>
            </a:r>
          </a:p>
          <a:p>
            <a:pPr marL="1371600" lvl="2" indent="-457200">
              <a:lnSpc>
                <a:spcPct val="120000"/>
              </a:lnSpc>
              <a:spcBef>
                <a:spcPts val="0"/>
              </a:spcBef>
              <a:buFont typeface="Wingdings" panose="05000000000000000000" pitchFamily="2" charset="2"/>
              <a:buChar char="v"/>
            </a:pPr>
            <a:r>
              <a:rPr lang="en-US" altLang="zh-CN" sz="2600" b="1" dirty="0">
                <a:latin typeface="Garamond" charset="0"/>
                <a:ea typeface="Garamond" charset="0"/>
                <a:cs typeface="Garamond" charset="0"/>
              </a:rPr>
              <a:t>Local economy</a:t>
            </a:r>
          </a:p>
          <a:p>
            <a:pPr>
              <a:lnSpc>
                <a:spcPct val="120000"/>
              </a:lnSpc>
              <a:spcBef>
                <a:spcPts val="0"/>
              </a:spcBef>
            </a:pPr>
            <a:r>
              <a:rPr lang="en-US" altLang="zh-CN" sz="2600" b="1" dirty="0">
                <a:latin typeface="Garamond" charset="0"/>
                <a:ea typeface="Garamond" charset="0"/>
                <a:cs typeface="Garamond" charset="0"/>
              </a:rPr>
              <a:t>to reduce/limit: </a:t>
            </a:r>
          </a:p>
          <a:p>
            <a:pPr marL="1371600" lvl="2" indent="-457200">
              <a:lnSpc>
                <a:spcPct val="120000"/>
              </a:lnSpc>
              <a:spcBef>
                <a:spcPts val="0"/>
              </a:spcBef>
              <a:buFont typeface="Wingdings" panose="05000000000000000000" pitchFamily="2" charset="2"/>
              <a:buChar char="v"/>
            </a:pPr>
            <a:r>
              <a:rPr lang="en-US" altLang="zh-CN" sz="2600" b="1" dirty="0">
                <a:latin typeface="Garamond" charset="0"/>
                <a:ea typeface="Garamond" charset="0"/>
                <a:cs typeface="Garamond" charset="0"/>
              </a:rPr>
              <a:t>Urban sprawl</a:t>
            </a:r>
          </a:p>
          <a:p>
            <a:pPr marL="1371600" lvl="2" indent="-457200">
              <a:lnSpc>
                <a:spcPct val="120000"/>
              </a:lnSpc>
              <a:spcBef>
                <a:spcPts val="0"/>
              </a:spcBef>
              <a:buFont typeface="Wingdings" panose="05000000000000000000" pitchFamily="2" charset="2"/>
              <a:buChar char="v"/>
            </a:pPr>
            <a:r>
              <a:rPr lang="en-US" altLang="zh-CN" sz="2600" b="1" dirty="0">
                <a:latin typeface="Garamond" charset="0"/>
                <a:ea typeface="Garamond" charset="0"/>
                <a:cs typeface="Garamond" charset="0"/>
              </a:rPr>
              <a:t>Car dependency</a:t>
            </a:r>
          </a:p>
          <a:p>
            <a:pPr marL="1371600" lvl="2" indent="-457200">
              <a:lnSpc>
                <a:spcPct val="120000"/>
              </a:lnSpc>
              <a:spcBef>
                <a:spcPts val="0"/>
              </a:spcBef>
              <a:buFont typeface="Wingdings" panose="05000000000000000000" pitchFamily="2" charset="2"/>
              <a:buChar char="v"/>
            </a:pPr>
            <a:r>
              <a:rPr lang="en-US" altLang="zh-CN" sz="2600" b="1" dirty="0">
                <a:latin typeface="Garamond" charset="0"/>
                <a:ea typeface="Garamond" charset="0"/>
                <a:cs typeface="Garamond" charset="0"/>
              </a:rPr>
              <a:t>Emissions </a:t>
            </a:r>
          </a:p>
          <a:p>
            <a:pPr marL="0" indent="0">
              <a:buClr>
                <a:schemeClr val="dk1"/>
              </a:buClr>
              <a:buSzPct val="61111"/>
              <a:buNone/>
            </a:pPr>
            <a:endParaRPr lang="en-US" dirty="0"/>
          </a:p>
        </p:txBody>
      </p:sp>
      <p:sp>
        <p:nvSpPr>
          <p:cNvPr id="2" name="Title 1">
            <a:extLst>
              <a:ext uri="{FF2B5EF4-FFF2-40B4-BE49-F238E27FC236}">
                <a16:creationId xmlns:a16="http://schemas.microsoft.com/office/drawing/2014/main" id="{48C089A6-7120-9E43-BDAD-E4940781AE23}"/>
              </a:ext>
            </a:extLst>
          </p:cNvPr>
          <p:cNvSpPr>
            <a:spLocks noGrp="1"/>
          </p:cNvSpPr>
          <p:nvPr>
            <p:ph type="title"/>
          </p:nvPr>
        </p:nvSpPr>
        <p:spPr/>
        <p:txBody>
          <a:bodyPr/>
          <a:lstStyle/>
          <a:p>
            <a:r>
              <a:rPr lang="en-US" dirty="0"/>
              <a:t>Introduction</a:t>
            </a:r>
          </a:p>
        </p:txBody>
      </p:sp>
      <p:grpSp>
        <p:nvGrpSpPr>
          <p:cNvPr id="4" name="Group 3">
            <a:extLst>
              <a:ext uri="{FF2B5EF4-FFF2-40B4-BE49-F238E27FC236}">
                <a16:creationId xmlns:a16="http://schemas.microsoft.com/office/drawing/2014/main" id="{5B38DDB8-C53C-DF4C-8198-6CF51BE653B0}"/>
              </a:ext>
            </a:extLst>
          </p:cNvPr>
          <p:cNvGrpSpPr>
            <a:grpSpLocks noChangeAspect="1"/>
          </p:cNvGrpSpPr>
          <p:nvPr/>
        </p:nvGrpSpPr>
        <p:grpSpPr>
          <a:xfrm>
            <a:off x="9248498" y="2753124"/>
            <a:ext cx="2537664" cy="2412000"/>
            <a:chOff x="7896476" y="-123861"/>
            <a:chExt cx="4002314" cy="3252147"/>
          </a:xfrm>
        </p:grpSpPr>
        <p:pic>
          <p:nvPicPr>
            <p:cNvPr id="5" name="Picture 4">
              <a:extLst>
                <a:ext uri="{FF2B5EF4-FFF2-40B4-BE49-F238E27FC236}">
                  <a16:creationId xmlns:a16="http://schemas.microsoft.com/office/drawing/2014/main" id="{FDE1D1F1-9187-F14F-9FDC-93A0410DF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476" y="-123861"/>
              <a:ext cx="4002314" cy="3252147"/>
            </a:xfrm>
            <a:prstGeom prst="rect">
              <a:avLst/>
            </a:prstGeom>
          </p:spPr>
        </p:pic>
        <p:pic>
          <p:nvPicPr>
            <p:cNvPr id="6" name="Picture 5">
              <a:extLst>
                <a:ext uri="{FF2B5EF4-FFF2-40B4-BE49-F238E27FC236}">
                  <a16:creationId xmlns:a16="http://schemas.microsoft.com/office/drawing/2014/main" id="{F3EEADEA-328D-4145-B8AA-ACE88552C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3496" y="2279669"/>
              <a:ext cx="2146754" cy="827153"/>
            </a:xfrm>
            <a:prstGeom prst="rect">
              <a:avLst/>
            </a:prstGeom>
          </p:spPr>
        </p:pic>
      </p:grpSp>
      <p:sp>
        <p:nvSpPr>
          <p:cNvPr id="7" name="TextBox 6">
            <a:extLst>
              <a:ext uri="{FF2B5EF4-FFF2-40B4-BE49-F238E27FC236}">
                <a16:creationId xmlns:a16="http://schemas.microsoft.com/office/drawing/2014/main" id="{7F6B42EC-985E-114A-AE50-00E1D7AB60CD}"/>
              </a:ext>
            </a:extLst>
          </p:cNvPr>
          <p:cNvSpPr txBox="1"/>
          <p:nvPr/>
        </p:nvSpPr>
        <p:spPr>
          <a:xfrm>
            <a:off x="9153635" y="5160600"/>
            <a:ext cx="2738633" cy="337904"/>
          </a:xfrm>
          <a:prstGeom prst="rect">
            <a:avLst/>
          </a:prstGeom>
          <a:noFill/>
        </p:spPr>
        <p:txBody>
          <a:bodyPr wrap="square" rtlCol="0">
            <a:spAutoFit/>
          </a:bodyPr>
          <a:lstStyle/>
          <a:p>
            <a:r>
              <a:rPr lang="en-US" sz="800" dirty="0">
                <a:latin typeface="Garamond" charset="0"/>
                <a:ea typeface="Garamond" charset="0"/>
                <a:cs typeface="Garamond" charset="0"/>
                <a:hlinkClick r:id="rId5"/>
              </a:rPr>
              <a:t>https://www.toronto.ca/wp-content/uploads/2017/11/990f-2017-Vision-Zero-Road-Safety-Plan_June1.pdf</a:t>
            </a:r>
            <a:endParaRPr lang="en-US" sz="800" dirty="0">
              <a:latin typeface="Garamond" charset="0"/>
              <a:ea typeface="Garamond" charset="0"/>
              <a:cs typeface="Garamond" charset="0"/>
            </a:endParaRPr>
          </a:p>
        </p:txBody>
      </p:sp>
      <p:pic>
        <p:nvPicPr>
          <p:cNvPr id="8" name="Picture 7">
            <a:extLst>
              <a:ext uri="{FF2B5EF4-FFF2-40B4-BE49-F238E27FC236}">
                <a16:creationId xmlns:a16="http://schemas.microsoft.com/office/drawing/2014/main" id="{93757BC7-50D0-A74E-8D81-683EF92510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313" y="2758867"/>
            <a:ext cx="2702223" cy="2412000"/>
          </a:xfrm>
          <a:prstGeom prst="rect">
            <a:avLst/>
          </a:prstGeom>
        </p:spPr>
      </p:pic>
      <p:sp>
        <p:nvSpPr>
          <p:cNvPr id="9" name="TextBox 8">
            <a:extLst>
              <a:ext uri="{FF2B5EF4-FFF2-40B4-BE49-F238E27FC236}">
                <a16:creationId xmlns:a16="http://schemas.microsoft.com/office/drawing/2014/main" id="{0690E6F8-CB14-CE43-BD59-938ADFAF92BF}"/>
              </a:ext>
            </a:extLst>
          </p:cNvPr>
          <p:cNvSpPr txBox="1"/>
          <p:nvPr/>
        </p:nvSpPr>
        <p:spPr>
          <a:xfrm>
            <a:off x="6231410" y="5163509"/>
            <a:ext cx="2653509" cy="338554"/>
          </a:xfrm>
          <a:prstGeom prst="rect">
            <a:avLst/>
          </a:prstGeom>
          <a:noFill/>
        </p:spPr>
        <p:txBody>
          <a:bodyPr wrap="square" rtlCol="0">
            <a:spAutoFit/>
          </a:bodyPr>
          <a:lstStyle/>
          <a:p>
            <a:r>
              <a:rPr lang="en-US" sz="800" dirty="0">
                <a:latin typeface="Garamond" charset="0"/>
                <a:ea typeface="Garamond" charset="0"/>
                <a:cs typeface="Garamond" charset="0"/>
                <a:hlinkClick r:id="rId7"/>
              </a:rPr>
              <a:t>https://www.tcat.ca/wp-content/uploads/2017/03/ATPBtG.2017.03.16.forweb-1.pdf</a:t>
            </a:r>
            <a:endParaRPr lang="en-US" sz="800" dirty="0">
              <a:latin typeface="Garamond" charset="0"/>
              <a:ea typeface="Garamond" charset="0"/>
              <a:cs typeface="Garamond" charset="0"/>
            </a:endParaRPr>
          </a:p>
        </p:txBody>
      </p:sp>
    </p:spTree>
    <p:extLst>
      <p:ext uri="{BB962C8B-B14F-4D97-AF65-F5344CB8AC3E}">
        <p14:creationId xmlns:p14="http://schemas.microsoft.com/office/powerpoint/2010/main" val="4069804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438F5-5394-4F44-AEFA-3E7B2F190F1A}"/>
              </a:ext>
            </a:extLst>
          </p:cNvPr>
          <p:cNvSpPr>
            <a:spLocks noGrp="1"/>
          </p:cNvSpPr>
          <p:nvPr>
            <p:ph type="title"/>
          </p:nvPr>
        </p:nvSpPr>
        <p:spPr>
          <a:xfrm>
            <a:off x="838200" y="691700"/>
            <a:ext cx="10515600" cy="1325563"/>
          </a:xfrm>
        </p:spPr>
        <p:txBody>
          <a:bodyPr/>
          <a:lstStyle/>
          <a:p>
            <a:r>
              <a:rPr lang="en-US" altLang="zh-CN" dirty="0"/>
              <a:t>Primary</a:t>
            </a:r>
            <a:r>
              <a:rPr lang="zh-CN" altLang="en-US" dirty="0"/>
              <a:t> </a:t>
            </a:r>
            <a:r>
              <a:rPr lang="en-US" altLang="zh-CN" dirty="0"/>
              <a:t>Obstacles</a:t>
            </a:r>
            <a:r>
              <a:rPr lang="zh-CN" altLang="en-US" dirty="0"/>
              <a:t> </a:t>
            </a:r>
            <a:r>
              <a:rPr lang="en-US" altLang="zh-CN" dirty="0"/>
              <a:t>to</a:t>
            </a:r>
            <a:r>
              <a:rPr lang="zh-CN" altLang="en-US" dirty="0"/>
              <a:t> </a:t>
            </a:r>
            <a:r>
              <a:rPr lang="en-US" altLang="zh-CN" dirty="0"/>
              <a:t>Improve</a:t>
            </a:r>
            <a:r>
              <a:rPr lang="zh-CN" altLang="en-US" dirty="0"/>
              <a:t> </a:t>
            </a:r>
            <a:r>
              <a:rPr lang="en-US" altLang="zh-CN" dirty="0"/>
              <a:t>Pedestrian</a:t>
            </a:r>
            <a:r>
              <a:rPr lang="zh-CN" altLang="en-US" dirty="0"/>
              <a:t> </a:t>
            </a:r>
            <a:r>
              <a:rPr lang="en-US" altLang="zh-CN" dirty="0"/>
              <a:t>Models</a:t>
            </a:r>
            <a:r>
              <a:rPr lang="zh-CN" altLang="en-US" dirty="0"/>
              <a:t> </a:t>
            </a:r>
            <a:endParaRPr lang="en-US" dirty="0"/>
          </a:p>
        </p:txBody>
      </p:sp>
      <p:sp>
        <p:nvSpPr>
          <p:cNvPr id="3" name="Content Placeholder 2">
            <a:extLst>
              <a:ext uri="{FF2B5EF4-FFF2-40B4-BE49-F238E27FC236}">
                <a16:creationId xmlns:a16="http://schemas.microsoft.com/office/drawing/2014/main" id="{BD14C6D6-646F-EC4F-BED7-1D12C2FA5294}"/>
              </a:ext>
            </a:extLst>
          </p:cNvPr>
          <p:cNvSpPr>
            <a:spLocks noGrp="1"/>
          </p:cNvSpPr>
          <p:nvPr>
            <p:ph idx="1"/>
          </p:nvPr>
        </p:nvSpPr>
        <p:spPr>
          <a:xfrm>
            <a:off x="838200" y="2152200"/>
            <a:ext cx="10515600" cy="4773696"/>
          </a:xfrm>
        </p:spPr>
        <p:txBody>
          <a:bodyPr/>
          <a:lstStyle/>
          <a:p>
            <a:pPr marL="0" indent="0">
              <a:spcBef>
                <a:spcPts val="600"/>
              </a:spcBef>
              <a:spcAft>
                <a:spcPts val="600"/>
              </a:spcAft>
              <a:buNone/>
            </a:pPr>
            <a:r>
              <a:rPr lang="en-US" altLang="zh-CN" sz="2600" b="1" dirty="0">
                <a:latin typeface="Garamond" charset="0"/>
                <a:ea typeface="Garamond" charset="0"/>
                <a:cs typeface="Garamond" charset="0"/>
              </a:rPr>
              <a:t>To address the impacts of investments and policies towards walking, we need better representation of pedestrians, but to date: </a:t>
            </a:r>
          </a:p>
          <a:p>
            <a:pPr marL="914400" lvl="1" indent="-457200">
              <a:spcBef>
                <a:spcPts val="600"/>
              </a:spcBef>
              <a:spcAft>
                <a:spcPts val="600"/>
              </a:spcAft>
              <a:buFont typeface="Wingdings" panose="05000000000000000000" pitchFamily="2" charset="2"/>
              <a:buChar char="v"/>
            </a:pPr>
            <a:r>
              <a:rPr lang="en-US" altLang="zh-CN" sz="2600" b="1" dirty="0">
                <a:latin typeface="Garamond" charset="0"/>
                <a:ea typeface="Garamond" charset="0"/>
                <a:cs typeface="Garamond" charset="0"/>
              </a:rPr>
              <a:t>Insufficient empirical </a:t>
            </a:r>
            <a:r>
              <a:rPr lang="en-US" altLang="zh-CN" sz="2600" b="1" dirty="0">
                <a:latin typeface="Garamond" charset="0"/>
              </a:rPr>
              <a:t>data </a:t>
            </a:r>
            <a:r>
              <a:rPr lang="en-US" altLang="zh-CN" b="1" dirty="0">
                <a:latin typeface="Garamond" charset="0"/>
              </a:rPr>
              <a:t>(</a:t>
            </a:r>
            <a:r>
              <a:rPr lang="en-CA" altLang="zh-CN" b="1" dirty="0">
                <a:latin typeface="Garamond" charset="0"/>
              </a:rPr>
              <a:t>Singleton et al., 2018</a:t>
            </a:r>
            <a:r>
              <a:rPr lang="en-US" altLang="zh-CN" b="1" dirty="0">
                <a:latin typeface="Garamond" charset="0"/>
              </a:rPr>
              <a:t>) </a:t>
            </a:r>
          </a:p>
          <a:p>
            <a:pPr marL="914400" lvl="1" indent="-457200">
              <a:spcBef>
                <a:spcPts val="600"/>
              </a:spcBef>
              <a:spcAft>
                <a:spcPts val="600"/>
              </a:spcAft>
              <a:buFont typeface="Wingdings" panose="05000000000000000000" pitchFamily="2" charset="2"/>
              <a:buChar char="v"/>
            </a:pPr>
            <a:r>
              <a:rPr lang="en-US" altLang="zh-CN" sz="2600" b="1" dirty="0">
                <a:latin typeface="Garamond" charset="0"/>
              </a:rPr>
              <a:t>Inappropriate travel survey design/methods </a:t>
            </a:r>
            <a:r>
              <a:rPr lang="en-US" altLang="zh-CN" b="1" dirty="0">
                <a:latin typeface="Garamond" charset="0"/>
              </a:rPr>
              <a:t>(Harding et al., 2018)</a:t>
            </a:r>
          </a:p>
          <a:p>
            <a:pPr marL="914400" lvl="1" indent="-457200">
              <a:spcBef>
                <a:spcPts val="600"/>
              </a:spcBef>
              <a:spcAft>
                <a:spcPts val="600"/>
              </a:spcAft>
              <a:buFont typeface="Wingdings" panose="05000000000000000000" pitchFamily="2" charset="2"/>
              <a:buChar char="v"/>
            </a:pPr>
            <a:r>
              <a:rPr lang="en-US" altLang="zh-CN" sz="2600" b="1" dirty="0">
                <a:latin typeface="Garamond" charset="0"/>
              </a:rPr>
              <a:t>Inappropriate zonal structure </a:t>
            </a:r>
            <a:r>
              <a:rPr lang="en-US" altLang="zh-CN" b="1" dirty="0">
                <a:latin typeface="Garamond" charset="0"/>
              </a:rPr>
              <a:t>(</a:t>
            </a:r>
            <a:r>
              <a:rPr lang="en-US" altLang="zh-CN" b="1" dirty="0" err="1">
                <a:latin typeface="Garamond" charset="0"/>
              </a:rPr>
              <a:t>Iacono</a:t>
            </a:r>
            <a:r>
              <a:rPr lang="en-US" altLang="zh-CN" b="1" dirty="0">
                <a:latin typeface="Garamond" charset="0"/>
              </a:rPr>
              <a:t>, 2010; Clifton, 2016)</a:t>
            </a:r>
          </a:p>
          <a:p>
            <a:pPr marL="914400" lvl="1" indent="-457200">
              <a:spcBef>
                <a:spcPts val="600"/>
              </a:spcBef>
              <a:spcAft>
                <a:spcPts val="600"/>
              </a:spcAft>
              <a:buFont typeface="Wingdings" panose="05000000000000000000" pitchFamily="2" charset="2"/>
              <a:buChar char="v"/>
            </a:pPr>
            <a:r>
              <a:rPr lang="en-US" altLang="zh-CN" sz="2600" b="1" dirty="0">
                <a:latin typeface="Garamond" charset="0"/>
              </a:rPr>
              <a:t>Failure to consider pedestrian tours in satisfying activities </a:t>
            </a:r>
          </a:p>
          <a:p>
            <a:pPr marL="914400" lvl="1" indent="-457200">
              <a:spcBef>
                <a:spcPts val="600"/>
              </a:spcBef>
              <a:spcAft>
                <a:spcPts val="600"/>
              </a:spcAft>
              <a:buFont typeface="Wingdings" panose="05000000000000000000" pitchFamily="2" charset="2"/>
              <a:buChar char="v"/>
            </a:pPr>
            <a:r>
              <a:rPr lang="en-US" sz="2600" b="1" dirty="0">
                <a:latin typeface="Garamond" charset="0"/>
                <a:ea typeface="Garamond" charset="0"/>
                <a:cs typeface="Garamond" charset="0"/>
              </a:rPr>
              <a:t>Models failed to correlate these tours’ attributes to different urban forms </a:t>
            </a:r>
            <a:endParaRPr lang="en-US" altLang="zh-CN" sz="2600" b="1" dirty="0">
              <a:latin typeface="Garamond" charset="0"/>
              <a:ea typeface="Garamond" charset="0"/>
              <a:cs typeface="Garamond" charset="0"/>
            </a:endParaRPr>
          </a:p>
          <a:p>
            <a:endParaRPr lang="en-US" dirty="0"/>
          </a:p>
        </p:txBody>
      </p:sp>
    </p:spTree>
    <p:extLst>
      <p:ext uri="{BB962C8B-B14F-4D97-AF65-F5344CB8AC3E}">
        <p14:creationId xmlns:p14="http://schemas.microsoft.com/office/powerpoint/2010/main" val="3399902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3BA0-227B-9349-AFAC-C6A0E252168F}"/>
              </a:ext>
            </a:extLst>
          </p:cNvPr>
          <p:cNvSpPr>
            <a:spLocks noGrp="1"/>
          </p:cNvSpPr>
          <p:nvPr>
            <p:ph type="title"/>
          </p:nvPr>
        </p:nvSpPr>
        <p:spPr/>
        <p:txBody>
          <a:bodyPr/>
          <a:lstStyle/>
          <a:p>
            <a:r>
              <a:rPr lang="en-US" dirty="0"/>
              <a:t>Research Objectives </a:t>
            </a:r>
          </a:p>
        </p:txBody>
      </p:sp>
      <p:sp>
        <p:nvSpPr>
          <p:cNvPr id="3" name="Content Placeholder 2">
            <a:extLst>
              <a:ext uri="{FF2B5EF4-FFF2-40B4-BE49-F238E27FC236}">
                <a16:creationId xmlns:a16="http://schemas.microsoft.com/office/drawing/2014/main" id="{F613F295-53C2-D84C-A3DF-1F80CF70286E}"/>
              </a:ext>
            </a:extLst>
          </p:cNvPr>
          <p:cNvSpPr>
            <a:spLocks noGrp="1"/>
          </p:cNvSpPr>
          <p:nvPr>
            <p:ph idx="1"/>
          </p:nvPr>
        </p:nvSpPr>
        <p:spPr/>
        <p:txBody>
          <a:bodyPr/>
          <a:lstStyle/>
          <a:p>
            <a:pPr marL="0" indent="0">
              <a:lnSpc>
                <a:spcPts val="3080"/>
              </a:lnSpc>
              <a:spcAft>
                <a:spcPts val="600"/>
              </a:spcAft>
              <a:buNone/>
            </a:pPr>
            <a:r>
              <a:rPr lang="en-US" altLang="zh-CN" sz="2600" b="1" dirty="0">
                <a:latin typeface="Garamond" charset="0"/>
              </a:rPr>
              <a:t>Our goals include gathering empirical data on pedestrian tours to:</a:t>
            </a:r>
          </a:p>
          <a:p>
            <a:pPr marL="914400" lvl="1" indent="-457200">
              <a:lnSpc>
                <a:spcPts val="3080"/>
              </a:lnSpc>
              <a:buFont typeface="Wingdings" panose="05000000000000000000" pitchFamily="2" charset="2"/>
              <a:buChar char="v"/>
            </a:pPr>
            <a:r>
              <a:rPr lang="en-US" altLang="zh-CN" sz="2400" b="1" dirty="0">
                <a:latin typeface="Garamond" charset="0"/>
                <a:ea typeface="Garamond" charset="0"/>
                <a:cs typeface="Garamond" charset="0"/>
              </a:rPr>
              <a:t>Extract pedestrian activities and tours;</a:t>
            </a:r>
          </a:p>
          <a:p>
            <a:pPr marL="914400" lvl="1" indent="-457200">
              <a:lnSpc>
                <a:spcPts val="3080"/>
              </a:lnSpc>
              <a:buFont typeface="Wingdings" panose="05000000000000000000" pitchFamily="2" charset="2"/>
              <a:buChar char="v"/>
            </a:pPr>
            <a:r>
              <a:rPr lang="en-US" altLang="zh-CN" sz="2400" b="1" dirty="0">
                <a:latin typeface="Garamond" charset="0"/>
                <a:ea typeface="Garamond" charset="0"/>
                <a:cs typeface="Garamond" charset="0"/>
              </a:rPr>
              <a:t>Classify pedestrian tours as unimodal or multi-modal, by origins and purposes;</a:t>
            </a:r>
          </a:p>
          <a:p>
            <a:pPr marL="914400" lvl="1" indent="-457200">
              <a:lnSpc>
                <a:spcPts val="3080"/>
              </a:lnSpc>
              <a:buFont typeface="Wingdings" panose="05000000000000000000" pitchFamily="2" charset="2"/>
              <a:buChar char="v"/>
            </a:pPr>
            <a:r>
              <a:rPr lang="en-US" altLang="zh-CN" sz="2400" b="1" dirty="0">
                <a:latin typeface="Garamond" charset="0"/>
                <a:ea typeface="Garamond" charset="0"/>
                <a:cs typeface="Garamond" charset="0"/>
              </a:rPr>
              <a:t>Quantify those tours’ distances, duration and activities completed.</a:t>
            </a:r>
          </a:p>
          <a:p>
            <a:pPr marL="0" indent="0">
              <a:lnSpc>
                <a:spcPts val="3080"/>
              </a:lnSpc>
              <a:buNone/>
            </a:pPr>
            <a:r>
              <a:rPr lang="en-US" altLang="zh-CN" sz="2600" b="1" dirty="0">
                <a:latin typeface="Garamond" charset="0"/>
                <a:ea typeface="Garamond" charset="0"/>
                <a:cs typeface="Garamond" charset="0"/>
              </a:rPr>
              <a:t>Subsequent work will: </a:t>
            </a:r>
          </a:p>
          <a:p>
            <a:pPr marL="914400" lvl="1" indent="-457200">
              <a:lnSpc>
                <a:spcPts val="3080"/>
              </a:lnSpc>
              <a:buFont typeface="Wingdings" panose="05000000000000000000" pitchFamily="2" charset="2"/>
              <a:buChar char="v"/>
            </a:pPr>
            <a:r>
              <a:rPr lang="en-US" altLang="zh-CN" sz="2400" b="1" dirty="0">
                <a:latin typeface="Garamond" charset="0"/>
                <a:ea typeface="Garamond" charset="0"/>
                <a:cs typeface="Garamond" charset="0"/>
              </a:rPr>
              <a:t>Correlate these tours’ attributes to the built environment;</a:t>
            </a:r>
          </a:p>
          <a:p>
            <a:pPr marL="914400" lvl="1" indent="-457200">
              <a:lnSpc>
                <a:spcPts val="3080"/>
              </a:lnSpc>
              <a:buFont typeface="Wingdings" panose="05000000000000000000" pitchFamily="2" charset="2"/>
              <a:buChar char="v"/>
            </a:pPr>
            <a:r>
              <a:rPr lang="en-US" altLang="zh-CN" sz="2400" b="1" dirty="0">
                <a:latin typeface="Garamond" charset="0"/>
                <a:ea typeface="Garamond" charset="0"/>
                <a:cs typeface="Garamond" charset="0"/>
              </a:rPr>
              <a:t>Develop and embed techniques for pedestrian tour to be included in travel forecasting models;</a:t>
            </a:r>
          </a:p>
          <a:p>
            <a:pPr marL="914400" lvl="1" indent="-457200">
              <a:lnSpc>
                <a:spcPts val="3080"/>
              </a:lnSpc>
              <a:buFont typeface="Wingdings" panose="05000000000000000000" pitchFamily="2" charset="2"/>
              <a:buChar char="v"/>
            </a:pPr>
            <a:r>
              <a:rPr lang="en-US" altLang="zh-CN" sz="2400" b="1" dirty="0">
                <a:latin typeface="Garamond" charset="0"/>
                <a:ea typeface="Garamond" charset="0"/>
                <a:cs typeface="Garamond" charset="0"/>
              </a:rPr>
              <a:t>Grow</a:t>
            </a:r>
            <a:r>
              <a:rPr lang="zh-CN" altLang="en-US" sz="2400" b="1" dirty="0">
                <a:latin typeface="Garamond" charset="0"/>
                <a:ea typeface="Garamond" charset="0"/>
                <a:cs typeface="Garamond" charset="0"/>
              </a:rPr>
              <a:t> </a:t>
            </a:r>
            <a:r>
              <a:rPr lang="en-US" altLang="zh-CN" sz="2400" b="1" dirty="0">
                <a:latin typeface="Garamond" charset="0"/>
                <a:ea typeface="Garamond" charset="0"/>
                <a:cs typeface="Garamond" charset="0"/>
              </a:rPr>
              <a:t>the</a:t>
            </a:r>
            <a:r>
              <a:rPr lang="zh-CN" altLang="en-US" sz="2400" b="1" dirty="0">
                <a:latin typeface="Garamond" charset="0"/>
                <a:ea typeface="Garamond" charset="0"/>
                <a:cs typeface="Garamond" charset="0"/>
              </a:rPr>
              <a:t> </a:t>
            </a:r>
            <a:r>
              <a:rPr lang="en-US" altLang="zh-CN" sz="2400" b="1" dirty="0">
                <a:latin typeface="Garamond" charset="0"/>
                <a:ea typeface="Garamond" charset="0"/>
                <a:cs typeface="Garamond" charset="0"/>
              </a:rPr>
              <a:t>number</a:t>
            </a:r>
            <a:r>
              <a:rPr lang="zh-CN" altLang="en-US" sz="2400" b="1" dirty="0">
                <a:latin typeface="Garamond" charset="0"/>
                <a:ea typeface="Garamond" charset="0"/>
                <a:cs typeface="Garamond" charset="0"/>
              </a:rPr>
              <a:t> </a:t>
            </a:r>
            <a:r>
              <a:rPr lang="en-US" altLang="zh-CN" sz="2400" b="1" dirty="0">
                <a:latin typeface="Garamond" charset="0"/>
                <a:ea typeface="Garamond" charset="0"/>
                <a:cs typeface="Garamond" charset="0"/>
              </a:rPr>
              <a:t>of</a:t>
            </a:r>
            <a:r>
              <a:rPr lang="zh-CN" altLang="en-US" sz="2400" b="1" dirty="0">
                <a:latin typeface="Garamond" charset="0"/>
                <a:ea typeface="Garamond" charset="0"/>
                <a:cs typeface="Garamond" charset="0"/>
              </a:rPr>
              <a:t> </a:t>
            </a:r>
            <a:r>
              <a:rPr lang="en-US" altLang="zh-CN" sz="2400" b="1" dirty="0">
                <a:latin typeface="Garamond" charset="0"/>
                <a:ea typeface="Garamond" charset="0"/>
                <a:cs typeface="Garamond" charset="0"/>
              </a:rPr>
              <a:t>pedestrians.</a:t>
            </a:r>
            <a:r>
              <a:rPr lang="zh-CN" altLang="en-US" sz="2400" b="1" dirty="0">
                <a:latin typeface="Garamond" charset="0"/>
                <a:ea typeface="Garamond" charset="0"/>
                <a:cs typeface="Garamond" charset="0"/>
              </a:rPr>
              <a:t> </a:t>
            </a:r>
            <a:endParaRPr lang="en-US" altLang="zh-CN" sz="2400" b="1" dirty="0">
              <a:latin typeface="Garamond" charset="0"/>
              <a:ea typeface="Garamond" charset="0"/>
              <a:cs typeface="Garamond" charset="0"/>
            </a:endParaRPr>
          </a:p>
        </p:txBody>
      </p:sp>
    </p:spTree>
    <p:extLst>
      <p:ext uri="{BB962C8B-B14F-4D97-AF65-F5344CB8AC3E}">
        <p14:creationId xmlns:p14="http://schemas.microsoft.com/office/powerpoint/2010/main" val="146474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F6F7E-E424-E748-A1FC-D59D49396014}"/>
              </a:ext>
            </a:extLst>
          </p:cNvPr>
          <p:cNvSpPr>
            <a:spLocks noGrp="1"/>
          </p:cNvSpPr>
          <p:nvPr>
            <p:ph type="title"/>
          </p:nvPr>
        </p:nvSpPr>
        <p:spPr/>
        <p:txBody>
          <a:bodyPr/>
          <a:lstStyle/>
          <a:p>
            <a:r>
              <a:rPr lang="en-US" dirty="0"/>
              <a:t>Extracting Key Elements from GPS</a:t>
            </a:r>
          </a:p>
        </p:txBody>
      </p:sp>
      <p:pic>
        <p:nvPicPr>
          <p:cNvPr id="4" name="图片 5">
            <a:extLst>
              <a:ext uri="{FF2B5EF4-FFF2-40B4-BE49-F238E27FC236}">
                <a16:creationId xmlns:a16="http://schemas.microsoft.com/office/drawing/2014/main" id="{D2BC4736-4A3F-C544-84A8-CEAF8FA919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0" t="7831" r="2121" b="4605"/>
          <a:stretch/>
        </p:blipFill>
        <p:spPr>
          <a:xfrm>
            <a:off x="6565217" y="1627140"/>
            <a:ext cx="5040000" cy="3578773"/>
          </a:xfrm>
          <a:prstGeom prst="rect">
            <a:avLst/>
          </a:prstGeom>
        </p:spPr>
      </p:pic>
      <p:sp>
        <p:nvSpPr>
          <p:cNvPr id="5" name="Rectangle 4">
            <a:extLst>
              <a:ext uri="{FF2B5EF4-FFF2-40B4-BE49-F238E27FC236}">
                <a16:creationId xmlns:a16="http://schemas.microsoft.com/office/drawing/2014/main" id="{85F81B16-94C9-814D-8B52-717F89D8602B}"/>
              </a:ext>
            </a:extLst>
          </p:cNvPr>
          <p:cNvSpPr/>
          <p:nvPr/>
        </p:nvSpPr>
        <p:spPr>
          <a:xfrm>
            <a:off x="851263" y="1523541"/>
            <a:ext cx="6096000" cy="5290872"/>
          </a:xfrm>
          <a:prstGeom prst="rect">
            <a:avLst/>
          </a:prstGeom>
        </p:spPr>
        <p:txBody>
          <a:bodyPr>
            <a:spAutoFit/>
          </a:bodyPr>
          <a:lstStyle/>
          <a:p>
            <a:pPr lvl="0">
              <a:lnSpc>
                <a:spcPct val="90000"/>
              </a:lnSpc>
              <a:spcBef>
                <a:spcPts val="600"/>
              </a:spcBef>
              <a:spcAft>
                <a:spcPts val="600"/>
              </a:spcAft>
            </a:pPr>
            <a:r>
              <a:rPr lang="en-US" altLang="zh-CN" sz="2400" b="1" dirty="0">
                <a:solidFill>
                  <a:prstClr val="white"/>
                </a:solidFill>
                <a:latin typeface="Garamond" charset="0"/>
                <a:ea typeface="Garamond" charset="0"/>
                <a:cs typeface="Garamond" charset="0"/>
              </a:rPr>
              <a:t>Activities: Purpose of travel</a:t>
            </a:r>
          </a:p>
          <a:p>
            <a:pPr marL="457200" lvl="0" indent="-457200">
              <a:lnSpc>
                <a:spcPct val="90000"/>
              </a:lnSpc>
              <a:spcBef>
                <a:spcPts val="600"/>
              </a:spcBef>
              <a:spcAft>
                <a:spcPts val="600"/>
              </a:spcAft>
              <a:buFont typeface="Wingdings" pitchFamily="2" charset="2"/>
              <a:buChar char="v"/>
            </a:pPr>
            <a:r>
              <a:rPr lang="en-US" altLang="zh-CN" sz="2200" b="1" dirty="0">
                <a:solidFill>
                  <a:prstClr val="white"/>
                </a:solidFill>
                <a:latin typeface="Garamond" charset="0"/>
                <a:ea typeface="Garamond" charset="0"/>
                <a:cs typeface="Garamond" charset="0"/>
              </a:rPr>
              <a:t>Location, duration, utilitarian actions</a:t>
            </a:r>
          </a:p>
          <a:p>
            <a:pPr lvl="0">
              <a:lnSpc>
                <a:spcPct val="90000"/>
              </a:lnSpc>
              <a:spcBef>
                <a:spcPts val="600"/>
              </a:spcBef>
              <a:spcAft>
                <a:spcPts val="600"/>
              </a:spcAft>
            </a:pPr>
            <a:r>
              <a:rPr lang="en-US" altLang="zh-CN" sz="2400" b="1" dirty="0">
                <a:solidFill>
                  <a:prstClr val="white"/>
                </a:solidFill>
                <a:latin typeface="Garamond" charset="0"/>
                <a:ea typeface="Garamond" charset="0"/>
                <a:cs typeface="Garamond" charset="0"/>
              </a:rPr>
              <a:t>Trips: Travel that separates two activities</a:t>
            </a:r>
          </a:p>
          <a:p>
            <a:pPr marL="457200" lvl="0" indent="-457200">
              <a:lnSpc>
                <a:spcPct val="90000"/>
              </a:lnSpc>
              <a:spcBef>
                <a:spcPts val="600"/>
              </a:spcBef>
              <a:spcAft>
                <a:spcPts val="600"/>
              </a:spcAft>
              <a:buFont typeface="Wingdings" pitchFamily="2" charset="2"/>
              <a:buChar char="v"/>
            </a:pPr>
            <a:r>
              <a:rPr lang="en-US" altLang="zh-CN" sz="2200" b="1" dirty="0">
                <a:solidFill>
                  <a:prstClr val="white"/>
                </a:solidFill>
                <a:latin typeface="Garamond" charset="0"/>
                <a:ea typeface="Garamond" charset="0"/>
                <a:cs typeface="Garamond" charset="0"/>
              </a:rPr>
              <a:t>OD, path, duration </a:t>
            </a:r>
          </a:p>
          <a:p>
            <a:pPr lvl="0">
              <a:lnSpc>
                <a:spcPct val="90000"/>
              </a:lnSpc>
              <a:spcBef>
                <a:spcPts val="600"/>
              </a:spcBef>
              <a:spcAft>
                <a:spcPts val="600"/>
              </a:spcAft>
            </a:pPr>
            <a:r>
              <a:rPr lang="en-US" altLang="zh-CN" sz="2400" b="1" dirty="0">
                <a:solidFill>
                  <a:prstClr val="white"/>
                </a:solidFill>
                <a:latin typeface="Garamond" charset="0"/>
                <a:ea typeface="Garamond" charset="0"/>
                <a:cs typeface="Garamond" charset="0"/>
              </a:rPr>
              <a:t>Stops: Travel stops or activities </a:t>
            </a:r>
          </a:p>
          <a:p>
            <a:pPr marL="457200" lvl="0" indent="-457200">
              <a:lnSpc>
                <a:spcPct val="90000"/>
              </a:lnSpc>
              <a:spcBef>
                <a:spcPts val="600"/>
              </a:spcBef>
              <a:spcAft>
                <a:spcPts val="600"/>
              </a:spcAft>
              <a:buFont typeface="Wingdings" panose="05000000000000000000" pitchFamily="2" charset="2"/>
              <a:buChar char="v"/>
            </a:pPr>
            <a:r>
              <a:rPr lang="en-US" altLang="zh-CN" sz="2200" b="1" dirty="0">
                <a:solidFill>
                  <a:prstClr val="white"/>
                </a:solidFill>
                <a:latin typeface="Garamond" charset="0"/>
                <a:ea typeface="Garamond" charset="0"/>
                <a:cs typeface="Garamond" charset="0"/>
              </a:rPr>
              <a:t>Location, duration</a:t>
            </a:r>
          </a:p>
          <a:p>
            <a:pPr marL="457200" lvl="0" indent="-457200">
              <a:lnSpc>
                <a:spcPct val="90000"/>
              </a:lnSpc>
              <a:spcBef>
                <a:spcPts val="600"/>
              </a:spcBef>
              <a:spcAft>
                <a:spcPts val="600"/>
              </a:spcAft>
              <a:buFont typeface="Wingdings" panose="05000000000000000000" pitchFamily="2" charset="2"/>
              <a:buChar char="v"/>
            </a:pPr>
            <a:endParaRPr lang="en-US" altLang="zh-CN" sz="2400" b="1" dirty="0">
              <a:solidFill>
                <a:prstClr val="white"/>
              </a:solidFill>
              <a:latin typeface="Garamond" charset="0"/>
              <a:ea typeface="Garamond" charset="0"/>
              <a:cs typeface="Garamond" charset="0"/>
            </a:endParaRPr>
          </a:p>
          <a:p>
            <a:pPr lvl="0">
              <a:lnSpc>
                <a:spcPct val="90000"/>
              </a:lnSpc>
              <a:spcBef>
                <a:spcPts val="600"/>
              </a:spcBef>
              <a:spcAft>
                <a:spcPts val="600"/>
              </a:spcAft>
            </a:pPr>
            <a:r>
              <a:rPr lang="en-US" altLang="zh-CN" sz="2400" b="1" dirty="0">
                <a:solidFill>
                  <a:prstClr val="white"/>
                </a:solidFill>
                <a:latin typeface="Garamond" charset="0"/>
                <a:ea typeface="Garamond" charset="0"/>
                <a:cs typeface="Garamond" charset="0"/>
              </a:rPr>
              <a:t>To determine activities, trips, and stops</a:t>
            </a:r>
          </a:p>
          <a:p>
            <a:pPr marL="457200" lvl="0" indent="-457200">
              <a:lnSpc>
                <a:spcPct val="90000"/>
              </a:lnSpc>
              <a:spcBef>
                <a:spcPts val="600"/>
              </a:spcBef>
              <a:spcAft>
                <a:spcPts val="600"/>
              </a:spcAft>
              <a:buFont typeface="Wingdings" pitchFamily="2" charset="2"/>
              <a:buChar char="v"/>
            </a:pPr>
            <a:r>
              <a:rPr lang="en-US" altLang="zh-CN" sz="2200" b="1" dirty="0">
                <a:solidFill>
                  <a:prstClr val="white"/>
                </a:solidFill>
                <a:latin typeface="Garamond" charset="0"/>
                <a:ea typeface="Garamond" charset="0"/>
                <a:cs typeface="Garamond" charset="0"/>
              </a:rPr>
              <a:t>Identify when an activity takes place</a:t>
            </a:r>
          </a:p>
          <a:p>
            <a:pPr marL="457200" lvl="0" indent="-457200">
              <a:lnSpc>
                <a:spcPct val="90000"/>
              </a:lnSpc>
              <a:spcBef>
                <a:spcPts val="600"/>
              </a:spcBef>
              <a:spcAft>
                <a:spcPts val="600"/>
              </a:spcAft>
              <a:buFont typeface="Wingdings" pitchFamily="2" charset="2"/>
              <a:buChar char="v"/>
            </a:pPr>
            <a:r>
              <a:rPr lang="en-US" altLang="zh-CN" sz="2200" b="1" dirty="0">
                <a:solidFill>
                  <a:prstClr val="white"/>
                </a:solidFill>
                <a:latin typeface="Garamond" charset="0"/>
                <a:ea typeface="Garamond" charset="0"/>
                <a:cs typeface="Garamond" charset="0"/>
              </a:rPr>
              <a:t>Differentiate travel stops from activities </a:t>
            </a:r>
          </a:p>
          <a:p>
            <a:pPr marL="457200" lvl="0" indent="-457200">
              <a:lnSpc>
                <a:spcPct val="90000"/>
              </a:lnSpc>
              <a:spcBef>
                <a:spcPts val="600"/>
              </a:spcBef>
              <a:spcAft>
                <a:spcPts val="600"/>
              </a:spcAft>
              <a:buFont typeface="Wingdings" pitchFamily="2" charset="2"/>
              <a:buChar char="v"/>
            </a:pPr>
            <a:endParaRPr lang="en-US" altLang="zh-CN" sz="2400" b="1" dirty="0">
              <a:solidFill>
                <a:prstClr val="white"/>
              </a:solidFill>
              <a:latin typeface="Garamond" charset="0"/>
              <a:ea typeface="Garamond" charset="0"/>
              <a:cs typeface="Garamond" charset="0"/>
            </a:endParaRPr>
          </a:p>
        </p:txBody>
      </p:sp>
    </p:spTree>
    <p:extLst>
      <p:ext uri="{BB962C8B-B14F-4D97-AF65-F5344CB8AC3E}">
        <p14:creationId xmlns:p14="http://schemas.microsoft.com/office/powerpoint/2010/main" val="985236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F6F7E-E424-E748-A1FC-D59D49396014}"/>
              </a:ext>
            </a:extLst>
          </p:cNvPr>
          <p:cNvSpPr>
            <a:spLocks noGrp="1"/>
          </p:cNvSpPr>
          <p:nvPr>
            <p:ph type="title"/>
          </p:nvPr>
        </p:nvSpPr>
        <p:spPr>
          <a:xfrm>
            <a:off x="838199" y="365125"/>
            <a:ext cx="11353801" cy="1325563"/>
          </a:xfrm>
        </p:spPr>
        <p:txBody>
          <a:bodyPr>
            <a:normAutofit/>
          </a:bodyPr>
          <a:lstStyle/>
          <a:p>
            <a:r>
              <a:rPr lang="en-US" dirty="0"/>
              <a:t>Extracting Activities: </a:t>
            </a:r>
            <a:r>
              <a:rPr lang="en-US" altLang="zh-CN" sz="4000" dirty="0"/>
              <a:t>Case study in Edmonton, AB</a:t>
            </a:r>
            <a:endParaRPr lang="en-US" dirty="0"/>
          </a:p>
        </p:txBody>
      </p:sp>
      <p:pic>
        <p:nvPicPr>
          <p:cNvPr id="5" name="图片 3">
            <a:extLst>
              <a:ext uri="{FF2B5EF4-FFF2-40B4-BE49-F238E27FC236}">
                <a16:creationId xmlns:a16="http://schemas.microsoft.com/office/drawing/2014/main" id="{AB2E5ABE-C4CC-8844-8546-2DBB8437E7FB}"/>
              </a:ext>
            </a:extLst>
          </p:cNvPr>
          <p:cNvPicPr>
            <a:picLocks noChangeAspect="1"/>
          </p:cNvPicPr>
          <p:nvPr/>
        </p:nvPicPr>
        <p:blipFill>
          <a:blip r:embed="rId3"/>
          <a:stretch>
            <a:fillRect/>
          </a:stretch>
        </p:blipFill>
        <p:spPr>
          <a:xfrm>
            <a:off x="7085538" y="4191309"/>
            <a:ext cx="4320000" cy="1750979"/>
          </a:xfrm>
          <a:prstGeom prst="rect">
            <a:avLst/>
          </a:prstGeom>
          <a:ln w="3175">
            <a:solidFill>
              <a:schemeClr val="tx1"/>
            </a:solidFill>
          </a:ln>
        </p:spPr>
      </p:pic>
      <p:pic>
        <p:nvPicPr>
          <p:cNvPr id="6" name="图片 8">
            <a:extLst>
              <a:ext uri="{FF2B5EF4-FFF2-40B4-BE49-F238E27FC236}">
                <a16:creationId xmlns:a16="http://schemas.microsoft.com/office/drawing/2014/main" id="{B3B1A4D6-F5E2-0249-87C6-52F35F56FEA5}"/>
              </a:ext>
            </a:extLst>
          </p:cNvPr>
          <p:cNvPicPr>
            <a:picLocks noChangeAspect="1"/>
          </p:cNvPicPr>
          <p:nvPr/>
        </p:nvPicPr>
        <p:blipFill>
          <a:blip r:embed="rId4"/>
          <a:stretch>
            <a:fillRect/>
          </a:stretch>
        </p:blipFill>
        <p:spPr>
          <a:xfrm>
            <a:off x="7075741" y="1593815"/>
            <a:ext cx="4320000" cy="2080453"/>
          </a:xfrm>
          <a:prstGeom prst="rect">
            <a:avLst/>
          </a:prstGeom>
          <a:ln w="3175">
            <a:solidFill>
              <a:schemeClr val="tx1">
                <a:lumMod val="65000"/>
                <a:lumOff val="35000"/>
              </a:schemeClr>
            </a:solidFill>
          </a:ln>
        </p:spPr>
      </p:pic>
      <p:sp>
        <p:nvSpPr>
          <p:cNvPr id="7" name="TextBox 6">
            <a:extLst>
              <a:ext uri="{FF2B5EF4-FFF2-40B4-BE49-F238E27FC236}">
                <a16:creationId xmlns:a16="http://schemas.microsoft.com/office/drawing/2014/main" id="{C2B0B9D5-ACCF-4E40-9F01-95445C9A89D8}"/>
              </a:ext>
            </a:extLst>
          </p:cNvPr>
          <p:cNvSpPr txBox="1"/>
          <p:nvPr/>
        </p:nvSpPr>
        <p:spPr>
          <a:xfrm>
            <a:off x="7651801" y="5957572"/>
            <a:ext cx="3204660" cy="400110"/>
          </a:xfrm>
          <a:prstGeom prst="rect">
            <a:avLst/>
          </a:prstGeom>
          <a:noFill/>
        </p:spPr>
        <p:txBody>
          <a:bodyPr wrap="none" rtlCol="0">
            <a:spAutoFit/>
          </a:bodyPr>
          <a:lstStyle/>
          <a:p>
            <a:r>
              <a:rPr lang="en-US" sz="2000" b="1" dirty="0">
                <a:solidFill>
                  <a:schemeClr val="bg1"/>
                </a:solidFill>
                <a:latin typeface="Garamond" charset="0"/>
                <a:ea typeface="Garamond" charset="0"/>
                <a:cs typeface="Garamond" charset="0"/>
              </a:rPr>
              <a:t>GPS Points in Time-Speed  </a:t>
            </a:r>
          </a:p>
        </p:txBody>
      </p:sp>
      <p:sp>
        <p:nvSpPr>
          <p:cNvPr id="8" name="TextBox 7">
            <a:extLst>
              <a:ext uri="{FF2B5EF4-FFF2-40B4-BE49-F238E27FC236}">
                <a16:creationId xmlns:a16="http://schemas.microsoft.com/office/drawing/2014/main" id="{E196E00E-0658-BF41-A90B-164A8FF9EF6B}"/>
              </a:ext>
            </a:extLst>
          </p:cNvPr>
          <p:cNvSpPr txBox="1"/>
          <p:nvPr/>
        </p:nvSpPr>
        <p:spPr>
          <a:xfrm>
            <a:off x="7254815" y="3701069"/>
            <a:ext cx="4007572" cy="400110"/>
          </a:xfrm>
          <a:prstGeom prst="rect">
            <a:avLst/>
          </a:prstGeom>
          <a:noFill/>
        </p:spPr>
        <p:txBody>
          <a:bodyPr wrap="none" rtlCol="0">
            <a:spAutoFit/>
          </a:bodyPr>
          <a:lstStyle/>
          <a:p>
            <a:r>
              <a:rPr lang="en-US" sz="2000" b="1" dirty="0">
                <a:solidFill>
                  <a:schemeClr val="bg1"/>
                </a:solidFill>
                <a:latin typeface="Garamond" charset="0"/>
              </a:rPr>
              <a:t>GPS Trajectory walking vs. driving </a:t>
            </a:r>
          </a:p>
        </p:txBody>
      </p:sp>
      <p:sp>
        <p:nvSpPr>
          <p:cNvPr id="9" name="Rectangle 8">
            <a:extLst>
              <a:ext uri="{FF2B5EF4-FFF2-40B4-BE49-F238E27FC236}">
                <a16:creationId xmlns:a16="http://schemas.microsoft.com/office/drawing/2014/main" id="{A57819CC-925F-1645-8DE6-148687471E23}"/>
              </a:ext>
            </a:extLst>
          </p:cNvPr>
          <p:cNvSpPr/>
          <p:nvPr/>
        </p:nvSpPr>
        <p:spPr>
          <a:xfrm>
            <a:off x="851263" y="1523541"/>
            <a:ext cx="5428219" cy="1966885"/>
          </a:xfrm>
          <a:prstGeom prst="rect">
            <a:avLst/>
          </a:prstGeom>
        </p:spPr>
        <p:txBody>
          <a:bodyPr wrap="square">
            <a:spAutoFit/>
          </a:bodyPr>
          <a:lstStyle/>
          <a:p>
            <a:pPr>
              <a:lnSpc>
                <a:spcPct val="90000"/>
              </a:lnSpc>
              <a:spcBef>
                <a:spcPts val="600"/>
              </a:spcBef>
              <a:spcAft>
                <a:spcPts val="600"/>
              </a:spcAft>
            </a:pPr>
            <a:r>
              <a:rPr lang="en-US" altLang="zh-CN" sz="2600" b="1" dirty="0">
                <a:solidFill>
                  <a:prstClr val="white"/>
                </a:solidFill>
                <a:latin typeface="Garamond" charset="0"/>
                <a:ea typeface="Garamond" charset="0"/>
                <a:cs typeface="Garamond" charset="0"/>
              </a:rPr>
              <a:t>Criteria 1: Low speed + dwell-time threshold </a:t>
            </a:r>
          </a:p>
          <a:p>
            <a:pPr marL="342900" lvl="0" indent="-342900">
              <a:lnSpc>
                <a:spcPct val="90000"/>
              </a:lnSpc>
              <a:spcBef>
                <a:spcPts val="600"/>
              </a:spcBef>
              <a:spcAft>
                <a:spcPts val="600"/>
              </a:spcAft>
              <a:buFont typeface="Wingdings" pitchFamily="2" charset="2"/>
              <a:buChar char="v"/>
            </a:pPr>
            <a:r>
              <a:rPr lang="en-US" altLang="zh-CN" sz="2400" b="1" dirty="0">
                <a:solidFill>
                  <a:prstClr val="white"/>
                </a:solidFill>
                <a:latin typeface="Garamond" charset="0"/>
                <a:ea typeface="Garamond" charset="0"/>
                <a:cs typeface="Garamond" charset="0"/>
              </a:rPr>
              <a:t>We consider a series of points below the speed threshold is a stop which potential to be an activity</a:t>
            </a:r>
          </a:p>
        </p:txBody>
      </p:sp>
    </p:spTree>
    <p:extLst>
      <p:ext uri="{BB962C8B-B14F-4D97-AF65-F5344CB8AC3E}">
        <p14:creationId xmlns:p14="http://schemas.microsoft.com/office/powerpoint/2010/main" val="382149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61C42EB6-AB6F-CC42-BFA6-CDD9DBA7FED8}"/>
              </a:ext>
            </a:extLst>
          </p:cNvPr>
          <p:cNvPicPr>
            <a:picLocks noChangeAspect="1"/>
          </p:cNvPicPr>
          <p:nvPr/>
        </p:nvPicPr>
        <p:blipFill>
          <a:blip r:embed="rId3"/>
          <a:stretch>
            <a:fillRect/>
          </a:stretch>
        </p:blipFill>
        <p:spPr>
          <a:xfrm>
            <a:off x="7204075" y="774230"/>
            <a:ext cx="4181698" cy="2880000"/>
          </a:xfrm>
          <a:prstGeom prst="rect">
            <a:avLst/>
          </a:prstGeom>
        </p:spPr>
      </p:pic>
      <p:pic>
        <p:nvPicPr>
          <p:cNvPr id="11" name="图片 6">
            <a:extLst>
              <a:ext uri="{FF2B5EF4-FFF2-40B4-BE49-F238E27FC236}">
                <a16:creationId xmlns:a16="http://schemas.microsoft.com/office/drawing/2014/main" id="{DCD7C920-37EB-BD41-A10D-FC5F82C8570F}"/>
              </a:ext>
            </a:extLst>
          </p:cNvPr>
          <p:cNvPicPr>
            <a:picLocks noChangeAspect="1"/>
          </p:cNvPicPr>
          <p:nvPr/>
        </p:nvPicPr>
        <p:blipFill>
          <a:blip r:embed="rId4"/>
          <a:stretch>
            <a:fillRect/>
          </a:stretch>
        </p:blipFill>
        <p:spPr>
          <a:xfrm>
            <a:off x="890452" y="3846060"/>
            <a:ext cx="4680000" cy="2524315"/>
          </a:xfrm>
          <a:prstGeom prst="rect">
            <a:avLst/>
          </a:prstGeom>
        </p:spPr>
      </p:pic>
      <p:pic>
        <p:nvPicPr>
          <p:cNvPr id="5" name="Picture 4">
            <a:extLst>
              <a:ext uri="{FF2B5EF4-FFF2-40B4-BE49-F238E27FC236}">
                <a16:creationId xmlns:a16="http://schemas.microsoft.com/office/drawing/2014/main" id="{784763CE-8769-8D47-9AFD-583F97A68C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3563" y="3837312"/>
            <a:ext cx="5165552" cy="2520000"/>
          </a:xfrm>
          <a:prstGeom prst="rect">
            <a:avLst/>
          </a:prstGeom>
        </p:spPr>
      </p:pic>
      <p:sp>
        <p:nvSpPr>
          <p:cNvPr id="9" name="Title 1">
            <a:extLst>
              <a:ext uri="{FF2B5EF4-FFF2-40B4-BE49-F238E27FC236}">
                <a16:creationId xmlns:a16="http://schemas.microsoft.com/office/drawing/2014/main" id="{850E68F4-EA60-4344-AC01-3B8E9D4ED148}"/>
              </a:ext>
            </a:extLst>
          </p:cNvPr>
          <p:cNvSpPr>
            <a:spLocks noGrp="1"/>
          </p:cNvSpPr>
          <p:nvPr>
            <p:ph type="title"/>
          </p:nvPr>
        </p:nvSpPr>
        <p:spPr>
          <a:xfrm>
            <a:off x="838200" y="365125"/>
            <a:ext cx="10515600" cy="1325563"/>
          </a:xfrm>
        </p:spPr>
        <p:txBody>
          <a:bodyPr/>
          <a:lstStyle/>
          <a:p>
            <a:r>
              <a:rPr lang="en-US" dirty="0"/>
              <a:t>Extracting Activities  </a:t>
            </a:r>
          </a:p>
        </p:txBody>
      </p:sp>
      <p:sp>
        <p:nvSpPr>
          <p:cNvPr id="13" name="Rectangle 12">
            <a:extLst>
              <a:ext uri="{FF2B5EF4-FFF2-40B4-BE49-F238E27FC236}">
                <a16:creationId xmlns:a16="http://schemas.microsoft.com/office/drawing/2014/main" id="{4BD90C6C-1776-E64E-8CB0-D5E0129FCE77}"/>
              </a:ext>
            </a:extLst>
          </p:cNvPr>
          <p:cNvSpPr/>
          <p:nvPr/>
        </p:nvSpPr>
        <p:spPr>
          <a:xfrm>
            <a:off x="851263" y="1523541"/>
            <a:ext cx="6096000" cy="2093073"/>
          </a:xfrm>
          <a:prstGeom prst="rect">
            <a:avLst/>
          </a:prstGeom>
        </p:spPr>
        <p:txBody>
          <a:bodyPr>
            <a:spAutoFit/>
          </a:bodyPr>
          <a:lstStyle/>
          <a:p>
            <a:pPr lvl="0">
              <a:lnSpc>
                <a:spcPct val="90000"/>
              </a:lnSpc>
              <a:spcBef>
                <a:spcPts val="600"/>
              </a:spcBef>
              <a:spcAft>
                <a:spcPts val="600"/>
              </a:spcAft>
            </a:pPr>
            <a:r>
              <a:rPr lang="en-US" altLang="zh-CN" sz="2600" b="1" dirty="0">
                <a:solidFill>
                  <a:prstClr val="white"/>
                </a:solidFill>
                <a:latin typeface="Garamond" charset="0"/>
                <a:ea typeface="Garamond" charset="0"/>
                <a:cs typeface="Garamond" charset="0"/>
              </a:rPr>
              <a:t>Criteria 2: Circuitous trajectories  </a:t>
            </a:r>
          </a:p>
          <a:p>
            <a:pPr marL="342900" lvl="0" indent="-342900">
              <a:lnSpc>
                <a:spcPct val="90000"/>
              </a:lnSpc>
              <a:spcBef>
                <a:spcPts val="600"/>
              </a:spcBef>
              <a:spcAft>
                <a:spcPts val="600"/>
              </a:spcAft>
              <a:buFont typeface="Wingdings" pitchFamily="2" charset="2"/>
              <a:buChar char="v"/>
            </a:pPr>
            <a:r>
              <a:rPr lang="en-US" altLang="zh-CN" sz="2400" b="1" dirty="0">
                <a:solidFill>
                  <a:prstClr val="white"/>
                </a:solidFill>
                <a:latin typeface="Garamond" charset="0"/>
                <a:ea typeface="Garamond" charset="0"/>
                <a:cs typeface="Garamond" charset="0"/>
              </a:rPr>
              <a:t>Ratio of cumulative travel distance to Euclidean distance between start point and end point</a:t>
            </a:r>
          </a:p>
          <a:p>
            <a:pPr marL="342900" lvl="0" indent="-342900">
              <a:lnSpc>
                <a:spcPct val="90000"/>
              </a:lnSpc>
              <a:spcBef>
                <a:spcPts val="600"/>
              </a:spcBef>
              <a:spcAft>
                <a:spcPts val="600"/>
              </a:spcAft>
              <a:buFont typeface="Wingdings" pitchFamily="2" charset="2"/>
              <a:buChar char="v"/>
            </a:pPr>
            <a:r>
              <a:rPr lang="en-US" altLang="zh-CN" sz="2400" b="1" dirty="0">
                <a:solidFill>
                  <a:prstClr val="white"/>
                </a:solidFill>
                <a:latin typeface="Garamond" charset="0"/>
                <a:ea typeface="Garamond" charset="0"/>
                <a:cs typeface="Garamond" charset="0"/>
              </a:rPr>
              <a:t>Cumulative deviation in bearing</a:t>
            </a:r>
          </a:p>
        </p:txBody>
      </p:sp>
      <p:sp>
        <p:nvSpPr>
          <p:cNvPr id="14" name="Right Arrow 13">
            <a:extLst>
              <a:ext uri="{FF2B5EF4-FFF2-40B4-BE49-F238E27FC236}">
                <a16:creationId xmlns:a16="http://schemas.microsoft.com/office/drawing/2014/main" id="{5E1C5CE4-43B5-F144-8FB7-0960A6F483B8}"/>
              </a:ext>
            </a:extLst>
          </p:cNvPr>
          <p:cNvSpPr/>
          <p:nvPr/>
        </p:nvSpPr>
        <p:spPr>
          <a:xfrm>
            <a:off x="5760720" y="5003713"/>
            <a:ext cx="335280" cy="260617"/>
          </a:xfrm>
          <a:prstGeom prst="rightArrow">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875166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9050491-A50A-6447-8AA6-0CB056A1EDD8}"/>
              </a:ext>
            </a:extLst>
          </p:cNvPr>
          <p:cNvSpPr>
            <a:spLocks noGrp="1"/>
          </p:cNvSpPr>
          <p:nvPr>
            <p:ph type="title"/>
          </p:nvPr>
        </p:nvSpPr>
        <p:spPr>
          <a:xfrm>
            <a:off x="838200" y="365125"/>
            <a:ext cx="10515600" cy="1325563"/>
          </a:xfrm>
        </p:spPr>
        <p:txBody>
          <a:bodyPr/>
          <a:lstStyle/>
          <a:p>
            <a:r>
              <a:rPr lang="en-US" dirty="0"/>
              <a:t>Extracting Activities  </a:t>
            </a:r>
          </a:p>
        </p:txBody>
      </p:sp>
      <p:sp>
        <p:nvSpPr>
          <p:cNvPr id="8" name="Rectangle 7">
            <a:extLst>
              <a:ext uri="{FF2B5EF4-FFF2-40B4-BE49-F238E27FC236}">
                <a16:creationId xmlns:a16="http://schemas.microsoft.com/office/drawing/2014/main" id="{A84EE8B5-0795-2B4B-A243-CD9D789394E4}"/>
              </a:ext>
            </a:extLst>
          </p:cNvPr>
          <p:cNvSpPr/>
          <p:nvPr/>
        </p:nvSpPr>
        <p:spPr>
          <a:xfrm>
            <a:off x="851263" y="1523541"/>
            <a:ext cx="6096000" cy="1428276"/>
          </a:xfrm>
          <a:prstGeom prst="rect">
            <a:avLst/>
          </a:prstGeom>
        </p:spPr>
        <p:txBody>
          <a:bodyPr>
            <a:spAutoFit/>
          </a:bodyPr>
          <a:lstStyle/>
          <a:p>
            <a:pPr>
              <a:lnSpc>
                <a:spcPct val="90000"/>
              </a:lnSpc>
              <a:spcBef>
                <a:spcPts val="600"/>
              </a:spcBef>
              <a:spcAft>
                <a:spcPts val="600"/>
              </a:spcAft>
            </a:pPr>
            <a:r>
              <a:rPr lang="en-US" altLang="zh-CN" sz="2600" b="1" dirty="0">
                <a:solidFill>
                  <a:prstClr val="white"/>
                </a:solidFill>
                <a:latin typeface="Garamond" charset="0"/>
                <a:ea typeface="Garamond" charset="0"/>
                <a:cs typeface="Garamond" charset="0"/>
              </a:rPr>
              <a:t>Criteria 3: Spatial indication of activities </a:t>
            </a:r>
          </a:p>
          <a:p>
            <a:pPr marL="342900" indent="-342900">
              <a:lnSpc>
                <a:spcPct val="90000"/>
              </a:lnSpc>
              <a:spcBef>
                <a:spcPts val="600"/>
              </a:spcBef>
              <a:spcAft>
                <a:spcPts val="600"/>
              </a:spcAft>
              <a:buFont typeface="Wingdings" pitchFamily="2" charset="2"/>
              <a:buChar char="v"/>
            </a:pPr>
            <a:r>
              <a:rPr lang="en-US" altLang="zh-CN" sz="2400" b="1" dirty="0">
                <a:solidFill>
                  <a:prstClr val="white"/>
                </a:solidFill>
                <a:latin typeface="Garamond" charset="0"/>
                <a:ea typeface="Garamond" charset="0"/>
                <a:cs typeface="Garamond" charset="0"/>
              </a:rPr>
              <a:t>Distance from the roadway network </a:t>
            </a:r>
          </a:p>
          <a:p>
            <a:pPr marL="342900" indent="-342900">
              <a:lnSpc>
                <a:spcPct val="90000"/>
              </a:lnSpc>
              <a:spcBef>
                <a:spcPts val="600"/>
              </a:spcBef>
              <a:spcAft>
                <a:spcPts val="600"/>
              </a:spcAft>
              <a:buFont typeface="Wingdings" pitchFamily="2" charset="2"/>
              <a:buChar char="v"/>
            </a:pPr>
            <a:r>
              <a:rPr lang="en-US" altLang="zh-CN" sz="2400" b="1" dirty="0">
                <a:solidFill>
                  <a:prstClr val="white"/>
                </a:solidFill>
                <a:latin typeface="Garamond" charset="0"/>
                <a:ea typeface="Garamond" charset="0"/>
                <a:cs typeface="Garamond" charset="0"/>
              </a:rPr>
              <a:t>Land use map matching </a:t>
            </a:r>
          </a:p>
        </p:txBody>
      </p:sp>
      <p:pic>
        <p:nvPicPr>
          <p:cNvPr id="12" name="Picture 11">
            <a:extLst>
              <a:ext uri="{FF2B5EF4-FFF2-40B4-BE49-F238E27FC236}">
                <a16:creationId xmlns:a16="http://schemas.microsoft.com/office/drawing/2014/main" id="{3D178D4C-8EB4-DA41-9E1E-389D5E30F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8724" y="113335"/>
            <a:ext cx="5350755" cy="2154799"/>
          </a:xfrm>
          <a:prstGeom prst="rect">
            <a:avLst/>
          </a:prstGeom>
        </p:spPr>
      </p:pic>
      <p:pic>
        <p:nvPicPr>
          <p:cNvPr id="14" name="Picture 13">
            <a:extLst>
              <a:ext uri="{FF2B5EF4-FFF2-40B4-BE49-F238E27FC236}">
                <a16:creationId xmlns:a16="http://schemas.microsoft.com/office/drawing/2014/main" id="{600DD14A-2F7D-624E-B39E-2A2A0B9A0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8724" y="2329193"/>
            <a:ext cx="5350755" cy="2240304"/>
          </a:xfrm>
          <a:prstGeom prst="rect">
            <a:avLst/>
          </a:prstGeom>
        </p:spPr>
      </p:pic>
      <p:pic>
        <p:nvPicPr>
          <p:cNvPr id="16" name="Picture 15">
            <a:extLst>
              <a:ext uri="{FF2B5EF4-FFF2-40B4-BE49-F238E27FC236}">
                <a16:creationId xmlns:a16="http://schemas.microsoft.com/office/drawing/2014/main" id="{E12E9CAE-B404-264E-BAD4-AE636512FA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723" y="4635891"/>
            <a:ext cx="5350756" cy="2136430"/>
          </a:xfrm>
          <a:prstGeom prst="rect">
            <a:avLst/>
          </a:prstGeom>
        </p:spPr>
      </p:pic>
      <p:sp>
        <p:nvSpPr>
          <p:cNvPr id="17" name="TextBox 16">
            <a:extLst>
              <a:ext uri="{FF2B5EF4-FFF2-40B4-BE49-F238E27FC236}">
                <a16:creationId xmlns:a16="http://schemas.microsoft.com/office/drawing/2014/main" id="{1144A566-A18F-0C41-B3F0-AAE5BBDAD4E0}"/>
              </a:ext>
            </a:extLst>
          </p:cNvPr>
          <p:cNvSpPr txBox="1"/>
          <p:nvPr/>
        </p:nvSpPr>
        <p:spPr>
          <a:xfrm>
            <a:off x="6778172" y="1741998"/>
            <a:ext cx="1954381" cy="369332"/>
          </a:xfrm>
          <a:prstGeom prst="rect">
            <a:avLst/>
          </a:prstGeom>
          <a:noFill/>
        </p:spPr>
        <p:txBody>
          <a:bodyPr wrap="none" rtlCol="0">
            <a:spAutoFit/>
          </a:bodyPr>
          <a:lstStyle/>
          <a:p>
            <a:r>
              <a:rPr lang="en-US" dirty="0">
                <a:latin typeface="Times" pitchFamily="2" charset="0"/>
              </a:rPr>
              <a:t>Potential activities </a:t>
            </a:r>
          </a:p>
        </p:txBody>
      </p:sp>
      <p:sp>
        <p:nvSpPr>
          <p:cNvPr id="18" name="TextBox 17">
            <a:extLst>
              <a:ext uri="{FF2B5EF4-FFF2-40B4-BE49-F238E27FC236}">
                <a16:creationId xmlns:a16="http://schemas.microsoft.com/office/drawing/2014/main" id="{545927B1-2CD8-2147-8AFD-DFDCCC700600}"/>
              </a:ext>
            </a:extLst>
          </p:cNvPr>
          <p:cNvSpPr txBox="1"/>
          <p:nvPr/>
        </p:nvSpPr>
        <p:spPr>
          <a:xfrm>
            <a:off x="6778171" y="3598863"/>
            <a:ext cx="3042723" cy="1477328"/>
          </a:xfrm>
          <a:prstGeom prst="rect">
            <a:avLst/>
          </a:prstGeom>
          <a:noFill/>
        </p:spPr>
        <p:txBody>
          <a:bodyPr wrap="square" rtlCol="0">
            <a:spAutoFit/>
          </a:bodyPr>
          <a:lstStyle/>
          <a:p>
            <a:r>
              <a:rPr lang="en-US" dirty="0">
                <a:latin typeface="Times" pitchFamily="2" charset="0"/>
              </a:rPr>
              <a:t>1: Transit egress</a:t>
            </a:r>
          </a:p>
          <a:p>
            <a:r>
              <a:rPr lang="en-US" dirty="0">
                <a:latin typeface="Times" pitchFamily="2" charset="0"/>
              </a:rPr>
              <a:t>4: Waiting for transit vehicles </a:t>
            </a:r>
          </a:p>
          <a:p>
            <a:r>
              <a:rPr lang="en-US" dirty="0">
                <a:latin typeface="Times" pitchFamily="2" charset="0"/>
              </a:rPr>
              <a:t>5: Transferring transit vehicles</a:t>
            </a:r>
          </a:p>
          <a:p>
            <a:endParaRPr lang="en-US" dirty="0">
              <a:latin typeface="Times" pitchFamily="2" charset="0"/>
            </a:endParaRPr>
          </a:p>
          <a:p>
            <a:endParaRPr lang="en-US" dirty="0">
              <a:latin typeface="Times" pitchFamily="2" charset="0"/>
            </a:endParaRPr>
          </a:p>
        </p:txBody>
      </p:sp>
      <p:sp>
        <p:nvSpPr>
          <p:cNvPr id="23" name="TextBox 22">
            <a:extLst>
              <a:ext uri="{FF2B5EF4-FFF2-40B4-BE49-F238E27FC236}">
                <a16:creationId xmlns:a16="http://schemas.microsoft.com/office/drawing/2014/main" id="{C37D0EBD-B575-C543-8C8B-2A380487A9DF}"/>
              </a:ext>
            </a:extLst>
          </p:cNvPr>
          <p:cNvSpPr txBox="1"/>
          <p:nvPr/>
        </p:nvSpPr>
        <p:spPr>
          <a:xfrm>
            <a:off x="7055872" y="634153"/>
            <a:ext cx="312906" cy="369332"/>
          </a:xfrm>
          <a:prstGeom prst="rect">
            <a:avLst/>
          </a:prstGeom>
          <a:noFill/>
        </p:spPr>
        <p:txBody>
          <a:bodyPr wrap="none" rtlCol="0">
            <a:spAutoFit/>
          </a:bodyPr>
          <a:lstStyle/>
          <a:p>
            <a:r>
              <a:rPr lang="en-US" dirty="0"/>
              <a:t>4</a:t>
            </a:r>
          </a:p>
        </p:txBody>
      </p:sp>
      <p:sp>
        <p:nvSpPr>
          <p:cNvPr id="24" name="TextBox 23">
            <a:extLst>
              <a:ext uri="{FF2B5EF4-FFF2-40B4-BE49-F238E27FC236}">
                <a16:creationId xmlns:a16="http://schemas.microsoft.com/office/drawing/2014/main" id="{973356DF-A385-2344-9F6B-63BF20F60ABB}"/>
              </a:ext>
            </a:extLst>
          </p:cNvPr>
          <p:cNvSpPr txBox="1"/>
          <p:nvPr/>
        </p:nvSpPr>
        <p:spPr>
          <a:xfrm>
            <a:off x="9238958" y="687766"/>
            <a:ext cx="312906" cy="369332"/>
          </a:xfrm>
          <a:prstGeom prst="rect">
            <a:avLst/>
          </a:prstGeom>
          <a:noFill/>
        </p:spPr>
        <p:txBody>
          <a:bodyPr wrap="none" rtlCol="0">
            <a:spAutoFit/>
          </a:bodyPr>
          <a:lstStyle/>
          <a:p>
            <a:r>
              <a:rPr lang="en-US" dirty="0"/>
              <a:t>5</a:t>
            </a:r>
          </a:p>
        </p:txBody>
      </p:sp>
      <p:sp>
        <p:nvSpPr>
          <p:cNvPr id="25" name="TextBox 24">
            <a:extLst>
              <a:ext uri="{FF2B5EF4-FFF2-40B4-BE49-F238E27FC236}">
                <a16:creationId xmlns:a16="http://schemas.microsoft.com/office/drawing/2014/main" id="{763759AC-FC83-0F4D-9E8B-6EC39BAF01BA}"/>
              </a:ext>
            </a:extLst>
          </p:cNvPr>
          <p:cNvSpPr txBox="1"/>
          <p:nvPr/>
        </p:nvSpPr>
        <p:spPr>
          <a:xfrm>
            <a:off x="8926052" y="687766"/>
            <a:ext cx="312906" cy="369332"/>
          </a:xfrm>
          <a:prstGeom prst="rect">
            <a:avLst/>
          </a:prstGeom>
          <a:noFill/>
        </p:spPr>
        <p:txBody>
          <a:bodyPr wrap="none" rtlCol="0">
            <a:spAutoFit/>
          </a:bodyPr>
          <a:lstStyle/>
          <a:p>
            <a:r>
              <a:rPr lang="en-US" dirty="0"/>
              <a:t>1</a:t>
            </a:r>
          </a:p>
        </p:txBody>
      </p:sp>
      <p:sp>
        <p:nvSpPr>
          <p:cNvPr id="26" name="TextBox 25">
            <a:extLst>
              <a:ext uri="{FF2B5EF4-FFF2-40B4-BE49-F238E27FC236}">
                <a16:creationId xmlns:a16="http://schemas.microsoft.com/office/drawing/2014/main" id="{D7258799-8063-8C4E-ADA4-0C51311F47AB}"/>
              </a:ext>
            </a:extLst>
          </p:cNvPr>
          <p:cNvSpPr txBox="1"/>
          <p:nvPr/>
        </p:nvSpPr>
        <p:spPr>
          <a:xfrm>
            <a:off x="8547822" y="1116031"/>
            <a:ext cx="312906" cy="369332"/>
          </a:xfrm>
          <a:prstGeom prst="rect">
            <a:avLst/>
          </a:prstGeom>
          <a:noFill/>
        </p:spPr>
        <p:txBody>
          <a:bodyPr wrap="none" rtlCol="0">
            <a:spAutoFit/>
          </a:bodyPr>
          <a:lstStyle/>
          <a:p>
            <a:r>
              <a:rPr lang="en-US" dirty="0"/>
              <a:t>2</a:t>
            </a:r>
          </a:p>
        </p:txBody>
      </p:sp>
      <p:sp>
        <p:nvSpPr>
          <p:cNvPr id="27" name="TextBox 26">
            <a:extLst>
              <a:ext uri="{FF2B5EF4-FFF2-40B4-BE49-F238E27FC236}">
                <a16:creationId xmlns:a16="http://schemas.microsoft.com/office/drawing/2014/main" id="{582703D2-16B2-EF41-A0EF-0CF4A72BD048}"/>
              </a:ext>
            </a:extLst>
          </p:cNvPr>
          <p:cNvSpPr txBox="1"/>
          <p:nvPr/>
        </p:nvSpPr>
        <p:spPr>
          <a:xfrm>
            <a:off x="7917178" y="609690"/>
            <a:ext cx="312906" cy="369332"/>
          </a:xfrm>
          <a:prstGeom prst="rect">
            <a:avLst/>
          </a:prstGeom>
          <a:noFill/>
        </p:spPr>
        <p:txBody>
          <a:bodyPr wrap="none" rtlCol="0">
            <a:spAutoFit/>
          </a:bodyPr>
          <a:lstStyle/>
          <a:p>
            <a:r>
              <a:rPr lang="en-US" dirty="0"/>
              <a:t>3</a:t>
            </a:r>
          </a:p>
        </p:txBody>
      </p:sp>
      <p:sp>
        <p:nvSpPr>
          <p:cNvPr id="28" name="TextBox 27">
            <a:extLst>
              <a:ext uri="{FF2B5EF4-FFF2-40B4-BE49-F238E27FC236}">
                <a16:creationId xmlns:a16="http://schemas.microsoft.com/office/drawing/2014/main" id="{D239A7D4-707D-0B49-9EAB-C843A7E3B857}"/>
              </a:ext>
            </a:extLst>
          </p:cNvPr>
          <p:cNvSpPr txBox="1"/>
          <p:nvPr/>
        </p:nvSpPr>
        <p:spPr>
          <a:xfrm>
            <a:off x="7065769" y="2924113"/>
            <a:ext cx="312906" cy="369332"/>
          </a:xfrm>
          <a:prstGeom prst="rect">
            <a:avLst/>
          </a:prstGeom>
          <a:noFill/>
        </p:spPr>
        <p:txBody>
          <a:bodyPr wrap="none" rtlCol="0">
            <a:spAutoFit/>
          </a:bodyPr>
          <a:lstStyle/>
          <a:p>
            <a:r>
              <a:rPr lang="en-US" dirty="0"/>
              <a:t>4</a:t>
            </a:r>
          </a:p>
        </p:txBody>
      </p:sp>
      <p:sp>
        <p:nvSpPr>
          <p:cNvPr id="29" name="TextBox 28">
            <a:extLst>
              <a:ext uri="{FF2B5EF4-FFF2-40B4-BE49-F238E27FC236}">
                <a16:creationId xmlns:a16="http://schemas.microsoft.com/office/drawing/2014/main" id="{6037FF99-E29B-604D-A61C-7C623943DF86}"/>
              </a:ext>
            </a:extLst>
          </p:cNvPr>
          <p:cNvSpPr txBox="1"/>
          <p:nvPr/>
        </p:nvSpPr>
        <p:spPr>
          <a:xfrm>
            <a:off x="9248855" y="2977726"/>
            <a:ext cx="312906" cy="369332"/>
          </a:xfrm>
          <a:prstGeom prst="rect">
            <a:avLst/>
          </a:prstGeom>
          <a:noFill/>
        </p:spPr>
        <p:txBody>
          <a:bodyPr wrap="none" rtlCol="0">
            <a:spAutoFit/>
          </a:bodyPr>
          <a:lstStyle/>
          <a:p>
            <a:r>
              <a:rPr lang="en-US" dirty="0"/>
              <a:t>5</a:t>
            </a:r>
          </a:p>
        </p:txBody>
      </p:sp>
      <p:sp>
        <p:nvSpPr>
          <p:cNvPr id="30" name="TextBox 29">
            <a:extLst>
              <a:ext uri="{FF2B5EF4-FFF2-40B4-BE49-F238E27FC236}">
                <a16:creationId xmlns:a16="http://schemas.microsoft.com/office/drawing/2014/main" id="{F61692C1-9681-A748-93B1-5F0DB544BC93}"/>
              </a:ext>
            </a:extLst>
          </p:cNvPr>
          <p:cNvSpPr txBox="1"/>
          <p:nvPr/>
        </p:nvSpPr>
        <p:spPr>
          <a:xfrm>
            <a:off x="8935949" y="2977726"/>
            <a:ext cx="312906" cy="369332"/>
          </a:xfrm>
          <a:prstGeom prst="rect">
            <a:avLst/>
          </a:prstGeom>
          <a:noFill/>
        </p:spPr>
        <p:txBody>
          <a:bodyPr wrap="none" rtlCol="0">
            <a:spAutoFit/>
          </a:bodyPr>
          <a:lstStyle/>
          <a:p>
            <a:r>
              <a:rPr lang="en-US" dirty="0"/>
              <a:t>1</a:t>
            </a:r>
          </a:p>
        </p:txBody>
      </p:sp>
      <p:sp>
        <p:nvSpPr>
          <p:cNvPr id="31" name="TextBox 30">
            <a:extLst>
              <a:ext uri="{FF2B5EF4-FFF2-40B4-BE49-F238E27FC236}">
                <a16:creationId xmlns:a16="http://schemas.microsoft.com/office/drawing/2014/main" id="{EEF72CB9-0BB4-EE47-816F-836EAE22533E}"/>
              </a:ext>
            </a:extLst>
          </p:cNvPr>
          <p:cNvSpPr txBox="1"/>
          <p:nvPr/>
        </p:nvSpPr>
        <p:spPr>
          <a:xfrm>
            <a:off x="8557719" y="3405991"/>
            <a:ext cx="312906" cy="369332"/>
          </a:xfrm>
          <a:prstGeom prst="rect">
            <a:avLst/>
          </a:prstGeom>
          <a:noFill/>
        </p:spPr>
        <p:txBody>
          <a:bodyPr wrap="none" rtlCol="0">
            <a:spAutoFit/>
          </a:bodyPr>
          <a:lstStyle/>
          <a:p>
            <a:r>
              <a:rPr lang="en-US" dirty="0"/>
              <a:t>2</a:t>
            </a:r>
          </a:p>
        </p:txBody>
      </p:sp>
      <p:sp>
        <p:nvSpPr>
          <p:cNvPr id="32" name="TextBox 31">
            <a:extLst>
              <a:ext uri="{FF2B5EF4-FFF2-40B4-BE49-F238E27FC236}">
                <a16:creationId xmlns:a16="http://schemas.microsoft.com/office/drawing/2014/main" id="{FC534613-FB01-9946-884F-80FF525BBD91}"/>
              </a:ext>
            </a:extLst>
          </p:cNvPr>
          <p:cNvSpPr txBox="1"/>
          <p:nvPr/>
        </p:nvSpPr>
        <p:spPr>
          <a:xfrm>
            <a:off x="7927075" y="2899650"/>
            <a:ext cx="312906" cy="369332"/>
          </a:xfrm>
          <a:prstGeom prst="rect">
            <a:avLst/>
          </a:prstGeom>
          <a:noFill/>
        </p:spPr>
        <p:txBody>
          <a:bodyPr wrap="none" rtlCol="0">
            <a:spAutoFit/>
          </a:bodyPr>
          <a:lstStyle/>
          <a:p>
            <a:r>
              <a:rPr lang="en-US" dirty="0"/>
              <a:t>3</a:t>
            </a:r>
          </a:p>
        </p:txBody>
      </p:sp>
      <p:sp>
        <p:nvSpPr>
          <p:cNvPr id="33" name="TextBox 32">
            <a:extLst>
              <a:ext uri="{FF2B5EF4-FFF2-40B4-BE49-F238E27FC236}">
                <a16:creationId xmlns:a16="http://schemas.microsoft.com/office/drawing/2014/main" id="{05D4E368-7D36-7648-8B24-5B00002DDAAC}"/>
              </a:ext>
            </a:extLst>
          </p:cNvPr>
          <p:cNvSpPr txBox="1"/>
          <p:nvPr/>
        </p:nvSpPr>
        <p:spPr>
          <a:xfrm>
            <a:off x="7123167" y="5119069"/>
            <a:ext cx="312906" cy="369332"/>
          </a:xfrm>
          <a:prstGeom prst="rect">
            <a:avLst/>
          </a:prstGeom>
          <a:solidFill>
            <a:schemeClr val="bg1"/>
          </a:solidFill>
        </p:spPr>
        <p:txBody>
          <a:bodyPr wrap="none" rtlCol="0">
            <a:spAutoFit/>
          </a:bodyPr>
          <a:lstStyle/>
          <a:p>
            <a:r>
              <a:rPr lang="en-US" dirty="0"/>
              <a:t>4</a:t>
            </a:r>
          </a:p>
        </p:txBody>
      </p:sp>
      <p:sp>
        <p:nvSpPr>
          <p:cNvPr id="34" name="TextBox 33">
            <a:extLst>
              <a:ext uri="{FF2B5EF4-FFF2-40B4-BE49-F238E27FC236}">
                <a16:creationId xmlns:a16="http://schemas.microsoft.com/office/drawing/2014/main" id="{8721C1D2-8F77-9945-A55A-EC2C4411CC62}"/>
              </a:ext>
            </a:extLst>
          </p:cNvPr>
          <p:cNvSpPr txBox="1"/>
          <p:nvPr/>
        </p:nvSpPr>
        <p:spPr>
          <a:xfrm>
            <a:off x="9306253" y="5172682"/>
            <a:ext cx="312906" cy="369332"/>
          </a:xfrm>
          <a:prstGeom prst="rect">
            <a:avLst/>
          </a:prstGeom>
          <a:solidFill>
            <a:schemeClr val="bg1"/>
          </a:solidFill>
        </p:spPr>
        <p:txBody>
          <a:bodyPr wrap="none" rtlCol="0">
            <a:spAutoFit/>
          </a:bodyPr>
          <a:lstStyle/>
          <a:p>
            <a:r>
              <a:rPr lang="en-US" dirty="0"/>
              <a:t>5</a:t>
            </a:r>
          </a:p>
        </p:txBody>
      </p:sp>
      <p:sp>
        <p:nvSpPr>
          <p:cNvPr id="35" name="TextBox 34">
            <a:extLst>
              <a:ext uri="{FF2B5EF4-FFF2-40B4-BE49-F238E27FC236}">
                <a16:creationId xmlns:a16="http://schemas.microsoft.com/office/drawing/2014/main" id="{004ED0E6-C17B-4D46-A175-54D569657E10}"/>
              </a:ext>
            </a:extLst>
          </p:cNvPr>
          <p:cNvSpPr txBox="1"/>
          <p:nvPr/>
        </p:nvSpPr>
        <p:spPr>
          <a:xfrm>
            <a:off x="8993347" y="5172682"/>
            <a:ext cx="312906" cy="369332"/>
          </a:xfrm>
          <a:prstGeom prst="rect">
            <a:avLst/>
          </a:prstGeom>
          <a:solidFill>
            <a:schemeClr val="bg1"/>
          </a:solidFill>
        </p:spPr>
        <p:txBody>
          <a:bodyPr wrap="none" rtlCol="0">
            <a:spAutoFit/>
          </a:bodyPr>
          <a:lstStyle/>
          <a:p>
            <a:r>
              <a:rPr lang="en-US" dirty="0"/>
              <a:t>1</a:t>
            </a:r>
          </a:p>
        </p:txBody>
      </p:sp>
      <p:sp>
        <p:nvSpPr>
          <p:cNvPr id="36" name="TextBox 35">
            <a:extLst>
              <a:ext uri="{FF2B5EF4-FFF2-40B4-BE49-F238E27FC236}">
                <a16:creationId xmlns:a16="http://schemas.microsoft.com/office/drawing/2014/main" id="{5A11321A-B180-B14A-9BBB-C1D7007F527A}"/>
              </a:ext>
            </a:extLst>
          </p:cNvPr>
          <p:cNvSpPr txBox="1"/>
          <p:nvPr/>
        </p:nvSpPr>
        <p:spPr>
          <a:xfrm>
            <a:off x="8615117" y="5600947"/>
            <a:ext cx="312906" cy="369332"/>
          </a:xfrm>
          <a:prstGeom prst="rect">
            <a:avLst/>
          </a:prstGeom>
          <a:solidFill>
            <a:schemeClr val="bg1"/>
          </a:solidFill>
        </p:spPr>
        <p:txBody>
          <a:bodyPr wrap="none" rtlCol="0">
            <a:spAutoFit/>
          </a:bodyPr>
          <a:lstStyle/>
          <a:p>
            <a:r>
              <a:rPr lang="en-US" dirty="0"/>
              <a:t>2</a:t>
            </a:r>
          </a:p>
        </p:txBody>
      </p:sp>
      <p:sp>
        <p:nvSpPr>
          <p:cNvPr id="37" name="TextBox 36">
            <a:extLst>
              <a:ext uri="{FF2B5EF4-FFF2-40B4-BE49-F238E27FC236}">
                <a16:creationId xmlns:a16="http://schemas.microsoft.com/office/drawing/2014/main" id="{595125AC-8F38-DB43-9EC0-658BB2C5F56B}"/>
              </a:ext>
            </a:extLst>
          </p:cNvPr>
          <p:cNvSpPr txBox="1"/>
          <p:nvPr/>
        </p:nvSpPr>
        <p:spPr>
          <a:xfrm>
            <a:off x="7984473" y="5094606"/>
            <a:ext cx="312906" cy="369332"/>
          </a:xfrm>
          <a:prstGeom prst="rect">
            <a:avLst/>
          </a:prstGeom>
          <a:solidFill>
            <a:schemeClr val="bg1"/>
          </a:solidFill>
        </p:spPr>
        <p:txBody>
          <a:bodyPr wrap="none" rtlCol="0">
            <a:spAutoFit/>
          </a:bodyPr>
          <a:lstStyle/>
          <a:p>
            <a:r>
              <a:rPr lang="en-US" dirty="0"/>
              <a:t>3</a:t>
            </a:r>
          </a:p>
        </p:txBody>
      </p:sp>
      <p:sp>
        <p:nvSpPr>
          <p:cNvPr id="38" name="TextBox 37">
            <a:extLst>
              <a:ext uri="{FF2B5EF4-FFF2-40B4-BE49-F238E27FC236}">
                <a16:creationId xmlns:a16="http://schemas.microsoft.com/office/drawing/2014/main" id="{075CA315-7F1A-C640-ADA5-7A8D509CF26A}"/>
              </a:ext>
            </a:extLst>
          </p:cNvPr>
          <p:cNvSpPr txBox="1"/>
          <p:nvPr/>
        </p:nvSpPr>
        <p:spPr>
          <a:xfrm>
            <a:off x="6753953" y="6033185"/>
            <a:ext cx="2710682" cy="646331"/>
          </a:xfrm>
          <a:prstGeom prst="rect">
            <a:avLst/>
          </a:prstGeom>
          <a:solidFill>
            <a:schemeClr val="bg1"/>
          </a:solidFill>
        </p:spPr>
        <p:txBody>
          <a:bodyPr wrap="square" rtlCol="0">
            <a:spAutoFit/>
          </a:bodyPr>
          <a:lstStyle/>
          <a:p>
            <a:r>
              <a:rPr lang="en-US" dirty="0">
                <a:latin typeface="Times" pitchFamily="2" charset="0"/>
              </a:rPr>
              <a:t>2: Working</a:t>
            </a:r>
          </a:p>
          <a:p>
            <a:r>
              <a:rPr lang="en-US" dirty="0">
                <a:latin typeface="Times" pitchFamily="2" charset="0"/>
              </a:rPr>
              <a:t>3: Dining out at restaurant </a:t>
            </a:r>
          </a:p>
        </p:txBody>
      </p:sp>
    </p:spTree>
    <p:extLst>
      <p:ext uri="{BB962C8B-B14F-4D97-AF65-F5344CB8AC3E}">
        <p14:creationId xmlns:p14="http://schemas.microsoft.com/office/powerpoint/2010/main" val="3217899517"/>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D8D8D8"/>
      </a:hlink>
      <a:folHlink>
        <a:srgbClr val="ADB9C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D260B8F-D12C-4084-8BA7-8C90608BBEA6}" vid="{98BF17DE-5FE1-4892-8CE2-CE7E00792E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3570</TotalTime>
  <Words>1719</Words>
  <Application>Microsoft Macintosh PowerPoint</Application>
  <PresentationFormat>Widescreen</PresentationFormat>
  <Paragraphs>257</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AvenirNext LT Pro Regular</vt:lpstr>
      <vt:lpstr>Arial</vt:lpstr>
      <vt:lpstr>Calibri</vt:lpstr>
      <vt:lpstr>Century Gothic</vt:lpstr>
      <vt:lpstr>Garamond</vt:lpstr>
      <vt:lpstr>Times</vt:lpstr>
      <vt:lpstr>Verdana</vt:lpstr>
      <vt:lpstr>Wingdings</vt:lpstr>
      <vt:lpstr>Office Theme</vt:lpstr>
      <vt:lpstr>Extracting pedestrian activities and tours from smartphone data: a trajectory-based GPS analysis</vt:lpstr>
      <vt:lpstr>PowerPoint Presentation</vt:lpstr>
      <vt:lpstr>Introduction</vt:lpstr>
      <vt:lpstr>Primary Obstacles to Improve Pedestrian Models </vt:lpstr>
      <vt:lpstr>Research Objectives </vt:lpstr>
      <vt:lpstr>Extracting Key Elements from GPS</vt:lpstr>
      <vt:lpstr>Extracting Activities: Case study in Edmonton, AB</vt:lpstr>
      <vt:lpstr>Extracting Activities  </vt:lpstr>
      <vt:lpstr>Extracting Activities  </vt:lpstr>
      <vt:lpstr>Representative Examples of Errors  </vt:lpstr>
      <vt:lpstr>Typology of Pedestrian Tours: Uni- &amp; Multi-modal</vt:lpstr>
      <vt:lpstr>Typology of Pedestrian Tours: Purposes </vt:lpstr>
      <vt:lpstr>Complexity of Pedestrian Tours: Simple </vt:lpstr>
      <vt:lpstr>Complexity of Pedestrian Tours: Complex </vt:lpstr>
      <vt:lpstr>Conclusion and Future Work</vt:lpstr>
      <vt:lpstr>PowerPoint Presentation</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City Building</dc:title>
  <dc:creator>David Kossowsky</dc:creator>
  <cp:lastModifiedBy>Xiaomeng Xu</cp:lastModifiedBy>
  <cp:revision>83</cp:revision>
  <dcterms:modified xsi:type="dcterms:W3CDTF">2020-03-10T01:10:39Z</dcterms:modified>
</cp:coreProperties>
</file>