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7" r:id="rId3"/>
    <p:sldId id="269" r:id="rId4"/>
    <p:sldId id="257" r:id="rId5"/>
    <p:sldId id="258" r:id="rId6"/>
    <p:sldId id="277" r:id="rId7"/>
    <p:sldId id="259" r:id="rId8"/>
    <p:sldId id="273" r:id="rId9"/>
    <p:sldId id="271" r:id="rId10"/>
    <p:sldId id="274" r:id="rId11"/>
    <p:sldId id="275" r:id="rId12"/>
    <p:sldId id="268" r:id="rId13"/>
    <p:sldId id="261" r:id="rId14"/>
    <p:sldId id="279" r:id="rId15"/>
    <p:sldId id="262" r:id="rId16"/>
    <p:sldId id="263" r:id="rId17"/>
    <p:sldId id="276" r:id="rId18"/>
    <p:sldId id="264"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a Itani (Alumni)" initials="AI(" lastIdx="7" clrIdx="0">
    <p:extLst>
      <p:ext uri="{19B8F6BF-5375-455C-9EA6-DF929625EA0E}">
        <p15:presenceInfo xmlns:p15="http://schemas.microsoft.com/office/powerpoint/2012/main" userId="Alaa Itani (Alum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D2AF4"/>
    <a:srgbClr val="8DC444"/>
    <a:srgbClr val="AAE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6" autoAdjust="0"/>
    <p:restoredTop sz="64022" autoAdjust="0"/>
  </p:normalViewPr>
  <p:slideViewPr>
    <p:cSldViewPr snapToGrid="0">
      <p:cViewPr varScale="1">
        <p:scale>
          <a:sx n="43" d="100"/>
          <a:sy n="43" d="100"/>
        </p:scale>
        <p:origin x="16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er-Pc\Desktop\University%20of%20Toronto\Research\Bus-Bridging\Delay%20Calculator\Calculator_Outpt\Updated_Output_May17\001EglintonToBloor\001_Updated.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397808726897372E-2"/>
          <c:y val="3.1291276990966295E-2"/>
          <c:w val="0.85606374416319586"/>
          <c:h val="0.93741744601806742"/>
        </c:manualLayout>
      </c:layout>
      <c:barChart>
        <c:barDir val="bar"/>
        <c:grouping val="stacked"/>
        <c:varyColors val="0"/>
        <c:ser>
          <c:idx val="1"/>
          <c:order val="1"/>
          <c:tx>
            <c:v>Subway Passengers' Delay</c:v>
          </c:tx>
          <c:spPr>
            <a:solidFill>
              <a:srgbClr val="44546A">
                <a:lumMod val="75000"/>
              </a:srgbClr>
            </a:solidFill>
            <a:ln>
              <a:noFill/>
            </a:ln>
            <a:effectLst/>
          </c:spPr>
          <c:invertIfNegative val="0"/>
          <c:cat>
            <c:strRef>
              <c:f>Graphs!$D$2:$D$8</c:f>
              <c:strCache>
                <c:ptCount val="6"/>
                <c:pt idx="0">
                  <c:v>Bloor-Yonge</c:v>
                </c:pt>
                <c:pt idx="1">
                  <c:v>Rosdale</c:v>
                </c:pt>
                <c:pt idx="2">
                  <c:v>Summerhill</c:v>
                </c:pt>
                <c:pt idx="3">
                  <c:v>St. Clair</c:v>
                </c:pt>
                <c:pt idx="4">
                  <c:v>Davisville</c:v>
                </c:pt>
                <c:pt idx="5">
                  <c:v>Eglinton</c:v>
                </c:pt>
              </c:strCache>
            </c:strRef>
          </c:cat>
          <c:val>
            <c:numRef>
              <c:f>Graphs!$C$2:$C$7</c:f>
              <c:numCache>
                <c:formatCode>General</c:formatCode>
                <c:ptCount val="6"/>
                <c:pt idx="0">
                  <c:v>44089.666020643301</c:v>
                </c:pt>
                <c:pt idx="1">
                  <c:v>330.11559755933303</c:v>
                </c:pt>
                <c:pt idx="2">
                  <c:v>396.52479372192499</c:v>
                </c:pt>
                <c:pt idx="3">
                  <c:v>3432.9926968782702</c:v>
                </c:pt>
                <c:pt idx="4">
                  <c:v>1137.0008718393799</c:v>
                </c:pt>
                <c:pt idx="5">
                  <c:v>0</c:v>
                </c:pt>
              </c:numCache>
            </c:numRef>
          </c:val>
          <c:extLst>
            <c:ext xmlns:c16="http://schemas.microsoft.com/office/drawing/2014/chart" uri="{C3380CC4-5D6E-409C-BE32-E72D297353CC}">
              <c16:uniqueId val="{00000000-F3BC-46FC-BFAF-F049C741FAD7}"/>
            </c:ext>
          </c:extLst>
        </c:ser>
        <c:ser>
          <c:idx val="3"/>
          <c:order val="3"/>
          <c:tx>
            <c:v>Delays-Direction2</c:v>
          </c:tx>
          <c:spPr>
            <a:solidFill>
              <a:srgbClr val="44546A">
                <a:lumMod val="40000"/>
                <a:lumOff val="60000"/>
              </a:srgbClr>
            </a:solidFill>
            <a:ln>
              <a:noFill/>
            </a:ln>
            <a:effectLst/>
          </c:spPr>
          <c:invertIfNegative val="0"/>
          <c:cat>
            <c:strRef>
              <c:f>Graphs!$D$2:$D$8</c:f>
              <c:strCache>
                <c:ptCount val="6"/>
                <c:pt idx="0">
                  <c:v>Bloor-Yonge</c:v>
                </c:pt>
                <c:pt idx="1">
                  <c:v>Rosdale</c:v>
                </c:pt>
                <c:pt idx="2">
                  <c:v>Summerhill</c:v>
                </c:pt>
                <c:pt idx="3">
                  <c:v>St. Clair</c:v>
                </c:pt>
                <c:pt idx="4">
                  <c:v>Davisville</c:v>
                </c:pt>
                <c:pt idx="5">
                  <c:v>Eglinton</c:v>
                </c:pt>
              </c:strCache>
            </c:strRef>
          </c:cat>
          <c:val>
            <c:numRef>
              <c:f>Graphs!$C$8:$C$13</c:f>
              <c:numCache>
                <c:formatCode>General</c:formatCode>
                <c:ptCount val="6"/>
                <c:pt idx="0">
                  <c:v>0</c:v>
                </c:pt>
                <c:pt idx="1">
                  <c:v>-1224.6754987115501</c:v>
                </c:pt>
                <c:pt idx="2">
                  <c:v>-1349.9678764749999</c:v>
                </c:pt>
                <c:pt idx="3">
                  <c:v>-4635.40179626997</c:v>
                </c:pt>
                <c:pt idx="4">
                  <c:v>-5660.7284389032002</c:v>
                </c:pt>
                <c:pt idx="5">
                  <c:v>-103742.86668258</c:v>
                </c:pt>
              </c:numCache>
            </c:numRef>
          </c:val>
          <c:extLst>
            <c:ext xmlns:c16="http://schemas.microsoft.com/office/drawing/2014/chart" uri="{C3380CC4-5D6E-409C-BE32-E72D297353CC}">
              <c16:uniqueId val="{00000001-F3BC-46FC-BFAF-F049C741FAD7}"/>
            </c:ext>
          </c:extLst>
        </c:ser>
        <c:dLbls>
          <c:showLegendKey val="0"/>
          <c:showVal val="0"/>
          <c:showCatName val="0"/>
          <c:showSerName val="0"/>
          <c:showPercent val="0"/>
          <c:showBubbleSize val="0"/>
        </c:dLbls>
        <c:gapWidth val="150"/>
        <c:overlap val="100"/>
        <c:axId val="544570480"/>
        <c:axId val="544569824"/>
        <c:extLst>
          <c:ext xmlns:c15="http://schemas.microsoft.com/office/drawing/2012/chart" uri="{02D57815-91ED-43cb-92C2-25804820EDAC}">
            <c15:filteredBarSeries>
              <c15:ser>
                <c:idx val="0"/>
                <c:order val="0"/>
                <c:tx>
                  <c:v>Original waiting time-Direction1</c:v>
                </c:tx>
                <c:spPr>
                  <a:solidFill>
                    <a:schemeClr val="accent1"/>
                  </a:solidFill>
                  <a:ln>
                    <a:noFill/>
                  </a:ln>
                  <a:effectLst/>
                </c:spPr>
                <c:invertIfNegative val="0"/>
                <c:cat>
                  <c:strRef>
                    <c:extLst>
                      <c:ext uri="{02D57815-91ED-43cb-92C2-25804820EDAC}">
                        <c15:formulaRef>
                          <c15:sqref>Graphs!$D$2:$D$8</c15:sqref>
                        </c15:formulaRef>
                      </c:ext>
                    </c:extLst>
                    <c:strCache>
                      <c:ptCount val="6"/>
                      <c:pt idx="0">
                        <c:v>Bloor-Yonge</c:v>
                      </c:pt>
                      <c:pt idx="1">
                        <c:v>Rosdale</c:v>
                      </c:pt>
                      <c:pt idx="2">
                        <c:v>Summerhill</c:v>
                      </c:pt>
                      <c:pt idx="3">
                        <c:v>St. Clair</c:v>
                      </c:pt>
                      <c:pt idx="4">
                        <c:v>Davisville</c:v>
                      </c:pt>
                      <c:pt idx="5">
                        <c:v>Eglinton</c:v>
                      </c:pt>
                    </c:strCache>
                  </c:strRef>
                </c:cat>
                <c:val>
                  <c:numRef>
                    <c:extLst>
                      <c:ext uri="{02D57815-91ED-43cb-92C2-25804820EDAC}">
                        <c15:formulaRef>
                          <c15:sqref>Graphs!$B$2:$B$7</c15:sqref>
                        </c15:formulaRef>
                      </c:ext>
                    </c:extLst>
                    <c:numCache>
                      <c:formatCode>General</c:formatCode>
                      <c:ptCount val="6"/>
                      <c:pt idx="0">
                        <c:v>2126.0833332299999</c:v>
                      </c:pt>
                      <c:pt idx="1">
                        <c:v>41.591666646</c:v>
                      </c:pt>
                      <c:pt idx="2">
                        <c:v>52.183333322999999</c:v>
                      </c:pt>
                      <c:pt idx="3">
                        <c:v>371.48333333850002</c:v>
                      </c:pt>
                      <c:pt idx="4">
                        <c:v>122.191666677</c:v>
                      </c:pt>
                      <c:pt idx="5">
                        <c:v>0</c:v>
                      </c:pt>
                    </c:numCache>
                  </c:numRef>
                </c:val>
                <c:extLst>
                  <c:ext xmlns:c16="http://schemas.microsoft.com/office/drawing/2014/chart" uri="{C3380CC4-5D6E-409C-BE32-E72D297353CC}">
                    <c16:uniqueId val="{00000002-F3BC-46FC-BFAF-F049C741FAD7}"/>
                  </c:ext>
                </c:extLst>
              </c15:ser>
            </c15:filteredBarSeries>
            <c15:filteredBarSeries>
              <c15:ser>
                <c:idx val="2"/>
                <c:order val="2"/>
                <c:tx>
                  <c:v>Original waiting time-Direction2</c:v>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Graphs!$D$2:$D$8</c15:sqref>
                        </c15:formulaRef>
                      </c:ext>
                    </c:extLst>
                    <c:strCache>
                      <c:ptCount val="6"/>
                      <c:pt idx="0">
                        <c:v>Bloor-Yonge</c:v>
                      </c:pt>
                      <c:pt idx="1">
                        <c:v>Rosdale</c:v>
                      </c:pt>
                      <c:pt idx="2">
                        <c:v>Summerhill</c:v>
                      </c:pt>
                      <c:pt idx="3">
                        <c:v>St. Clair</c:v>
                      </c:pt>
                      <c:pt idx="4">
                        <c:v>Davisville</c:v>
                      </c:pt>
                      <c:pt idx="5">
                        <c:v>Eglinton</c:v>
                      </c:pt>
                    </c:strCache>
                  </c:strRef>
                </c:cat>
                <c:val>
                  <c:numRef>
                    <c:extLst xmlns:c15="http://schemas.microsoft.com/office/drawing/2012/chart">
                      <c:ext xmlns:c15="http://schemas.microsoft.com/office/drawing/2012/chart" uri="{02D57815-91ED-43cb-92C2-25804820EDAC}">
                        <c15:formulaRef>
                          <c15:sqref>Graphs!$B$8:$B$13</c15:sqref>
                        </c15:formulaRef>
                      </c:ext>
                    </c:extLst>
                    <c:numCache>
                      <c:formatCode>General</c:formatCode>
                      <c:ptCount val="6"/>
                      <c:pt idx="0">
                        <c:v>0</c:v>
                      </c:pt>
                      <c:pt idx="1">
                        <c:v>-134.85</c:v>
                      </c:pt>
                      <c:pt idx="2">
                        <c:v>-151.90000001550001</c:v>
                      </c:pt>
                      <c:pt idx="3">
                        <c:v>-504.78333354</c:v>
                      </c:pt>
                      <c:pt idx="4">
                        <c:v>-621.29166661500005</c:v>
                      </c:pt>
                      <c:pt idx="5">
                        <c:v>-1877.56666677</c:v>
                      </c:pt>
                    </c:numCache>
                  </c:numRef>
                </c:val>
                <c:extLst xmlns:c15="http://schemas.microsoft.com/office/drawing/2012/chart">
                  <c:ext xmlns:c16="http://schemas.microsoft.com/office/drawing/2014/chart" uri="{C3380CC4-5D6E-409C-BE32-E72D297353CC}">
                    <c16:uniqueId val="{00000003-F3BC-46FC-BFAF-F049C741FAD7}"/>
                  </c:ext>
                </c:extLst>
              </c15:ser>
            </c15:filteredBarSeries>
          </c:ext>
        </c:extLst>
      </c:barChart>
      <c:catAx>
        <c:axId val="544570480"/>
        <c:scaling>
          <c:orientation val="minMax"/>
        </c:scaling>
        <c:delete val="0"/>
        <c:axPos val="l"/>
        <c:numFmt formatCode="General" sourceLinked="1"/>
        <c:majorTickMark val="none"/>
        <c:minorTickMark val="none"/>
        <c:tickLblPos val="nextTo"/>
        <c:spPr>
          <a:solidFill>
            <a:sysClr val="window" lastClr="FFFFFF"/>
          </a:solidFill>
          <a:ln w="50800"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crossAx val="544569824"/>
        <c:crosses val="autoZero"/>
        <c:auto val="1"/>
        <c:lblAlgn val="ctr"/>
        <c:lblOffset val="300"/>
        <c:noMultiLvlLbl val="0"/>
      </c:catAx>
      <c:valAx>
        <c:axId val="544569824"/>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544570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5.7447722672893817E-2"/>
          <c:y val="0.11318778915239558"/>
          <c:w val="0.66759609928708341"/>
          <c:h val="0.64814055061086406"/>
        </c:manualLayout>
      </c:layout>
      <c:doughnutChart>
        <c:varyColors val="1"/>
        <c:ser>
          <c:idx val="0"/>
          <c:order val="0"/>
          <c:tx>
            <c:strRef>
              <c:f>Sheet1!$B$1</c:f>
              <c:strCache>
                <c:ptCount val="1"/>
                <c:pt idx="0">
                  <c:v>Buses</c:v>
                </c:pt>
              </c:strCache>
            </c:strRef>
          </c:tx>
          <c:explosion val="9"/>
          <c:dPt>
            <c:idx val="0"/>
            <c:bubble3D val="0"/>
            <c:spPr>
              <a:solidFill>
                <a:schemeClr val="dk1">
                  <a:tint val="88500"/>
                </a:schemeClr>
              </a:solidFill>
              <a:ln>
                <a:noFill/>
              </a:ln>
              <a:effectLst/>
            </c:spPr>
            <c:extLst>
              <c:ext xmlns:c16="http://schemas.microsoft.com/office/drawing/2014/chart" uri="{C3380CC4-5D6E-409C-BE32-E72D297353CC}">
                <c16:uniqueId val="{00000001-143F-4A00-9E29-8ACAD1D1E704}"/>
              </c:ext>
            </c:extLst>
          </c:dPt>
          <c:dPt>
            <c:idx val="1"/>
            <c:bubble3D val="0"/>
            <c:spPr>
              <a:solidFill>
                <a:schemeClr val="dk1">
                  <a:tint val="55000"/>
                </a:schemeClr>
              </a:solidFill>
              <a:ln>
                <a:noFill/>
              </a:ln>
              <a:effectLst/>
            </c:spPr>
            <c:extLst>
              <c:ext xmlns:c16="http://schemas.microsoft.com/office/drawing/2014/chart" uri="{C3380CC4-5D6E-409C-BE32-E72D297353CC}">
                <c16:uniqueId val="{00000003-143F-4A00-9E29-8ACAD1D1E70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ln>
                      <a:solidFill>
                        <a:schemeClr val="bg1"/>
                      </a:solidFill>
                    </a:ln>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Couldn't Serve</c:v>
                </c:pt>
                <c:pt idx="1">
                  <c:v>Served</c:v>
                </c:pt>
              </c:strCache>
            </c:strRef>
          </c:cat>
          <c:val>
            <c:numRef>
              <c:f>Sheet1!$B$2:$B$3</c:f>
              <c:numCache>
                <c:formatCode>General</c:formatCode>
                <c:ptCount val="2"/>
                <c:pt idx="0">
                  <c:v>8</c:v>
                </c:pt>
                <c:pt idx="1">
                  <c:v>15</c:v>
                </c:pt>
              </c:numCache>
            </c:numRef>
          </c:val>
          <c:extLst>
            <c:ext xmlns:c16="http://schemas.microsoft.com/office/drawing/2014/chart" uri="{C3380CC4-5D6E-409C-BE32-E72D297353CC}">
              <c16:uniqueId val="{00000004-143F-4A00-9E29-8ACAD1D1E704}"/>
            </c:ext>
          </c:extLst>
        </c:ser>
        <c:dLbls>
          <c:showLegendKey val="0"/>
          <c:showVal val="1"/>
          <c:showCatName val="0"/>
          <c:showSerName val="0"/>
          <c:showPercent val="0"/>
          <c:showBubbleSize val="0"/>
          <c:showLeaderLines val="0"/>
        </c:dLbls>
        <c:firstSliceAng val="7"/>
        <c:holeSize val="57"/>
      </c:doughnutChart>
      <c:spPr>
        <a:noFill/>
        <a:ln>
          <a:noFill/>
        </a:ln>
        <a:effectLst/>
      </c:spPr>
    </c:plotArea>
    <c:legend>
      <c:legendPos val="b"/>
      <c:layout>
        <c:manualLayout>
          <c:xMode val="edge"/>
          <c:yMode val="edge"/>
          <c:x val="6.6212057590674778E-2"/>
          <c:y val="0.77100341190338217"/>
          <c:w val="0.86683070170665211"/>
          <c:h val="0.204970484270507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083107757976855"/>
          <c:y val="3.206486427072755E-2"/>
          <c:w val="0.86877113787953275"/>
          <c:h val="0.77762075108268147"/>
        </c:manualLayout>
      </c:layout>
      <c:barChart>
        <c:barDir val="col"/>
        <c:grouping val="clustered"/>
        <c:varyColors val="0"/>
        <c:ser>
          <c:idx val="0"/>
          <c:order val="0"/>
          <c:tx>
            <c:strRef>
              <c:f>Sheet1!$B$1</c:f>
              <c:strCache>
                <c:ptCount val="1"/>
                <c:pt idx="0">
                  <c:v>Observed </c:v>
                </c:pt>
              </c:strCache>
            </c:strRef>
          </c:tx>
          <c:spPr>
            <a:solidFill>
              <a:schemeClr val="accent1">
                <a:shade val="76000"/>
              </a:schemeClr>
            </a:solidFill>
            <a:ln>
              <a:noFill/>
            </a:ln>
            <a:effectLst/>
          </c:spPr>
          <c:invertIfNegative val="0"/>
          <c:cat>
            <c:strRef>
              <c:f>Sheet1!$A$2:$A$4</c:f>
              <c:strCache>
                <c:ptCount val="3"/>
                <c:pt idx="0">
                  <c:v>Total buses out-of-original-service time </c:v>
                </c:pt>
                <c:pt idx="1">
                  <c:v>Total bus dead-head time </c:v>
                </c:pt>
                <c:pt idx="2">
                  <c:v>Total wasted time of buses </c:v>
                </c:pt>
              </c:strCache>
            </c:strRef>
          </c:cat>
          <c:val>
            <c:numRef>
              <c:f>Sheet1!$B$2:$B$4</c:f>
              <c:numCache>
                <c:formatCode>General</c:formatCode>
                <c:ptCount val="3"/>
                <c:pt idx="0">
                  <c:v>20</c:v>
                </c:pt>
                <c:pt idx="1">
                  <c:v>18.5</c:v>
                </c:pt>
                <c:pt idx="2">
                  <c:v>7.3</c:v>
                </c:pt>
              </c:numCache>
            </c:numRef>
          </c:val>
          <c:extLst>
            <c:ext xmlns:c16="http://schemas.microsoft.com/office/drawing/2014/chart" uri="{C3380CC4-5D6E-409C-BE32-E72D297353CC}">
              <c16:uniqueId val="{00000000-B431-4D80-AD26-0CEDE10D331E}"/>
            </c:ext>
          </c:extLst>
        </c:ser>
        <c:ser>
          <c:idx val="1"/>
          <c:order val="1"/>
          <c:tx>
            <c:strRef>
              <c:f>Sheet1!$C$1</c:f>
              <c:strCache>
                <c:ptCount val="1"/>
                <c:pt idx="0">
                  <c:v>Estimated</c:v>
                </c:pt>
              </c:strCache>
            </c:strRef>
          </c:tx>
          <c:spPr>
            <a:solidFill>
              <a:schemeClr val="accent1">
                <a:tint val="77000"/>
              </a:schemeClr>
            </a:solidFill>
            <a:ln>
              <a:noFill/>
            </a:ln>
            <a:effectLst/>
          </c:spPr>
          <c:invertIfNegative val="0"/>
          <c:cat>
            <c:strRef>
              <c:f>Sheet1!$A$2:$A$4</c:f>
              <c:strCache>
                <c:ptCount val="3"/>
                <c:pt idx="0">
                  <c:v>Total buses out-of-original-service time </c:v>
                </c:pt>
                <c:pt idx="1">
                  <c:v>Total bus dead-head time </c:v>
                </c:pt>
                <c:pt idx="2">
                  <c:v>Total wasted time of buses </c:v>
                </c:pt>
              </c:strCache>
            </c:strRef>
          </c:cat>
          <c:val>
            <c:numRef>
              <c:f>Sheet1!$C$2:$C$4</c:f>
              <c:numCache>
                <c:formatCode>General</c:formatCode>
                <c:ptCount val="3"/>
                <c:pt idx="0">
                  <c:v>14.7</c:v>
                </c:pt>
                <c:pt idx="1">
                  <c:v>11.5</c:v>
                </c:pt>
                <c:pt idx="2">
                  <c:v>5.7</c:v>
                </c:pt>
              </c:numCache>
            </c:numRef>
          </c:val>
          <c:extLst>
            <c:ext xmlns:c16="http://schemas.microsoft.com/office/drawing/2014/chart" uri="{C3380CC4-5D6E-409C-BE32-E72D297353CC}">
              <c16:uniqueId val="{00000001-B431-4D80-AD26-0CEDE10D331E}"/>
            </c:ext>
          </c:extLst>
        </c:ser>
        <c:dLbls>
          <c:showLegendKey val="0"/>
          <c:showVal val="0"/>
          <c:showCatName val="0"/>
          <c:showSerName val="0"/>
          <c:showPercent val="0"/>
          <c:showBubbleSize val="0"/>
        </c:dLbls>
        <c:gapWidth val="133"/>
        <c:overlap val="-43"/>
        <c:axId val="408810792"/>
        <c:axId val="408811776"/>
      </c:barChart>
      <c:catAx>
        <c:axId val="4088107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cap="none" spc="0" normalizeH="0" baseline="0">
                <a:solidFill>
                  <a:schemeClr val="dk1">
                    <a:lumMod val="65000"/>
                    <a:lumOff val="35000"/>
                  </a:schemeClr>
                </a:solidFill>
                <a:latin typeface="+mn-lt"/>
                <a:ea typeface="+mn-ea"/>
                <a:cs typeface="+mn-cs"/>
              </a:defRPr>
            </a:pPr>
            <a:endParaRPr lang="en-US"/>
          </a:p>
        </c:txPr>
        <c:crossAx val="408811776"/>
        <c:crosses val="autoZero"/>
        <c:auto val="1"/>
        <c:lblAlgn val="ctr"/>
        <c:lblOffset val="100"/>
        <c:noMultiLvlLbl val="0"/>
      </c:catAx>
      <c:valAx>
        <c:axId val="4088117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800" dirty="0"/>
                  <a:t>Bus-</a:t>
                </a:r>
                <a:r>
                  <a:rPr lang="en-US" sz="1800" dirty="0" err="1"/>
                  <a:t>hr</a:t>
                </a:r>
                <a:endParaRPr lang="en-US" sz="1800" dirty="0"/>
              </a:p>
            </c:rich>
          </c:tx>
          <c:layout>
            <c:manualLayout>
              <c:xMode val="edge"/>
              <c:yMode val="edge"/>
              <c:x val="2.4482508526937518E-2"/>
              <c:y val="0.3050701436537685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408810792"/>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1117634326745408"/>
          <c:y val="4.1798896571591249E-2"/>
          <c:w val="0.3434329782149757"/>
          <c:h val="0.1037039281697363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6144709774475655E-2"/>
          <c:y val="3.6513409056918633E-2"/>
          <c:w val="0.9019794862270909"/>
          <c:h val="0.77257744799459249"/>
        </c:manualLayout>
      </c:layout>
      <c:barChart>
        <c:barDir val="col"/>
        <c:grouping val="clustered"/>
        <c:varyColors val="0"/>
        <c:ser>
          <c:idx val="0"/>
          <c:order val="0"/>
          <c:tx>
            <c:strRef>
              <c:f>Sheet1!$B$1</c:f>
              <c:strCache>
                <c:ptCount val="1"/>
                <c:pt idx="0">
                  <c:v>Observed</c:v>
                </c:pt>
              </c:strCache>
            </c:strRef>
          </c:tx>
          <c:spPr>
            <a:solidFill>
              <a:schemeClr val="accent1">
                <a:shade val="76000"/>
              </a:schemeClr>
            </a:solidFill>
            <a:ln>
              <a:noFill/>
            </a:ln>
            <a:effectLst/>
          </c:spPr>
          <c:invertIfNegative val="0"/>
          <c:cat>
            <c:strRef>
              <c:f>Sheet1!$A$2</c:f>
              <c:strCache>
                <c:ptCount val="1"/>
                <c:pt idx="0">
                  <c:v>Percentage of Utilized Buses</c:v>
                </c:pt>
              </c:strCache>
            </c:strRef>
          </c:cat>
          <c:val>
            <c:numRef>
              <c:f>Sheet1!$B$2</c:f>
              <c:numCache>
                <c:formatCode>0%</c:formatCode>
                <c:ptCount val="1"/>
                <c:pt idx="0">
                  <c:v>0.69</c:v>
                </c:pt>
              </c:numCache>
            </c:numRef>
          </c:val>
          <c:extLst>
            <c:ext xmlns:c16="http://schemas.microsoft.com/office/drawing/2014/chart" uri="{C3380CC4-5D6E-409C-BE32-E72D297353CC}">
              <c16:uniqueId val="{00000000-D1B5-4413-B643-17540718588A}"/>
            </c:ext>
          </c:extLst>
        </c:ser>
        <c:ser>
          <c:idx val="1"/>
          <c:order val="1"/>
          <c:tx>
            <c:strRef>
              <c:f>Sheet1!$C$1</c:f>
              <c:strCache>
                <c:ptCount val="1"/>
                <c:pt idx="0">
                  <c:v>Estimated</c:v>
                </c:pt>
              </c:strCache>
            </c:strRef>
          </c:tx>
          <c:spPr>
            <a:solidFill>
              <a:schemeClr val="accent1">
                <a:tint val="77000"/>
              </a:schemeClr>
            </a:solidFill>
            <a:ln>
              <a:noFill/>
            </a:ln>
            <a:effectLst/>
          </c:spPr>
          <c:invertIfNegative val="0"/>
          <c:cat>
            <c:strRef>
              <c:f>Sheet1!$A$2</c:f>
              <c:strCache>
                <c:ptCount val="1"/>
                <c:pt idx="0">
                  <c:v>Percentage of Utilized Buses</c:v>
                </c:pt>
              </c:strCache>
            </c:strRef>
          </c:cat>
          <c:val>
            <c:numRef>
              <c:f>Sheet1!$C$2</c:f>
              <c:numCache>
                <c:formatCode>0%</c:formatCode>
                <c:ptCount val="1"/>
                <c:pt idx="0">
                  <c:v>0.65</c:v>
                </c:pt>
              </c:numCache>
            </c:numRef>
          </c:val>
          <c:extLst>
            <c:ext xmlns:c16="http://schemas.microsoft.com/office/drawing/2014/chart" uri="{C3380CC4-5D6E-409C-BE32-E72D297353CC}">
              <c16:uniqueId val="{00000001-D1B5-4413-B643-17540718588A}"/>
            </c:ext>
          </c:extLst>
        </c:ser>
        <c:dLbls>
          <c:showLegendKey val="0"/>
          <c:showVal val="0"/>
          <c:showCatName val="0"/>
          <c:showSerName val="0"/>
          <c:showPercent val="0"/>
          <c:showBubbleSize val="0"/>
        </c:dLbls>
        <c:gapWidth val="267"/>
        <c:overlap val="-43"/>
        <c:axId val="473891576"/>
        <c:axId val="473888952"/>
      </c:barChart>
      <c:catAx>
        <c:axId val="4738915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1" i="0" u="none" strike="noStrike" kern="1200" cap="none" spc="0" normalizeH="0" baseline="0">
                <a:solidFill>
                  <a:schemeClr val="dk1">
                    <a:lumMod val="65000"/>
                    <a:lumOff val="35000"/>
                  </a:schemeClr>
                </a:solidFill>
                <a:latin typeface="+mn-lt"/>
                <a:ea typeface="+mn-ea"/>
                <a:cs typeface="+mn-cs"/>
              </a:defRPr>
            </a:pPr>
            <a:endParaRPr lang="en-US"/>
          </a:p>
        </c:txPr>
        <c:crossAx val="473888952"/>
        <c:crosses val="autoZero"/>
        <c:auto val="1"/>
        <c:lblAlgn val="ctr"/>
        <c:lblOffset val="100"/>
        <c:noMultiLvlLbl val="0"/>
      </c:catAx>
      <c:valAx>
        <c:axId val="473888952"/>
        <c:scaling>
          <c:orientation val="minMax"/>
          <c:max val="1"/>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473891576"/>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081394146502458"/>
          <c:y val="2.9990354601310863E-2"/>
          <c:w val="0.51521153743224213"/>
          <c:h val="0.1276549743796262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79735532968658E-2"/>
          <c:y val="2.4256138713026579E-2"/>
          <c:w val="0.96758803733626308"/>
          <c:h val="0.94760559442055314"/>
        </c:manualLayout>
      </c:layout>
      <c:barChart>
        <c:barDir val="col"/>
        <c:grouping val="clustered"/>
        <c:varyColors val="0"/>
        <c:ser>
          <c:idx val="0"/>
          <c:order val="0"/>
          <c:tx>
            <c:strRef>
              <c:f>Sheet1!$B$1</c:f>
              <c:strCache>
                <c:ptCount val="1"/>
                <c:pt idx="0">
                  <c:v>Subway users delay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Subway users delay</c:v>
                </c:pt>
              </c:strCache>
            </c:strRef>
          </c:cat>
          <c:val>
            <c:numRef>
              <c:f>Sheet1!$B$2</c:f>
              <c:numCache>
                <c:formatCode>0%</c:formatCode>
                <c:ptCount val="1"/>
                <c:pt idx="0">
                  <c:v>0.06</c:v>
                </c:pt>
              </c:numCache>
            </c:numRef>
          </c:val>
          <c:extLst>
            <c:ext xmlns:c16="http://schemas.microsoft.com/office/drawing/2014/chart" uri="{C3380CC4-5D6E-409C-BE32-E72D297353CC}">
              <c16:uniqueId val="{00000000-400A-4763-B559-EC2FA80A529C}"/>
            </c:ext>
          </c:extLst>
        </c:ser>
        <c:ser>
          <c:idx val="1"/>
          <c:order val="1"/>
          <c:tx>
            <c:strRef>
              <c:f>Sheet1!$C$1</c:f>
              <c:strCache>
                <c:ptCount val="1"/>
                <c:pt idx="0">
                  <c:v>Bus riders delay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Subway users delay</c:v>
                </c:pt>
              </c:strCache>
            </c:strRef>
          </c:cat>
          <c:val>
            <c:numRef>
              <c:f>Sheet1!$C$2</c:f>
              <c:numCache>
                <c:formatCode>0%</c:formatCode>
                <c:ptCount val="1"/>
                <c:pt idx="0">
                  <c:v>0.18</c:v>
                </c:pt>
              </c:numCache>
            </c:numRef>
          </c:val>
          <c:extLst>
            <c:ext xmlns:c16="http://schemas.microsoft.com/office/drawing/2014/chart" uri="{C3380CC4-5D6E-409C-BE32-E72D297353CC}">
              <c16:uniqueId val="{00000003-400A-4763-B559-EC2FA80A529C}"/>
            </c:ext>
          </c:extLst>
        </c:ser>
        <c:ser>
          <c:idx val="2"/>
          <c:order val="2"/>
          <c:tx>
            <c:strRef>
              <c:f>Sheet1!$D$1</c:f>
              <c:strCache>
                <c:ptCount val="1"/>
                <c:pt idx="0">
                  <c:v>Deadhead time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Subway users delay</c:v>
                </c:pt>
              </c:strCache>
            </c:strRef>
          </c:cat>
          <c:val>
            <c:numRef>
              <c:f>Sheet1!$D$2</c:f>
              <c:numCache>
                <c:formatCode>0%</c:formatCode>
                <c:ptCount val="1"/>
                <c:pt idx="0">
                  <c:v>0.35</c:v>
                </c:pt>
              </c:numCache>
            </c:numRef>
          </c:val>
          <c:extLst>
            <c:ext xmlns:c16="http://schemas.microsoft.com/office/drawing/2014/chart" uri="{C3380CC4-5D6E-409C-BE32-E72D297353CC}">
              <c16:uniqueId val="{00000004-400A-4763-B559-EC2FA80A529C}"/>
            </c:ext>
          </c:extLst>
        </c:ser>
        <c:ser>
          <c:idx val="3"/>
          <c:order val="3"/>
          <c:tx>
            <c:strRef>
              <c:f>Sheet1!$E$1</c:f>
              <c:strCache>
                <c:ptCount val="1"/>
                <c:pt idx="0">
                  <c:v>Wasted time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Subway users delay</c:v>
                </c:pt>
              </c:strCache>
            </c:strRef>
          </c:cat>
          <c:val>
            <c:numRef>
              <c:f>Sheet1!$E$2</c:f>
              <c:numCache>
                <c:formatCode>0%</c:formatCode>
                <c:ptCount val="1"/>
                <c:pt idx="0">
                  <c:v>1</c:v>
                </c:pt>
              </c:numCache>
            </c:numRef>
          </c:val>
          <c:extLst>
            <c:ext xmlns:c16="http://schemas.microsoft.com/office/drawing/2014/chart" uri="{C3380CC4-5D6E-409C-BE32-E72D297353CC}">
              <c16:uniqueId val="{00000005-400A-4763-B559-EC2FA80A529C}"/>
            </c:ext>
          </c:extLst>
        </c:ser>
        <c:dLbls>
          <c:dLblPos val="outEnd"/>
          <c:showLegendKey val="0"/>
          <c:showVal val="1"/>
          <c:showCatName val="0"/>
          <c:showSerName val="0"/>
          <c:showPercent val="0"/>
          <c:showBubbleSize val="0"/>
        </c:dLbls>
        <c:gapWidth val="267"/>
        <c:overlap val="-43"/>
        <c:axId val="476564288"/>
        <c:axId val="476571504"/>
      </c:barChart>
      <c:catAx>
        <c:axId val="47656428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476571504"/>
        <c:crosses val="autoZero"/>
        <c:auto val="1"/>
        <c:lblAlgn val="ctr"/>
        <c:lblOffset val="100"/>
        <c:noMultiLvlLbl val="0"/>
      </c:catAx>
      <c:valAx>
        <c:axId val="476571504"/>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47656428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750985680060839E-2"/>
          <c:y val="1.0100559755143349E-2"/>
          <c:w val="0.68910173436794964"/>
          <c:h val="0.9617612112646543"/>
        </c:manualLayout>
      </c:layout>
      <c:barChart>
        <c:barDir val="col"/>
        <c:grouping val="clustered"/>
        <c:varyColors val="0"/>
        <c:ser>
          <c:idx val="0"/>
          <c:order val="0"/>
          <c:tx>
            <c:strRef>
              <c:f>Sheet1!$B$1</c:f>
              <c:strCache>
                <c:ptCount val="1"/>
                <c:pt idx="0">
                  <c:v>Subway users delay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Subway users delay</c:v>
                </c:pt>
              </c:strCache>
            </c:strRef>
          </c:cat>
          <c:val>
            <c:numRef>
              <c:f>Sheet1!$B$2</c:f>
              <c:numCache>
                <c:formatCode>0%</c:formatCode>
                <c:ptCount val="1"/>
                <c:pt idx="0">
                  <c:v>0</c:v>
                </c:pt>
              </c:numCache>
            </c:numRef>
          </c:val>
          <c:extLst>
            <c:ext xmlns:c16="http://schemas.microsoft.com/office/drawing/2014/chart" uri="{C3380CC4-5D6E-409C-BE32-E72D297353CC}">
              <c16:uniqueId val="{00000000-CC29-4E58-ADBF-0BC3DCFACBFA}"/>
            </c:ext>
          </c:extLst>
        </c:ser>
        <c:ser>
          <c:idx val="1"/>
          <c:order val="1"/>
          <c:tx>
            <c:strRef>
              <c:f>Sheet1!$C$1</c:f>
              <c:strCache>
                <c:ptCount val="1"/>
                <c:pt idx="0">
                  <c:v>Bus riders delay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Subway users delay</c:v>
                </c:pt>
              </c:strCache>
            </c:strRef>
          </c:cat>
          <c:val>
            <c:numRef>
              <c:f>Sheet1!$C$2</c:f>
              <c:numCache>
                <c:formatCode>0%</c:formatCode>
                <c:ptCount val="1"/>
                <c:pt idx="0">
                  <c:v>0.51</c:v>
                </c:pt>
              </c:numCache>
            </c:numRef>
          </c:val>
          <c:extLst>
            <c:ext xmlns:c16="http://schemas.microsoft.com/office/drawing/2014/chart" uri="{C3380CC4-5D6E-409C-BE32-E72D297353CC}">
              <c16:uniqueId val="{00000001-CC29-4E58-ADBF-0BC3DCFACBFA}"/>
            </c:ext>
          </c:extLst>
        </c:ser>
        <c:ser>
          <c:idx val="2"/>
          <c:order val="2"/>
          <c:tx>
            <c:strRef>
              <c:f>Sheet1!$D$1</c:f>
              <c:strCache>
                <c:ptCount val="1"/>
                <c:pt idx="0">
                  <c:v>Deadhead time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Subway users delay</c:v>
                </c:pt>
              </c:strCache>
            </c:strRef>
          </c:cat>
          <c:val>
            <c:numRef>
              <c:f>Sheet1!$D$2</c:f>
              <c:numCache>
                <c:formatCode>0%</c:formatCode>
                <c:ptCount val="1"/>
                <c:pt idx="0">
                  <c:v>0.49</c:v>
                </c:pt>
              </c:numCache>
            </c:numRef>
          </c:val>
          <c:extLst>
            <c:ext xmlns:c16="http://schemas.microsoft.com/office/drawing/2014/chart" uri="{C3380CC4-5D6E-409C-BE32-E72D297353CC}">
              <c16:uniqueId val="{00000002-CC29-4E58-ADBF-0BC3DCFACBFA}"/>
            </c:ext>
          </c:extLst>
        </c:ser>
        <c:ser>
          <c:idx val="3"/>
          <c:order val="3"/>
          <c:tx>
            <c:strRef>
              <c:f>Sheet1!$E$1</c:f>
              <c:strCache>
                <c:ptCount val="1"/>
                <c:pt idx="0">
                  <c:v>Wasted time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Subway users delay</c:v>
                </c:pt>
              </c:strCache>
            </c:strRef>
          </c:cat>
          <c:val>
            <c:numRef>
              <c:f>Sheet1!$E$2</c:f>
              <c:numCache>
                <c:formatCode>0%</c:formatCode>
                <c:ptCount val="1"/>
                <c:pt idx="0">
                  <c:v>1</c:v>
                </c:pt>
              </c:numCache>
            </c:numRef>
          </c:val>
          <c:extLst>
            <c:ext xmlns:c16="http://schemas.microsoft.com/office/drawing/2014/chart" uri="{C3380CC4-5D6E-409C-BE32-E72D297353CC}">
              <c16:uniqueId val="{00000003-CC29-4E58-ADBF-0BC3DCFACBFA}"/>
            </c:ext>
          </c:extLst>
        </c:ser>
        <c:dLbls>
          <c:dLblPos val="outEnd"/>
          <c:showLegendKey val="0"/>
          <c:showVal val="1"/>
          <c:showCatName val="0"/>
          <c:showSerName val="0"/>
          <c:showPercent val="0"/>
          <c:showBubbleSize val="0"/>
        </c:dLbls>
        <c:gapWidth val="267"/>
        <c:overlap val="-43"/>
        <c:axId val="476564288"/>
        <c:axId val="476571504"/>
      </c:barChart>
      <c:catAx>
        <c:axId val="47656428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476571504"/>
        <c:crosses val="autoZero"/>
        <c:auto val="1"/>
        <c:lblAlgn val="ctr"/>
        <c:lblOffset val="100"/>
        <c:noMultiLvlLbl val="0"/>
      </c:catAx>
      <c:valAx>
        <c:axId val="476571504"/>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476564288"/>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7002033996109055"/>
          <c:y val="0.1637333951568139"/>
          <c:w val="0.29285677888731437"/>
          <c:h val="0.785777181339711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37F55-D8B3-4984-8195-11BE0DB5DC8A}"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E154976C-62AE-4EDC-A742-0CDF01FFD727}">
      <dgm:prSet phldrT="[Text]" custT="1"/>
      <dgm:spPr/>
      <dgm:t>
        <a:bodyPr/>
        <a:lstStyle/>
        <a:p>
          <a:r>
            <a:rPr lang="en-US" sz="2800" dirty="0"/>
            <a:t>Direct commuters to other network lines</a:t>
          </a:r>
        </a:p>
      </dgm:t>
    </dgm:pt>
    <dgm:pt modelId="{615219C5-31A5-4700-A026-E3E31AB5355B}" type="parTrans" cxnId="{4F30DFCA-4122-4C61-8C45-90FFD6FEB3E0}">
      <dgm:prSet/>
      <dgm:spPr/>
      <dgm:t>
        <a:bodyPr/>
        <a:lstStyle/>
        <a:p>
          <a:endParaRPr lang="en-US" sz="2000"/>
        </a:p>
      </dgm:t>
    </dgm:pt>
    <dgm:pt modelId="{6D283D77-6100-45E3-AA0A-9EAAF61C19E5}" type="sibTrans" cxnId="{4F30DFCA-4122-4C61-8C45-90FFD6FEB3E0}">
      <dgm:prSet/>
      <dgm:spPr/>
      <dgm:t>
        <a:bodyPr/>
        <a:lstStyle/>
        <a:p>
          <a:endParaRPr lang="en-US" sz="2000"/>
        </a:p>
      </dgm:t>
    </dgm:pt>
    <dgm:pt modelId="{5C86CF2E-9D50-4C0D-AC56-D7C79ED62859}">
      <dgm:prSet phldrT="[Text]" custT="1"/>
      <dgm:spPr/>
      <dgm:t>
        <a:bodyPr/>
        <a:lstStyle/>
        <a:p>
          <a:r>
            <a:rPr lang="en-US" sz="2000" dirty="0"/>
            <a:t>Chicago Transit Authority (United States)</a:t>
          </a:r>
        </a:p>
      </dgm:t>
    </dgm:pt>
    <dgm:pt modelId="{C19BB194-F12F-42CC-9DBE-4A39A15D45C4}" type="parTrans" cxnId="{162B598D-8A70-4569-A3CD-7F24E149C135}">
      <dgm:prSet/>
      <dgm:spPr/>
      <dgm:t>
        <a:bodyPr/>
        <a:lstStyle/>
        <a:p>
          <a:endParaRPr lang="en-US" sz="2000"/>
        </a:p>
      </dgm:t>
    </dgm:pt>
    <dgm:pt modelId="{7D372EAE-7294-445A-8969-1AFDF3D4314B}" type="sibTrans" cxnId="{162B598D-8A70-4569-A3CD-7F24E149C135}">
      <dgm:prSet/>
      <dgm:spPr/>
      <dgm:t>
        <a:bodyPr/>
        <a:lstStyle/>
        <a:p>
          <a:endParaRPr lang="en-US" sz="2000"/>
        </a:p>
      </dgm:t>
    </dgm:pt>
    <dgm:pt modelId="{9383C452-7D04-4E59-B2E7-B83E162B9944}">
      <dgm:prSet phldrT="[Text]" custT="1"/>
      <dgm:spPr/>
      <dgm:t>
        <a:bodyPr/>
        <a:lstStyle/>
        <a:p>
          <a:r>
            <a:rPr lang="en-US" sz="2800" dirty="0"/>
            <a:t>Single track operations</a:t>
          </a:r>
        </a:p>
      </dgm:t>
    </dgm:pt>
    <dgm:pt modelId="{A461C042-87E5-4E29-9C21-F332595549BE}" type="parTrans" cxnId="{F66BBAC2-0CFD-4725-9C70-4243EBC524C0}">
      <dgm:prSet/>
      <dgm:spPr/>
      <dgm:t>
        <a:bodyPr/>
        <a:lstStyle/>
        <a:p>
          <a:endParaRPr lang="en-US" sz="2000"/>
        </a:p>
      </dgm:t>
    </dgm:pt>
    <dgm:pt modelId="{292C9CBC-6805-4B1B-A5BE-F21C1B3580E3}" type="sibTrans" cxnId="{F66BBAC2-0CFD-4725-9C70-4243EBC524C0}">
      <dgm:prSet/>
      <dgm:spPr/>
      <dgm:t>
        <a:bodyPr/>
        <a:lstStyle/>
        <a:p>
          <a:endParaRPr lang="en-US" sz="2000"/>
        </a:p>
      </dgm:t>
    </dgm:pt>
    <dgm:pt modelId="{F16F7D13-A430-4B0D-A25C-56C7F5DB73FD}">
      <dgm:prSet phldrT="[Text]" custT="1"/>
      <dgm:spPr/>
      <dgm:t>
        <a:bodyPr/>
        <a:lstStyle/>
        <a:p>
          <a:r>
            <a:rPr lang="en-US" sz="2000" dirty="0"/>
            <a:t>Amtrak (United states)</a:t>
          </a:r>
        </a:p>
      </dgm:t>
    </dgm:pt>
    <dgm:pt modelId="{5F963394-6FB2-403F-BD21-C6119C3B192B}" type="parTrans" cxnId="{B5879B7C-3973-4252-8FF4-B8A9A72706AD}">
      <dgm:prSet/>
      <dgm:spPr/>
      <dgm:t>
        <a:bodyPr/>
        <a:lstStyle/>
        <a:p>
          <a:endParaRPr lang="en-US" sz="2000"/>
        </a:p>
      </dgm:t>
    </dgm:pt>
    <dgm:pt modelId="{5916BD0E-B998-4A0A-A4ED-6BEA242A33FC}" type="sibTrans" cxnId="{B5879B7C-3973-4252-8FF4-B8A9A72706AD}">
      <dgm:prSet/>
      <dgm:spPr/>
      <dgm:t>
        <a:bodyPr/>
        <a:lstStyle/>
        <a:p>
          <a:endParaRPr lang="en-US" sz="2000"/>
        </a:p>
      </dgm:t>
    </dgm:pt>
    <dgm:pt modelId="{123FEB12-86C0-45ED-812E-E1911EDD06C7}">
      <dgm:prSet phldrT="[Text]" custT="1"/>
      <dgm:spPr/>
      <dgm:t>
        <a:bodyPr/>
        <a:lstStyle/>
        <a:p>
          <a:r>
            <a:rPr lang="en-US" sz="2000" dirty="0"/>
            <a:t>Société de Transport de Montreal (Canada)</a:t>
          </a:r>
        </a:p>
      </dgm:t>
    </dgm:pt>
    <dgm:pt modelId="{70DC0F5A-C758-407A-9120-1E0E37A4ACDF}" type="parTrans" cxnId="{FA02BD97-E0B2-4707-AC9C-FE21FB1131D1}">
      <dgm:prSet/>
      <dgm:spPr/>
      <dgm:t>
        <a:bodyPr/>
        <a:lstStyle/>
        <a:p>
          <a:endParaRPr lang="en-US" sz="2000"/>
        </a:p>
      </dgm:t>
    </dgm:pt>
    <dgm:pt modelId="{F493BCCE-75C5-4E7E-A77A-B1565A98B25C}" type="sibTrans" cxnId="{FA02BD97-E0B2-4707-AC9C-FE21FB1131D1}">
      <dgm:prSet/>
      <dgm:spPr/>
      <dgm:t>
        <a:bodyPr/>
        <a:lstStyle/>
        <a:p>
          <a:endParaRPr lang="en-US" sz="2000"/>
        </a:p>
      </dgm:t>
    </dgm:pt>
    <dgm:pt modelId="{24A09492-2699-466C-8242-58F67A15FF83}">
      <dgm:prSet phldrT="[Text]" custT="1"/>
      <dgm:spPr/>
      <dgm:t>
        <a:bodyPr/>
        <a:lstStyle/>
        <a:p>
          <a:r>
            <a:rPr lang="en-US" sz="2800" dirty="0"/>
            <a:t>Bus Bridging</a:t>
          </a:r>
          <a:endParaRPr lang="en-US" sz="2400" dirty="0"/>
        </a:p>
      </dgm:t>
    </dgm:pt>
    <dgm:pt modelId="{0BC76777-A5CE-4501-ADEA-0F0BB1DFEBBB}" type="parTrans" cxnId="{E1B8BF3D-4323-40E9-8DDA-68A416190A6B}">
      <dgm:prSet/>
      <dgm:spPr/>
      <dgm:t>
        <a:bodyPr/>
        <a:lstStyle/>
        <a:p>
          <a:endParaRPr lang="en-US" sz="2000"/>
        </a:p>
      </dgm:t>
    </dgm:pt>
    <dgm:pt modelId="{20191C63-73EE-4CC4-8DFC-C5DC627031C3}" type="sibTrans" cxnId="{E1B8BF3D-4323-40E9-8DDA-68A416190A6B}">
      <dgm:prSet/>
      <dgm:spPr/>
      <dgm:t>
        <a:bodyPr/>
        <a:lstStyle/>
        <a:p>
          <a:endParaRPr lang="en-US" sz="2000"/>
        </a:p>
      </dgm:t>
    </dgm:pt>
    <dgm:pt modelId="{9BB9B7C3-EF22-4095-A374-2DA4D384C84F}">
      <dgm:prSet phldrT="[Text]" custT="1"/>
      <dgm:spPr/>
      <dgm:t>
        <a:bodyPr/>
        <a:lstStyle/>
        <a:p>
          <a:r>
            <a:rPr lang="en-US" sz="2000" dirty="0"/>
            <a:t>Toronto Transit Commission, TTC (Canada)</a:t>
          </a:r>
        </a:p>
      </dgm:t>
    </dgm:pt>
    <dgm:pt modelId="{901C4770-1799-4897-B295-8BC4B13B45C5}" type="parTrans" cxnId="{3327D94F-E167-4FA2-A0B1-1719C05F522B}">
      <dgm:prSet/>
      <dgm:spPr/>
      <dgm:t>
        <a:bodyPr/>
        <a:lstStyle/>
        <a:p>
          <a:endParaRPr lang="en-US" sz="2000"/>
        </a:p>
      </dgm:t>
    </dgm:pt>
    <dgm:pt modelId="{8CB72821-5474-4955-932F-85869B9F82C3}" type="sibTrans" cxnId="{3327D94F-E167-4FA2-A0B1-1719C05F522B}">
      <dgm:prSet/>
      <dgm:spPr/>
      <dgm:t>
        <a:bodyPr/>
        <a:lstStyle/>
        <a:p>
          <a:endParaRPr lang="en-US" sz="2000"/>
        </a:p>
      </dgm:t>
    </dgm:pt>
    <dgm:pt modelId="{CB58160E-6E45-4BFC-A230-6B5ADD468E7D}">
      <dgm:prSet phldrT="[Text]" custT="1"/>
      <dgm:spPr/>
      <dgm:t>
        <a:bodyPr/>
        <a:lstStyle/>
        <a:p>
          <a:r>
            <a:rPr lang="en-US" sz="2000" dirty="0"/>
            <a:t>Washington Metropolitan Area Transit Authority (US)</a:t>
          </a:r>
        </a:p>
      </dgm:t>
    </dgm:pt>
    <dgm:pt modelId="{E5F8571B-1B6D-40A4-9C1A-8CE81B0E99B1}" type="parTrans" cxnId="{48E50690-CF87-4A93-9696-F2F7BB8DF252}">
      <dgm:prSet/>
      <dgm:spPr/>
      <dgm:t>
        <a:bodyPr/>
        <a:lstStyle/>
        <a:p>
          <a:endParaRPr lang="en-US" sz="2000"/>
        </a:p>
      </dgm:t>
    </dgm:pt>
    <dgm:pt modelId="{C5FC3F1E-95DB-4E5D-A1C7-12D52C0E9117}" type="sibTrans" cxnId="{48E50690-CF87-4A93-9696-F2F7BB8DF252}">
      <dgm:prSet/>
      <dgm:spPr/>
      <dgm:t>
        <a:bodyPr/>
        <a:lstStyle/>
        <a:p>
          <a:endParaRPr lang="en-US" sz="2000"/>
        </a:p>
      </dgm:t>
    </dgm:pt>
    <dgm:pt modelId="{7A02F80E-67EB-4A65-B308-3AFA66A0DE43}">
      <dgm:prSet phldrT="[Text]" custT="1"/>
      <dgm:spPr/>
      <dgm:t>
        <a:bodyPr/>
        <a:lstStyle/>
        <a:p>
          <a:r>
            <a:rPr lang="en-US" sz="2000" dirty="0" err="1"/>
            <a:t>MetroTrains</a:t>
          </a:r>
          <a:r>
            <a:rPr lang="en-US" sz="2000" dirty="0"/>
            <a:t> (Australia)</a:t>
          </a:r>
        </a:p>
      </dgm:t>
    </dgm:pt>
    <dgm:pt modelId="{94061F90-8498-470C-9739-43127E5894C4}" type="parTrans" cxnId="{6B2D47CC-A0B6-4238-A31E-831DA8FDEADE}">
      <dgm:prSet/>
      <dgm:spPr/>
      <dgm:t>
        <a:bodyPr/>
        <a:lstStyle/>
        <a:p>
          <a:endParaRPr lang="en-US" sz="2000"/>
        </a:p>
      </dgm:t>
    </dgm:pt>
    <dgm:pt modelId="{F5C9FBE2-9F2B-4155-BA50-43D116679BAC}" type="sibTrans" cxnId="{6B2D47CC-A0B6-4238-A31E-831DA8FDEADE}">
      <dgm:prSet/>
      <dgm:spPr/>
      <dgm:t>
        <a:bodyPr/>
        <a:lstStyle/>
        <a:p>
          <a:endParaRPr lang="en-US" sz="2000"/>
        </a:p>
      </dgm:t>
    </dgm:pt>
    <dgm:pt modelId="{FB56F041-7265-41AE-97CE-3058C5DA059B}">
      <dgm:prSet phldrT="[Text]" custT="1"/>
      <dgm:spPr/>
      <dgm:t>
        <a:bodyPr/>
        <a:lstStyle/>
        <a:p>
          <a:r>
            <a:rPr lang="en-US" sz="2000" dirty="0"/>
            <a:t>London Underground (United Kingdom)</a:t>
          </a:r>
        </a:p>
      </dgm:t>
    </dgm:pt>
    <dgm:pt modelId="{6FAF65E8-7CBC-4D9B-921C-7BBDD8801AF5}" type="parTrans" cxnId="{D8F3FB2F-7801-46CB-B692-E50A0176B7F8}">
      <dgm:prSet/>
      <dgm:spPr/>
      <dgm:t>
        <a:bodyPr/>
        <a:lstStyle/>
        <a:p>
          <a:endParaRPr lang="en-US" sz="2000"/>
        </a:p>
      </dgm:t>
    </dgm:pt>
    <dgm:pt modelId="{290C2997-1A60-4CB0-A29E-E7DB11FC4A2A}" type="sibTrans" cxnId="{D8F3FB2F-7801-46CB-B692-E50A0176B7F8}">
      <dgm:prSet/>
      <dgm:spPr/>
      <dgm:t>
        <a:bodyPr/>
        <a:lstStyle/>
        <a:p>
          <a:endParaRPr lang="en-US" sz="2000"/>
        </a:p>
      </dgm:t>
    </dgm:pt>
    <dgm:pt modelId="{ED28D78C-5582-4153-927C-AD7ACE76A6DF}" type="pres">
      <dgm:prSet presAssocID="{CD337F55-D8B3-4984-8195-11BE0DB5DC8A}" presName="theList" presStyleCnt="0">
        <dgm:presLayoutVars>
          <dgm:dir/>
          <dgm:animLvl val="lvl"/>
          <dgm:resizeHandles val="exact"/>
        </dgm:presLayoutVars>
      </dgm:prSet>
      <dgm:spPr/>
    </dgm:pt>
    <dgm:pt modelId="{46EFE37E-79BC-4D0C-9FE2-B72C0607B5F2}" type="pres">
      <dgm:prSet presAssocID="{E154976C-62AE-4EDC-A742-0CDF01FFD727}" presName="compNode" presStyleCnt="0"/>
      <dgm:spPr/>
    </dgm:pt>
    <dgm:pt modelId="{9E591DBA-BB54-4AD3-A6A9-7BC26F3DFFB9}" type="pres">
      <dgm:prSet presAssocID="{E154976C-62AE-4EDC-A742-0CDF01FFD727}" presName="aNode" presStyleLbl="bgShp" presStyleIdx="0" presStyleCnt="3"/>
      <dgm:spPr/>
    </dgm:pt>
    <dgm:pt modelId="{4CD13065-2BA7-493F-8008-B877AB3B4E6A}" type="pres">
      <dgm:prSet presAssocID="{E154976C-62AE-4EDC-A742-0CDF01FFD727}" presName="textNode" presStyleLbl="bgShp" presStyleIdx="0" presStyleCnt="3"/>
      <dgm:spPr/>
    </dgm:pt>
    <dgm:pt modelId="{3021F4CC-1A78-45D9-9D43-4FBAE1BF25BF}" type="pres">
      <dgm:prSet presAssocID="{E154976C-62AE-4EDC-A742-0CDF01FFD727}" presName="compChildNode" presStyleCnt="0"/>
      <dgm:spPr/>
    </dgm:pt>
    <dgm:pt modelId="{7A7904A9-B0D8-4ECE-BDC5-8ED59EFB9ED1}" type="pres">
      <dgm:prSet presAssocID="{E154976C-62AE-4EDC-A742-0CDF01FFD727}" presName="theInnerList" presStyleCnt="0"/>
      <dgm:spPr/>
    </dgm:pt>
    <dgm:pt modelId="{667BED24-5539-4654-9A92-0A8F98344341}" type="pres">
      <dgm:prSet presAssocID="{5C86CF2E-9D50-4C0D-AC56-D7C79ED62859}" presName="childNode" presStyleLbl="node1" presStyleIdx="0" presStyleCnt="7">
        <dgm:presLayoutVars>
          <dgm:bulletEnabled val="1"/>
        </dgm:presLayoutVars>
      </dgm:prSet>
      <dgm:spPr/>
    </dgm:pt>
    <dgm:pt modelId="{1E4A336E-4C85-475F-90FB-93E77A38FF57}" type="pres">
      <dgm:prSet presAssocID="{5C86CF2E-9D50-4C0D-AC56-D7C79ED62859}" presName="aSpace2" presStyleCnt="0"/>
      <dgm:spPr/>
    </dgm:pt>
    <dgm:pt modelId="{65687AEC-D7E3-4181-A430-A3F5E3B4C1FE}" type="pres">
      <dgm:prSet presAssocID="{FB56F041-7265-41AE-97CE-3058C5DA059B}" presName="childNode" presStyleLbl="node1" presStyleIdx="1" presStyleCnt="7">
        <dgm:presLayoutVars>
          <dgm:bulletEnabled val="1"/>
        </dgm:presLayoutVars>
      </dgm:prSet>
      <dgm:spPr/>
    </dgm:pt>
    <dgm:pt modelId="{B40CFF79-380A-4BD1-8610-05117F5844AE}" type="pres">
      <dgm:prSet presAssocID="{E154976C-62AE-4EDC-A742-0CDF01FFD727}" presName="aSpace" presStyleCnt="0"/>
      <dgm:spPr/>
    </dgm:pt>
    <dgm:pt modelId="{7FE69C20-D257-4468-81F7-DC551B205DB2}" type="pres">
      <dgm:prSet presAssocID="{9383C452-7D04-4E59-B2E7-B83E162B9944}" presName="compNode" presStyleCnt="0"/>
      <dgm:spPr/>
    </dgm:pt>
    <dgm:pt modelId="{68363DCD-98DB-433B-82E4-3FB39F85972D}" type="pres">
      <dgm:prSet presAssocID="{9383C452-7D04-4E59-B2E7-B83E162B9944}" presName="aNode" presStyleLbl="bgShp" presStyleIdx="1" presStyleCnt="3" custLinFactNeighborY="356"/>
      <dgm:spPr/>
    </dgm:pt>
    <dgm:pt modelId="{0124801E-609E-42F0-A545-FA0B6664AFAF}" type="pres">
      <dgm:prSet presAssocID="{9383C452-7D04-4E59-B2E7-B83E162B9944}" presName="textNode" presStyleLbl="bgShp" presStyleIdx="1" presStyleCnt="3"/>
      <dgm:spPr/>
    </dgm:pt>
    <dgm:pt modelId="{43B36702-A2CA-4162-9651-3BFB3280E608}" type="pres">
      <dgm:prSet presAssocID="{9383C452-7D04-4E59-B2E7-B83E162B9944}" presName="compChildNode" presStyleCnt="0"/>
      <dgm:spPr/>
    </dgm:pt>
    <dgm:pt modelId="{107C7B47-F901-413A-A698-0BD9690B4869}" type="pres">
      <dgm:prSet presAssocID="{9383C452-7D04-4E59-B2E7-B83E162B9944}" presName="theInnerList" presStyleCnt="0"/>
      <dgm:spPr/>
    </dgm:pt>
    <dgm:pt modelId="{8488F2A9-DE80-4B65-9AA0-0FD4595774D4}" type="pres">
      <dgm:prSet presAssocID="{F16F7D13-A430-4B0D-A25C-56C7F5DB73FD}" presName="childNode" presStyleLbl="node1" presStyleIdx="2" presStyleCnt="7">
        <dgm:presLayoutVars>
          <dgm:bulletEnabled val="1"/>
        </dgm:presLayoutVars>
      </dgm:prSet>
      <dgm:spPr/>
    </dgm:pt>
    <dgm:pt modelId="{516D1CCA-486E-40BF-B37E-422680A75E52}" type="pres">
      <dgm:prSet presAssocID="{F16F7D13-A430-4B0D-A25C-56C7F5DB73FD}" presName="aSpace2" presStyleCnt="0"/>
      <dgm:spPr/>
    </dgm:pt>
    <dgm:pt modelId="{42D8EB9E-8469-4BB7-A46E-0D9D52DF9A1C}" type="pres">
      <dgm:prSet presAssocID="{123FEB12-86C0-45ED-812E-E1911EDD06C7}" presName="childNode" presStyleLbl="node1" presStyleIdx="3" presStyleCnt="7">
        <dgm:presLayoutVars>
          <dgm:bulletEnabled val="1"/>
        </dgm:presLayoutVars>
      </dgm:prSet>
      <dgm:spPr/>
    </dgm:pt>
    <dgm:pt modelId="{FDD202DB-4976-4E5C-A012-57D6BE9D4FC0}" type="pres">
      <dgm:prSet presAssocID="{9383C452-7D04-4E59-B2E7-B83E162B9944}" presName="aSpace" presStyleCnt="0"/>
      <dgm:spPr/>
    </dgm:pt>
    <dgm:pt modelId="{596E9091-DD3D-4386-A50D-254FC77F9B25}" type="pres">
      <dgm:prSet presAssocID="{24A09492-2699-466C-8242-58F67A15FF83}" presName="compNode" presStyleCnt="0"/>
      <dgm:spPr/>
    </dgm:pt>
    <dgm:pt modelId="{CF43719B-18DB-413C-ABFE-8A8B6DDC84D0}" type="pres">
      <dgm:prSet presAssocID="{24A09492-2699-466C-8242-58F67A15FF83}" presName="aNode" presStyleLbl="bgShp" presStyleIdx="2" presStyleCnt="3"/>
      <dgm:spPr/>
    </dgm:pt>
    <dgm:pt modelId="{7B55EDF5-6736-4089-A86C-39D21F23CD87}" type="pres">
      <dgm:prSet presAssocID="{24A09492-2699-466C-8242-58F67A15FF83}" presName="textNode" presStyleLbl="bgShp" presStyleIdx="2" presStyleCnt="3"/>
      <dgm:spPr/>
    </dgm:pt>
    <dgm:pt modelId="{AC28D806-16D4-44F8-B9F1-FC03D5233381}" type="pres">
      <dgm:prSet presAssocID="{24A09492-2699-466C-8242-58F67A15FF83}" presName="compChildNode" presStyleCnt="0"/>
      <dgm:spPr/>
    </dgm:pt>
    <dgm:pt modelId="{DE009440-71A3-4518-B795-F351EBEFB026}" type="pres">
      <dgm:prSet presAssocID="{24A09492-2699-466C-8242-58F67A15FF83}" presName="theInnerList" presStyleCnt="0"/>
      <dgm:spPr/>
    </dgm:pt>
    <dgm:pt modelId="{B3164CAD-500E-4735-8CF6-783346478ED0}" type="pres">
      <dgm:prSet presAssocID="{9BB9B7C3-EF22-4095-A374-2DA4D384C84F}" presName="childNode" presStyleLbl="node1" presStyleIdx="4" presStyleCnt="7">
        <dgm:presLayoutVars>
          <dgm:bulletEnabled val="1"/>
        </dgm:presLayoutVars>
      </dgm:prSet>
      <dgm:spPr/>
    </dgm:pt>
    <dgm:pt modelId="{9F56A9D3-7900-432E-A5A6-040E3975F387}" type="pres">
      <dgm:prSet presAssocID="{9BB9B7C3-EF22-4095-A374-2DA4D384C84F}" presName="aSpace2" presStyleCnt="0"/>
      <dgm:spPr/>
    </dgm:pt>
    <dgm:pt modelId="{448705B0-C51E-4324-BDB0-DE4C80863A4A}" type="pres">
      <dgm:prSet presAssocID="{CB58160E-6E45-4BFC-A230-6B5ADD468E7D}" presName="childNode" presStyleLbl="node1" presStyleIdx="5" presStyleCnt="7">
        <dgm:presLayoutVars>
          <dgm:bulletEnabled val="1"/>
        </dgm:presLayoutVars>
      </dgm:prSet>
      <dgm:spPr/>
    </dgm:pt>
    <dgm:pt modelId="{6DF07C68-0A6C-4601-A287-1D9DDF159586}" type="pres">
      <dgm:prSet presAssocID="{CB58160E-6E45-4BFC-A230-6B5ADD468E7D}" presName="aSpace2" presStyleCnt="0"/>
      <dgm:spPr/>
    </dgm:pt>
    <dgm:pt modelId="{6E541F32-9284-4113-BA23-96704084BCD8}" type="pres">
      <dgm:prSet presAssocID="{7A02F80E-67EB-4A65-B308-3AFA66A0DE43}" presName="childNode" presStyleLbl="node1" presStyleIdx="6" presStyleCnt="7">
        <dgm:presLayoutVars>
          <dgm:bulletEnabled val="1"/>
        </dgm:presLayoutVars>
      </dgm:prSet>
      <dgm:spPr/>
    </dgm:pt>
  </dgm:ptLst>
  <dgm:cxnLst>
    <dgm:cxn modelId="{F9A52309-0C80-4F9D-97A8-E8FEA03BE100}" type="presOf" srcId="{E154976C-62AE-4EDC-A742-0CDF01FFD727}" destId="{9E591DBA-BB54-4AD3-A6A9-7BC26F3DFFB9}" srcOrd="0" destOrd="0" presId="urn:microsoft.com/office/officeart/2005/8/layout/lProcess2"/>
    <dgm:cxn modelId="{9542150D-E1BC-4703-9C1E-D74B9BC5FAA6}" type="presOf" srcId="{123FEB12-86C0-45ED-812E-E1911EDD06C7}" destId="{42D8EB9E-8469-4BB7-A46E-0D9D52DF9A1C}" srcOrd="0" destOrd="0" presId="urn:microsoft.com/office/officeart/2005/8/layout/lProcess2"/>
    <dgm:cxn modelId="{48703C19-B8BD-44AF-9B9D-665C3583A4A7}" type="presOf" srcId="{9BB9B7C3-EF22-4095-A374-2DA4D384C84F}" destId="{B3164CAD-500E-4735-8CF6-783346478ED0}" srcOrd="0" destOrd="0" presId="urn:microsoft.com/office/officeart/2005/8/layout/lProcess2"/>
    <dgm:cxn modelId="{E0C3031B-8BAD-4515-9F27-4CE284DEB03B}" type="presOf" srcId="{9383C452-7D04-4E59-B2E7-B83E162B9944}" destId="{0124801E-609E-42F0-A545-FA0B6664AFAF}" srcOrd="1" destOrd="0" presId="urn:microsoft.com/office/officeart/2005/8/layout/lProcess2"/>
    <dgm:cxn modelId="{D8F3FB2F-7801-46CB-B692-E50A0176B7F8}" srcId="{E154976C-62AE-4EDC-A742-0CDF01FFD727}" destId="{FB56F041-7265-41AE-97CE-3058C5DA059B}" srcOrd="1" destOrd="0" parTransId="{6FAF65E8-7CBC-4D9B-921C-7BBDD8801AF5}" sibTransId="{290C2997-1A60-4CB0-A29E-E7DB11FC4A2A}"/>
    <dgm:cxn modelId="{E1B8BF3D-4323-40E9-8DDA-68A416190A6B}" srcId="{CD337F55-D8B3-4984-8195-11BE0DB5DC8A}" destId="{24A09492-2699-466C-8242-58F67A15FF83}" srcOrd="2" destOrd="0" parTransId="{0BC76777-A5CE-4501-ADEA-0F0BB1DFEBBB}" sibTransId="{20191C63-73EE-4CC4-8DFC-C5DC627031C3}"/>
    <dgm:cxn modelId="{28A12B46-0CEC-4197-980A-310784C1E9E7}" type="presOf" srcId="{CD337F55-D8B3-4984-8195-11BE0DB5DC8A}" destId="{ED28D78C-5582-4153-927C-AD7ACE76A6DF}" srcOrd="0" destOrd="0" presId="urn:microsoft.com/office/officeart/2005/8/layout/lProcess2"/>
    <dgm:cxn modelId="{3327D94F-E167-4FA2-A0B1-1719C05F522B}" srcId="{24A09492-2699-466C-8242-58F67A15FF83}" destId="{9BB9B7C3-EF22-4095-A374-2DA4D384C84F}" srcOrd="0" destOrd="0" parTransId="{901C4770-1799-4897-B295-8BC4B13B45C5}" sibTransId="{8CB72821-5474-4955-932F-85869B9F82C3}"/>
    <dgm:cxn modelId="{D0160076-9E28-4A08-B3E5-E48A588916DA}" type="presOf" srcId="{CB58160E-6E45-4BFC-A230-6B5ADD468E7D}" destId="{448705B0-C51E-4324-BDB0-DE4C80863A4A}" srcOrd="0" destOrd="0" presId="urn:microsoft.com/office/officeart/2005/8/layout/lProcess2"/>
    <dgm:cxn modelId="{B5879B7C-3973-4252-8FF4-B8A9A72706AD}" srcId="{9383C452-7D04-4E59-B2E7-B83E162B9944}" destId="{F16F7D13-A430-4B0D-A25C-56C7F5DB73FD}" srcOrd="0" destOrd="0" parTransId="{5F963394-6FB2-403F-BD21-C6119C3B192B}" sibTransId="{5916BD0E-B998-4A0A-A4ED-6BEA242A33FC}"/>
    <dgm:cxn modelId="{BCAD6681-A09F-4343-A9CB-FDEEA42F88C8}" type="presOf" srcId="{9383C452-7D04-4E59-B2E7-B83E162B9944}" destId="{68363DCD-98DB-433B-82E4-3FB39F85972D}" srcOrd="0" destOrd="0" presId="urn:microsoft.com/office/officeart/2005/8/layout/lProcess2"/>
    <dgm:cxn modelId="{F1FF378B-99E8-42A1-9907-045D23B99621}" type="presOf" srcId="{F16F7D13-A430-4B0D-A25C-56C7F5DB73FD}" destId="{8488F2A9-DE80-4B65-9AA0-0FD4595774D4}" srcOrd="0" destOrd="0" presId="urn:microsoft.com/office/officeart/2005/8/layout/lProcess2"/>
    <dgm:cxn modelId="{162B598D-8A70-4569-A3CD-7F24E149C135}" srcId="{E154976C-62AE-4EDC-A742-0CDF01FFD727}" destId="{5C86CF2E-9D50-4C0D-AC56-D7C79ED62859}" srcOrd="0" destOrd="0" parTransId="{C19BB194-F12F-42CC-9DBE-4A39A15D45C4}" sibTransId="{7D372EAE-7294-445A-8969-1AFDF3D4314B}"/>
    <dgm:cxn modelId="{48E50690-CF87-4A93-9696-F2F7BB8DF252}" srcId="{24A09492-2699-466C-8242-58F67A15FF83}" destId="{CB58160E-6E45-4BFC-A230-6B5ADD468E7D}" srcOrd="1" destOrd="0" parTransId="{E5F8571B-1B6D-40A4-9C1A-8CE81B0E99B1}" sibTransId="{C5FC3F1E-95DB-4E5D-A1C7-12D52C0E9117}"/>
    <dgm:cxn modelId="{FA02BD97-E0B2-4707-AC9C-FE21FB1131D1}" srcId="{9383C452-7D04-4E59-B2E7-B83E162B9944}" destId="{123FEB12-86C0-45ED-812E-E1911EDD06C7}" srcOrd="1" destOrd="0" parTransId="{70DC0F5A-C758-407A-9120-1E0E37A4ACDF}" sibTransId="{F493BCCE-75C5-4E7E-A77A-B1565A98B25C}"/>
    <dgm:cxn modelId="{FC882CAF-7FCF-4A57-9EE1-2FABA77D34CF}" type="presOf" srcId="{5C86CF2E-9D50-4C0D-AC56-D7C79ED62859}" destId="{667BED24-5539-4654-9A92-0A8F98344341}" srcOrd="0" destOrd="0" presId="urn:microsoft.com/office/officeart/2005/8/layout/lProcess2"/>
    <dgm:cxn modelId="{B30B41BC-53E8-4965-8772-26ED7B66237F}" type="presOf" srcId="{7A02F80E-67EB-4A65-B308-3AFA66A0DE43}" destId="{6E541F32-9284-4113-BA23-96704084BCD8}" srcOrd="0" destOrd="0" presId="urn:microsoft.com/office/officeart/2005/8/layout/lProcess2"/>
    <dgm:cxn modelId="{F66BBAC2-0CFD-4725-9C70-4243EBC524C0}" srcId="{CD337F55-D8B3-4984-8195-11BE0DB5DC8A}" destId="{9383C452-7D04-4E59-B2E7-B83E162B9944}" srcOrd="1" destOrd="0" parTransId="{A461C042-87E5-4E29-9C21-F332595549BE}" sibTransId="{292C9CBC-6805-4B1B-A5BE-F21C1B3580E3}"/>
    <dgm:cxn modelId="{4F30DFCA-4122-4C61-8C45-90FFD6FEB3E0}" srcId="{CD337F55-D8B3-4984-8195-11BE0DB5DC8A}" destId="{E154976C-62AE-4EDC-A742-0CDF01FFD727}" srcOrd="0" destOrd="0" parTransId="{615219C5-31A5-4700-A026-E3E31AB5355B}" sibTransId="{6D283D77-6100-45E3-AA0A-9EAAF61C19E5}"/>
    <dgm:cxn modelId="{6B2D47CC-A0B6-4238-A31E-831DA8FDEADE}" srcId="{24A09492-2699-466C-8242-58F67A15FF83}" destId="{7A02F80E-67EB-4A65-B308-3AFA66A0DE43}" srcOrd="2" destOrd="0" parTransId="{94061F90-8498-470C-9739-43127E5894C4}" sibTransId="{F5C9FBE2-9F2B-4155-BA50-43D116679BAC}"/>
    <dgm:cxn modelId="{0233A6D2-892D-4256-8159-85885C9E4D49}" type="presOf" srcId="{FB56F041-7265-41AE-97CE-3058C5DA059B}" destId="{65687AEC-D7E3-4181-A430-A3F5E3B4C1FE}" srcOrd="0" destOrd="0" presId="urn:microsoft.com/office/officeart/2005/8/layout/lProcess2"/>
    <dgm:cxn modelId="{F9D514EB-4C9A-4BDB-982A-274DB34C9A56}" type="presOf" srcId="{24A09492-2699-466C-8242-58F67A15FF83}" destId="{7B55EDF5-6736-4089-A86C-39D21F23CD87}" srcOrd="1" destOrd="0" presId="urn:microsoft.com/office/officeart/2005/8/layout/lProcess2"/>
    <dgm:cxn modelId="{29A6ABEC-D477-42C3-9980-A77628C0153D}" type="presOf" srcId="{24A09492-2699-466C-8242-58F67A15FF83}" destId="{CF43719B-18DB-413C-ABFE-8A8B6DDC84D0}" srcOrd="0" destOrd="0" presId="urn:microsoft.com/office/officeart/2005/8/layout/lProcess2"/>
    <dgm:cxn modelId="{1EF575EF-AD51-4D1A-8736-CB100A7092D9}" type="presOf" srcId="{E154976C-62AE-4EDC-A742-0CDF01FFD727}" destId="{4CD13065-2BA7-493F-8008-B877AB3B4E6A}" srcOrd="1" destOrd="0" presId="urn:microsoft.com/office/officeart/2005/8/layout/lProcess2"/>
    <dgm:cxn modelId="{8A6269A5-15BC-49A4-BF57-0E9140A1BA12}" type="presParOf" srcId="{ED28D78C-5582-4153-927C-AD7ACE76A6DF}" destId="{46EFE37E-79BC-4D0C-9FE2-B72C0607B5F2}" srcOrd="0" destOrd="0" presId="urn:microsoft.com/office/officeart/2005/8/layout/lProcess2"/>
    <dgm:cxn modelId="{809A2E0F-DC70-491D-899A-751A4007443F}" type="presParOf" srcId="{46EFE37E-79BC-4D0C-9FE2-B72C0607B5F2}" destId="{9E591DBA-BB54-4AD3-A6A9-7BC26F3DFFB9}" srcOrd="0" destOrd="0" presId="urn:microsoft.com/office/officeart/2005/8/layout/lProcess2"/>
    <dgm:cxn modelId="{CAB09751-70E2-470E-889E-C47206EF7527}" type="presParOf" srcId="{46EFE37E-79BC-4D0C-9FE2-B72C0607B5F2}" destId="{4CD13065-2BA7-493F-8008-B877AB3B4E6A}" srcOrd="1" destOrd="0" presId="urn:microsoft.com/office/officeart/2005/8/layout/lProcess2"/>
    <dgm:cxn modelId="{AC6BFDF7-425A-4FBE-9F00-60C21EABA365}" type="presParOf" srcId="{46EFE37E-79BC-4D0C-9FE2-B72C0607B5F2}" destId="{3021F4CC-1A78-45D9-9D43-4FBAE1BF25BF}" srcOrd="2" destOrd="0" presId="urn:microsoft.com/office/officeart/2005/8/layout/lProcess2"/>
    <dgm:cxn modelId="{D8E28A7B-4582-4674-8AC8-19112174F55E}" type="presParOf" srcId="{3021F4CC-1A78-45D9-9D43-4FBAE1BF25BF}" destId="{7A7904A9-B0D8-4ECE-BDC5-8ED59EFB9ED1}" srcOrd="0" destOrd="0" presId="urn:microsoft.com/office/officeart/2005/8/layout/lProcess2"/>
    <dgm:cxn modelId="{F3E32F64-229F-445E-BF0C-7B86140CC9A1}" type="presParOf" srcId="{7A7904A9-B0D8-4ECE-BDC5-8ED59EFB9ED1}" destId="{667BED24-5539-4654-9A92-0A8F98344341}" srcOrd="0" destOrd="0" presId="urn:microsoft.com/office/officeart/2005/8/layout/lProcess2"/>
    <dgm:cxn modelId="{59C29E06-4B70-4E3B-9CC6-263033EB0F09}" type="presParOf" srcId="{7A7904A9-B0D8-4ECE-BDC5-8ED59EFB9ED1}" destId="{1E4A336E-4C85-475F-90FB-93E77A38FF57}" srcOrd="1" destOrd="0" presId="urn:microsoft.com/office/officeart/2005/8/layout/lProcess2"/>
    <dgm:cxn modelId="{91C41235-283B-4A4C-8742-3980559C9073}" type="presParOf" srcId="{7A7904A9-B0D8-4ECE-BDC5-8ED59EFB9ED1}" destId="{65687AEC-D7E3-4181-A430-A3F5E3B4C1FE}" srcOrd="2" destOrd="0" presId="urn:microsoft.com/office/officeart/2005/8/layout/lProcess2"/>
    <dgm:cxn modelId="{5BEBB514-F2F3-413B-953F-3D9EA9DB4BF4}" type="presParOf" srcId="{ED28D78C-5582-4153-927C-AD7ACE76A6DF}" destId="{B40CFF79-380A-4BD1-8610-05117F5844AE}" srcOrd="1" destOrd="0" presId="urn:microsoft.com/office/officeart/2005/8/layout/lProcess2"/>
    <dgm:cxn modelId="{A184B99E-8FD9-46A9-A072-DF345BD5444E}" type="presParOf" srcId="{ED28D78C-5582-4153-927C-AD7ACE76A6DF}" destId="{7FE69C20-D257-4468-81F7-DC551B205DB2}" srcOrd="2" destOrd="0" presId="urn:microsoft.com/office/officeart/2005/8/layout/lProcess2"/>
    <dgm:cxn modelId="{E7AA916C-9B60-4179-8FDC-476058F9DBE7}" type="presParOf" srcId="{7FE69C20-D257-4468-81F7-DC551B205DB2}" destId="{68363DCD-98DB-433B-82E4-3FB39F85972D}" srcOrd="0" destOrd="0" presId="urn:microsoft.com/office/officeart/2005/8/layout/lProcess2"/>
    <dgm:cxn modelId="{5CBB3ADA-D583-4029-9317-A891F75CF03D}" type="presParOf" srcId="{7FE69C20-D257-4468-81F7-DC551B205DB2}" destId="{0124801E-609E-42F0-A545-FA0B6664AFAF}" srcOrd="1" destOrd="0" presId="urn:microsoft.com/office/officeart/2005/8/layout/lProcess2"/>
    <dgm:cxn modelId="{21F32767-A10A-4AF8-BF10-47EFDD1E3029}" type="presParOf" srcId="{7FE69C20-D257-4468-81F7-DC551B205DB2}" destId="{43B36702-A2CA-4162-9651-3BFB3280E608}" srcOrd="2" destOrd="0" presId="urn:microsoft.com/office/officeart/2005/8/layout/lProcess2"/>
    <dgm:cxn modelId="{58CB10F6-8488-4D51-BB57-4E09CB100CDB}" type="presParOf" srcId="{43B36702-A2CA-4162-9651-3BFB3280E608}" destId="{107C7B47-F901-413A-A698-0BD9690B4869}" srcOrd="0" destOrd="0" presId="urn:microsoft.com/office/officeart/2005/8/layout/lProcess2"/>
    <dgm:cxn modelId="{C295A5A8-8753-4607-9D78-31929A9CB7DB}" type="presParOf" srcId="{107C7B47-F901-413A-A698-0BD9690B4869}" destId="{8488F2A9-DE80-4B65-9AA0-0FD4595774D4}" srcOrd="0" destOrd="0" presId="urn:microsoft.com/office/officeart/2005/8/layout/lProcess2"/>
    <dgm:cxn modelId="{FDF2D0D4-C6C1-47FA-9FDE-2098BDAEA07A}" type="presParOf" srcId="{107C7B47-F901-413A-A698-0BD9690B4869}" destId="{516D1CCA-486E-40BF-B37E-422680A75E52}" srcOrd="1" destOrd="0" presId="urn:microsoft.com/office/officeart/2005/8/layout/lProcess2"/>
    <dgm:cxn modelId="{1C64F6CD-59A8-45AB-B332-E01C85E47107}" type="presParOf" srcId="{107C7B47-F901-413A-A698-0BD9690B4869}" destId="{42D8EB9E-8469-4BB7-A46E-0D9D52DF9A1C}" srcOrd="2" destOrd="0" presId="urn:microsoft.com/office/officeart/2005/8/layout/lProcess2"/>
    <dgm:cxn modelId="{3AC7B544-637C-453A-A65C-D964ABA89791}" type="presParOf" srcId="{ED28D78C-5582-4153-927C-AD7ACE76A6DF}" destId="{FDD202DB-4976-4E5C-A012-57D6BE9D4FC0}" srcOrd="3" destOrd="0" presId="urn:microsoft.com/office/officeart/2005/8/layout/lProcess2"/>
    <dgm:cxn modelId="{15BCEFB0-0799-413A-BFA9-771489EAFF7A}" type="presParOf" srcId="{ED28D78C-5582-4153-927C-AD7ACE76A6DF}" destId="{596E9091-DD3D-4386-A50D-254FC77F9B25}" srcOrd="4" destOrd="0" presId="urn:microsoft.com/office/officeart/2005/8/layout/lProcess2"/>
    <dgm:cxn modelId="{4DE2F008-92F4-4FC1-BF7D-186B40BE8C9F}" type="presParOf" srcId="{596E9091-DD3D-4386-A50D-254FC77F9B25}" destId="{CF43719B-18DB-413C-ABFE-8A8B6DDC84D0}" srcOrd="0" destOrd="0" presId="urn:microsoft.com/office/officeart/2005/8/layout/lProcess2"/>
    <dgm:cxn modelId="{539EC6D0-2C3F-40E8-937D-2D90BFFFF77E}" type="presParOf" srcId="{596E9091-DD3D-4386-A50D-254FC77F9B25}" destId="{7B55EDF5-6736-4089-A86C-39D21F23CD87}" srcOrd="1" destOrd="0" presId="urn:microsoft.com/office/officeart/2005/8/layout/lProcess2"/>
    <dgm:cxn modelId="{7C316ACA-5C11-430D-9E16-F5EE2A039F24}" type="presParOf" srcId="{596E9091-DD3D-4386-A50D-254FC77F9B25}" destId="{AC28D806-16D4-44F8-B9F1-FC03D5233381}" srcOrd="2" destOrd="0" presId="urn:microsoft.com/office/officeart/2005/8/layout/lProcess2"/>
    <dgm:cxn modelId="{E7F71B06-282E-4D5C-AE50-56CCBD0604A7}" type="presParOf" srcId="{AC28D806-16D4-44F8-B9F1-FC03D5233381}" destId="{DE009440-71A3-4518-B795-F351EBEFB026}" srcOrd="0" destOrd="0" presId="urn:microsoft.com/office/officeart/2005/8/layout/lProcess2"/>
    <dgm:cxn modelId="{19DF1AB2-DFB7-426F-90BA-3F777D2F99C2}" type="presParOf" srcId="{DE009440-71A3-4518-B795-F351EBEFB026}" destId="{B3164CAD-500E-4735-8CF6-783346478ED0}" srcOrd="0" destOrd="0" presId="urn:microsoft.com/office/officeart/2005/8/layout/lProcess2"/>
    <dgm:cxn modelId="{27AB56D8-0DB7-4106-B428-F068189F3ACD}" type="presParOf" srcId="{DE009440-71A3-4518-B795-F351EBEFB026}" destId="{9F56A9D3-7900-432E-A5A6-040E3975F387}" srcOrd="1" destOrd="0" presId="urn:microsoft.com/office/officeart/2005/8/layout/lProcess2"/>
    <dgm:cxn modelId="{4F37A1CF-954B-4B71-885B-DC13A7E3FDF6}" type="presParOf" srcId="{DE009440-71A3-4518-B795-F351EBEFB026}" destId="{448705B0-C51E-4324-BDB0-DE4C80863A4A}" srcOrd="2" destOrd="0" presId="urn:microsoft.com/office/officeart/2005/8/layout/lProcess2"/>
    <dgm:cxn modelId="{093A65C3-EB35-47A4-8F25-0AD948F667F1}" type="presParOf" srcId="{DE009440-71A3-4518-B795-F351EBEFB026}" destId="{6DF07C68-0A6C-4601-A287-1D9DDF159586}" srcOrd="3" destOrd="0" presId="urn:microsoft.com/office/officeart/2005/8/layout/lProcess2"/>
    <dgm:cxn modelId="{4C52D303-754D-4BDA-93A9-E0E0036AE4EC}" type="presParOf" srcId="{DE009440-71A3-4518-B795-F351EBEFB026}" destId="{6E541F32-9284-4113-BA23-96704084BCD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672ED-894E-4CFE-88C0-BDE62E4EFFF2}"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D3CEA4BB-C484-4C26-AAF8-D6A4448ED1BF}">
      <dgm:prSet phldrT="[Text]" custT="1"/>
      <dgm:spPr/>
      <dgm:t>
        <a:bodyPr/>
        <a:lstStyle/>
        <a:p>
          <a:r>
            <a:rPr lang="en-US" sz="2000" dirty="0">
              <a:latin typeface="Arial" panose="020B0604020202020204" pitchFamily="34" charset="0"/>
              <a:cs typeface="Arial" panose="020B0604020202020204" pitchFamily="34" charset="0"/>
            </a:rPr>
            <a:t>Recent Research Studies</a:t>
          </a:r>
        </a:p>
      </dgm:t>
    </dgm:pt>
    <dgm:pt modelId="{0EE9D280-240F-4786-B7BD-A38357A7393D}" type="parTrans" cxnId="{BF9A88C7-4FC5-4A22-B747-48EA4C8978DF}">
      <dgm:prSet/>
      <dgm:spPr/>
      <dgm:t>
        <a:bodyPr/>
        <a:lstStyle/>
        <a:p>
          <a:endParaRPr lang="en-US" sz="1800"/>
        </a:p>
      </dgm:t>
    </dgm:pt>
    <dgm:pt modelId="{7313E862-453A-4C10-8D82-7BD92B67114E}" type="sibTrans" cxnId="{BF9A88C7-4FC5-4A22-B747-48EA4C8978DF}">
      <dgm:prSet/>
      <dgm:spPr/>
      <dgm:t>
        <a:bodyPr/>
        <a:lstStyle/>
        <a:p>
          <a:endParaRPr lang="en-US" sz="1800"/>
        </a:p>
      </dgm:t>
    </dgm:pt>
    <dgm:pt modelId="{31F3C5FD-6D6C-47F1-96DC-8C9F9B0ED1FC}">
      <dgm:prSet phldrT="[Text]" custT="1"/>
      <dgm:spPr/>
      <dgm:t>
        <a:bodyPr/>
        <a:lstStyle/>
        <a:p>
          <a:r>
            <a:rPr lang="en-US" sz="2000" dirty="0">
              <a:latin typeface="Arial" panose="020B0604020202020204" pitchFamily="34" charset="0"/>
              <a:cs typeface="Arial" panose="020B0604020202020204" pitchFamily="34" charset="0"/>
            </a:rPr>
            <a:t>The impacts of generating a temporary shuttle-buses network </a:t>
          </a:r>
        </a:p>
      </dgm:t>
    </dgm:pt>
    <dgm:pt modelId="{0CD20C7B-AAC2-4743-BE8A-4D89AD1BFDFF}" type="parTrans" cxnId="{3C9F716C-92BE-4CF6-AC49-A795411CDBF5}">
      <dgm:prSet/>
      <dgm:spPr/>
      <dgm:t>
        <a:bodyPr/>
        <a:lstStyle/>
        <a:p>
          <a:endParaRPr lang="en-US" sz="1800"/>
        </a:p>
      </dgm:t>
    </dgm:pt>
    <dgm:pt modelId="{8FA9A5F0-D623-40AD-B0FB-3816064A6C2F}" type="sibTrans" cxnId="{3C9F716C-92BE-4CF6-AC49-A795411CDBF5}">
      <dgm:prSet/>
      <dgm:spPr/>
      <dgm:t>
        <a:bodyPr/>
        <a:lstStyle/>
        <a:p>
          <a:endParaRPr lang="en-US" sz="1800"/>
        </a:p>
      </dgm:t>
    </dgm:pt>
    <dgm:pt modelId="{967401B3-53C5-444B-9B5E-27CF4CE42479}">
      <dgm:prSet phldrT="[Text]" custT="1"/>
      <dgm:spPr/>
      <dgm:t>
        <a:bodyPr/>
        <a:lstStyle/>
        <a:p>
          <a:r>
            <a:rPr lang="en-US" sz="2000" dirty="0">
              <a:latin typeface="Arial" panose="020B0604020202020204" pitchFamily="34" charset="0"/>
              <a:cs typeface="Arial" panose="020B0604020202020204" pitchFamily="34" charset="0"/>
            </a:rPr>
            <a:t>Economic analysis of keeping shuttle buses in reserve</a:t>
          </a:r>
        </a:p>
      </dgm:t>
    </dgm:pt>
    <dgm:pt modelId="{95A9AE9E-39EB-432E-857E-37ABB7B3DC94}" type="parTrans" cxnId="{64BFD938-51D3-4323-AE7F-20A30F18BC38}">
      <dgm:prSet/>
      <dgm:spPr/>
      <dgm:t>
        <a:bodyPr/>
        <a:lstStyle/>
        <a:p>
          <a:endParaRPr lang="en-US" sz="1800"/>
        </a:p>
      </dgm:t>
    </dgm:pt>
    <dgm:pt modelId="{67A60B5E-84B6-4CF3-8BFA-DBCF4D56F4AC}" type="sibTrans" cxnId="{64BFD938-51D3-4323-AE7F-20A30F18BC38}">
      <dgm:prSet/>
      <dgm:spPr/>
      <dgm:t>
        <a:bodyPr/>
        <a:lstStyle/>
        <a:p>
          <a:endParaRPr lang="en-US" sz="1800"/>
        </a:p>
      </dgm:t>
    </dgm:pt>
    <dgm:pt modelId="{526C060C-AC99-4E26-BB52-BDDD98596311}">
      <dgm:prSet phldrT="[Text]" custT="1"/>
      <dgm:spPr/>
      <dgm:t>
        <a:bodyPr/>
        <a:lstStyle/>
        <a:p>
          <a:r>
            <a:rPr lang="en-US" sz="2000" dirty="0">
              <a:latin typeface="Arial" panose="020B0604020202020204" pitchFamily="34" charset="0"/>
              <a:cs typeface="Arial" panose="020B0604020202020204" pitchFamily="34" charset="0"/>
            </a:rPr>
            <a:t>Quantifying the impact of bus depots location on travel time of shuttle buses</a:t>
          </a:r>
        </a:p>
      </dgm:t>
    </dgm:pt>
    <dgm:pt modelId="{7973C11A-6AD4-4DC3-A1C7-9969336DB1B6}" type="parTrans" cxnId="{FC88AF53-A19B-42D3-A1DB-ED2E0CB374EE}">
      <dgm:prSet/>
      <dgm:spPr/>
      <dgm:t>
        <a:bodyPr/>
        <a:lstStyle/>
        <a:p>
          <a:endParaRPr lang="en-US" sz="1800"/>
        </a:p>
      </dgm:t>
    </dgm:pt>
    <dgm:pt modelId="{22874C3F-DD9C-44D6-857D-4A522148900A}" type="sibTrans" cxnId="{FC88AF53-A19B-42D3-A1DB-ED2E0CB374EE}">
      <dgm:prSet/>
      <dgm:spPr/>
      <dgm:t>
        <a:bodyPr/>
        <a:lstStyle/>
        <a:p>
          <a:endParaRPr lang="en-US" sz="1800"/>
        </a:p>
      </dgm:t>
    </dgm:pt>
    <dgm:pt modelId="{D5E289BA-F4B9-45E2-9072-8973BC5B9CB7}" type="pres">
      <dgm:prSet presAssocID="{8FB672ED-894E-4CFE-88C0-BDE62E4EFFF2}" presName="hierChild1" presStyleCnt="0">
        <dgm:presLayoutVars>
          <dgm:orgChart val="1"/>
          <dgm:chPref val="1"/>
          <dgm:dir/>
          <dgm:animOne val="branch"/>
          <dgm:animLvl val="lvl"/>
          <dgm:resizeHandles/>
        </dgm:presLayoutVars>
      </dgm:prSet>
      <dgm:spPr/>
    </dgm:pt>
    <dgm:pt modelId="{DAB1B903-B932-4199-A03F-627126C34E20}" type="pres">
      <dgm:prSet presAssocID="{D3CEA4BB-C484-4C26-AAF8-D6A4448ED1BF}" presName="hierRoot1" presStyleCnt="0">
        <dgm:presLayoutVars>
          <dgm:hierBranch val="init"/>
        </dgm:presLayoutVars>
      </dgm:prSet>
      <dgm:spPr/>
    </dgm:pt>
    <dgm:pt modelId="{5AFE361E-E434-44A4-9674-DF523B025F80}" type="pres">
      <dgm:prSet presAssocID="{D3CEA4BB-C484-4C26-AAF8-D6A4448ED1BF}" presName="rootComposite1" presStyleCnt="0"/>
      <dgm:spPr/>
    </dgm:pt>
    <dgm:pt modelId="{80F64088-2F6A-4CE9-9017-5E8C1D371181}" type="pres">
      <dgm:prSet presAssocID="{D3CEA4BB-C484-4C26-AAF8-D6A4448ED1BF}" presName="rootText1" presStyleLbl="node0" presStyleIdx="0" presStyleCnt="1" custScaleX="81874">
        <dgm:presLayoutVars>
          <dgm:chPref val="3"/>
        </dgm:presLayoutVars>
      </dgm:prSet>
      <dgm:spPr/>
    </dgm:pt>
    <dgm:pt modelId="{81312D86-8EED-4AA0-85C9-1A25DC30DC7B}" type="pres">
      <dgm:prSet presAssocID="{D3CEA4BB-C484-4C26-AAF8-D6A4448ED1BF}" presName="rootConnector1" presStyleLbl="node1" presStyleIdx="0" presStyleCnt="0"/>
      <dgm:spPr/>
    </dgm:pt>
    <dgm:pt modelId="{CEAC6F5B-61B6-4BB9-B883-36EC5B0EE35D}" type="pres">
      <dgm:prSet presAssocID="{D3CEA4BB-C484-4C26-AAF8-D6A4448ED1BF}" presName="hierChild2" presStyleCnt="0"/>
      <dgm:spPr/>
    </dgm:pt>
    <dgm:pt modelId="{3C9908C8-A2A5-404D-8EFB-CE677479F16D}" type="pres">
      <dgm:prSet presAssocID="{0CD20C7B-AAC2-4743-BE8A-4D89AD1BFDFF}" presName="Name37" presStyleLbl="parChTrans1D2" presStyleIdx="0" presStyleCnt="3"/>
      <dgm:spPr/>
    </dgm:pt>
    <dgm:pt modelId="{91D3A166-11EC-4758-AB62-170FD91D28AD}" type="pres">
      <dgm:prSet presAssocID="{31F3C5FD-6D6C-47F1-96DC-8C9F9B0ED1FC}" presName="hierRoot2" presStyleCnt="0">
        <dgm:presLayoutVars>
          <dgm:hierBranch val="init"/>
        </dgm:presLayoutVars>
      </dgm:prSet>
      <dgm:spPr/>
    </dgm:pt>
    <dgm:pt modelId="{BBA9CEB9-548B-4B43-B561-8325FC03378D}" type="pres">
      <dgm:prSet presAssocID="{31F3C5FD-6D6C-47F1-96DC-8C9F9B0ED1FC}" presName="rootComposite" presStyleCnt="0"/>
      <dgm:spPr/>
    </dgm:pt>
    <dgm:pt modelId="{F86525F4-8BF8-4FE0-ABD1-9007231B86E7}" type="pres">
      <dgm:prSet presAssocID="{31F3C5FD-6D6C-47F1-96DC-8C9F9B0ED1FC}" presName="rootText" presStyleLbl="node2" presStyleIdx="0" presStyleCnt="3">
        <dgm:presLayoutVars>
          <dgm:chPref val="3"/>
        </dgm:presLayoutVars>
      </dgm:prSet>
      <dgm:spPr/>
    </dgm:pt>
    <dgm:pt modelId="{576AC647-8D8F-4273-95E4-12BCE4580FFE}" type="pres">
      <dgm:prSet presAssocID="{31F3C5FD-6D6C-47F1-96DC-8C9F9B0ED1FC}" presName="rootConnector" presStyleLbl="node2" presStyleIdx="0" presStyleCnt="3"/>
      <dgm:spPr/>
    </dgm:pt>
    <dgm:pt modelId="{031DE5CF-1282-48CD-BF48-126A1B730A18}" type="pres">
      <dgm:prSet presAssocID="{31F3C5FD-6D6C-47F1-96DC-8C9F9B0ED1FC}" presName="hierChild4" presStyleCnt="0"/>
      <dgm:spPr/>
    </dgm:pt>
    <dgm:pt modelId="{F31F0E4B-4DE8-41E3-A9F1-29EBE00F9C3C}" type="pres">
      <dgm:prSet presAssocID="{31F3C5FD-6D6C-47F1-96DC-8C9F9B0ED1FC}" presName="hierChild5" presStyleCnt="0"/>
      <dgm:spPr/>
    </dgm:pt>
    <dgm:pt modelId="{8797DB4A-4CEF-4837-A7B4-8CF16FD1C4CB}" type="pres">
      <dgm:prSet presAssocID="{95A9AE9E-39EB-432E-857E-37ABB7B3DC94}" presName="Name37" presStyleLbl="parChTrans1D2" presStyleIdx="1" presStyleCnt="3"/>
      <dgm:spPr/>
    </dgm:pt>
    <dgm:pt modelId="{42A4758C-E849-43BC-8233-A40EB9B9FF3D}" type="pres">
      <dgm:prSet presAssocID="{967401B3-53C5-444B-9B5E-27CF4CE42479}" presName="hierRoot2" presStyleCnt="0">
        <dgm:presLayoutVars>
          <dgm:hierBranch val="init"/>
        </dgm:presLayoutVars>
      </dgm:prSet>
      <dgm:spPr/>
    </dgm:pt>
    <dgm:pt modelId="{5A5787D2-F14C-407D-96C5-5FEC5F66B0B9}" type="pres">
      <dgm:prSet presAssocID="{967401B3-53C5-444B-9B5E-27CF4CE42479}" presName="rootComposite" presStyleCnt="0"/>
      <dgm:spPr/>
    </dgm:pt>
    <dgm:pt modelId="{C1742A64-E279-4CA3-8385-C6C6DEEFBEE4}" type="pres">
      <dgm:prSet presAssocID="{967401B3-53C5-444B-9B5E-27CF4CE42479}" presName="rootText" presStyleLbl="node2" presStyleIdx="1" presStyleCnt="3">
        <dgm:presLayoutVars>
          <dgm:chPref val="3"/>
        </dgm:presLayoutVars>
      </dgm:prSet>
      <dgm:spPr/>
    </dgm:pt>
    <dgm:pt modelId="{40E0D35E-232E-4B7D-97F5-D963137C6114}" type="pres">
      <dgm:prSet presAssocID="{967401B3-53C5-444B-9B5E-27CF4CE42479}" presName="rootConnector" presStyleLbl="node2" presStyleIdx="1" presStyleCnt="3"/>
      <dgm:spPr/>
    </dgm:pt>
    <dgm:pt modelId="{F3FA4D1A-5890-4510-9180-26CB65174075}" type="pres">
      <dgm:prSet presAssocID="{967401B3-53C5-444B-9B5E-27CF4CE42479}" presName="hierChild4" presStyleCnt="0"/>
      <dgm:spPr/>
    </dgm:pt>
    <dgm:pt modelId="{781AFCFB-E95F-43A8-BB5D-799FE5898192}" type="pres">
      <dgm:prSet presAssocID="{967401B3-53C5-444B-9B5E-27CF4CE42479}" presName="hierChild5" presStyleCnt="0"/>
      <dgm:spPr/>
    </dgm:pt>
    <dgm:pt modelId="{B2A55AE6-E0AB-4148-B709-AD3BC46F4362}" type="pres">
      <dgm:prSet presAssocID="{7973C11A-6AD4-4DC3-A1C7-9969336DB1B6}" presName="Name37" presStyleLbl="parChTrans1D2" presStyleIdx="2" presStyleCnt="3"/>
      <dgm:spPr/>
    </dgm:pt>
    <dgm:pt modelId="{76A99AC2-39D0-44FD-889D-D69C1B4BD020}" type="pres">
      <dgm:prSet presAssocID="{526C060C-AC99-4E26-BB52-BDDD98596311}" presName="hierRoot2" presStyleCnt="0">
        <dgm:presLayoutVars>
          <dgm:hierBranch val="init"/>
        </dgm:presLayoutVars>
      </dgm:prSet>
      <dgm:spPr/>
    </dgm:pt>
    <dgm:pt modelId="{848C134E-F25E-4030-A83B-407268E42A11}" type="pres">
      <dgm:prSet presAssocID="{526C060C-AC99-4E26-BB52-BDDD98596311}" presName="rootComposite" presStyleCnt="0"/>
      <dgm:spPr/>
    </dgm:pt>
    <dgm:pt modelId="{7C37235B-508A-4193-B7B7-6E0E6C85A9D1}" type="pres">
      <dgm:prSet presAssocID="{526C060C-AC99-4E26-BB52-BDDD98596311}" presName="rootText" presStyleLbl="node2" presStyleIdx="2" presStyleCnt="3">
        <dgm:presLayoutVars>
          <dgm:chPref val="3"/>
        </dgm:presLayoutVars>
      </dgm:prSet>
      <dgm:spPr/>
    </dgm:pt>
    <dgm:pt modelId="{DAFC8153-7B7F-458E-A09A-6C942B396E5E}" type="pres">
      <dgm:prSet presAssocID="{526C060C-AC99-4E26-BB52-BDDD98596311}" presName="rootConnector" presStyleLbl="node2" presStyleIdx="2" presStyleCnt="3"/>
      <dgm:spPr/>
    </dgm:pt>
    <dgm:pt modelId="{7056D949-C72B-4C28-BB90-383964451079}" type="pres">
      <dgm:prSet presAssocID="{526C060C-AC99-4E26-BB52-BDDD98596311}" presName="hierChild4" presStyleCnt="0"/>
      <dgm:spPr/>
    </dgm:pt>
    <dgm:pt modelId="{DEE97366-335F-4B5B-AF18-3FDCC2658658}" type="pres">
      <dgm:prSet presAssocID="{526C060C-AC99-4E26-BB52-BDDD98596311}" presName="hierChild5" presStyleCnt="0"/>
      <dgm:spPr/>
    </dgm:pt>
    <dgm:pt modelId="{C589AA6D-C5A0-48F4-9D4C-7F7CC65CCEC6}" type="pres">
      <dgm:prSet presAssocID="{D3CEA4BB-C484-4C26-AAF8-D6A4448ED1BF}" presName="hierChild3" presStyleCnt="0"/>
      <dgm:spPr/>
    </dgm:pt>
  </dgm:ptLst>
  <dgm:cxnLst>
    <dgm:cxn modelId="{12C7932F-B9E5-4D0A-B302-A3741A7D6D0A}" type="presOf" srcId="{526C060C-AC99-4E26-BB52-BDDD98596311}" destId="{DAFC8153-7B7F-458E-A09A-6C942B396E5E}" srcOrd="1" destOrd="0" presId="urn:microsoft.com/office/officeart/2005/8/layout/orgChart1"/>
    <dgm:cxn modelId="{64BFD938-51D3-4323-AE7F-20A30F18BC38}" srcId="{D3CEA4BB-C484-4C26-AAF8-D6A4448ED1BF}" destId="{967401B3-53C5-444B-9B5E-27CF4CE42479}" srcOrd="1" destOrd="0" parTransId="{95A9AE9E-39EB-432E-857E-37ABB7B3DC94}" sibTransId="{67A60B5E-84B6-4CF3-8BFA-DBCF4D56F4AC}"/>
    <dgm:cxn modelId="{271E1D5C-5C73-4AB8-9B69-D43BD821F7F1}" type="presOf" srcId="{95A9AE9E-39EB-432E-857E-37ABB7B3DC94}" destId="{8797DB4A-4CEF-4837-A7B4-8CF16FD1C4CB}" srcOrd="0" destOrd="0" presId="urn:microsoft.com/office/officeart/2005/8/layout/orgChart1"/>
    <dgm:cxn modelId="{6D2B6D69-CC4B-41F4-9D49-6EDE382D4D92}" type="presOf" srcId="{967401B3-53C5-444B-9B5E-27CF4CE42479}" destId="{40E0D35E-232E-4B7D-97F5-D963137C6114}" srcOrd="1" destOrd="0" presId="urn:microsoft.com/office/officeart/2005/8/layout/orgChart1"/>
    <dgm:cxn modelId="{3C9F716C-92BE-4CF6-AC49-A795411CDBF5}" srcId="{D3CEA4BB-C484-4C26-AAF8-D6A4448ED1BF}" destId="{31F3C5FD-6D6C-47F1-96DC-8C9F9B0ED1FC}" srcOrd="0" destOrd="0" parTransId="{0CD20C7B-AAC2-4743-BE8A-4D89AD1BFDFF}" sibTransId="{8FA9A5F0-D623-40AD-B0FB-3816064A6C2F}"/>
    <dgm:cxn modelId="{FC88AF53-A19B-42D3-A1DB-ED2E0CB374EE}" srcId="{D3CEA4BB-C484-4C26-AAF8-D6A4448ED1BF}" destId="{526C060C-AC99-4E26-BB52-BDDD98596311}" srcOrd="2" destOrd="0" parTransId="{7973C11A-6AD4-4DC3-A1C7-9969336DB1B6}" sibTransId="{22874C3F-DD9C-44D6-857D-4A522148900A}"/>
    <dgm:cxn modelId="{4AFA5A81-B7BB-4F49-A28C-C11B41353019}" type="presOf" srcId="{8FB672ED-894E-4CFE-88C0-BDE62E4EFFF2}" destId="{D5E289BA-F4B9-45E2-9072-8973BC5B9CB7}" srcOrd="0" destOrd="0" presId="urn:microsoft.com/office/officeart/2005/8/layout/orgChart1"/>
    <dgm:cxn modelId="{152FF98F-D7C6-4B4A-A1B1-70C088309B6C}" type="presOf" srcId="{7973C11A-6AD4-4DC3-A1C7-9969336DB1B6}" destId="{B2A55AE6-E0AB-4148-B709-AD3BC46F4362}" srcOrd="0" destOrd="0" presId="urn:microsoft.com/office/officeart/2005/8/layout/orgChart1"/>
    <dgm:cxn modelId="{782A65AE-481A-41A7-BA92-E0FC29AFF147}" type="presOf" srcId="{0CD20C7B-AAC2-4743-BE8A-4D89AD1BFDFF}" destId="{3C9908C8-A2A5-404D-8EFB-CE677479F16D}" srcOrd="0" destOrd="0" presId="urn:microsoft.com/office/officeart/2005/8/layout/orgChart1"/>
    <dgm:cxn modelId="{59D8BDB0-1440-4CA7-83FE-E33B44300A4A}" type="presOf" srcId="{967401B3-53C5-444B-9B5E-27CF4CE42479}" destId="{C1742A64-E279-4CA3-8385-C6C6DEEFBEE4}" srcOrd="0" destOrd="0" presId="urn:microsoft.com/office/officeart/2005/8/layout/orgChart1"/>
    <dgm:cxn modelId="{FABFE8B2-16A6-4C3E-A6E9-AC37F2E9997A}" type="presOf" srcId="{31F3C5FD-6D6C-47F1-96DC-8C9F9B0ED1FC}" destId="{F86525F4-8BF8-4FE0-ABD1-9007231B86E7}" srcOrd="0" destOrd="0" presId="urn:microsoft.com/office/officeart/2005/8/layout/orgChart1"/>
    <dgm:cxn modelId="{D97B1DBC-8C9B-4092-A71D-A898D74AFECF}" type="presOf" srcId="{31F3C5FD-6D6C-47F1-96DC-8C9F9B0ED1FC}" destId="{576AC647-8D8F-4273-95E4-12BCE4580FFE}" srcOrd="1" destOrd="0" presId="urn:microsoft.com/office/officeart/2005/8/layout/orgChart1"/>
    <dgm:cxn modelId="{BF9A88C7-4FC5-4A22-B747-48EA4C8978DF}" srcId="{8FB672ED-894E-4CFE-88C0-BDE62E4EFFF2}" destId="{D3CEA4BB-C484-4C26-AAF8-D6A4448ED1BF}" srcOrd="0" destOrd="0" parTransId="{0EE9D280-240F-4786-B7BD-A38357A7393D}" sibTransId="{7313E862-453A-4C10-8D82-7BD92B67114E}"/>
    <dgm:cxn modelId="{2DDD98E4-787B-4B1F-82A3-2281DBFB6244}" type="presOf" srcId="{526C060C-AC99-4E26-BB52-BDDD98596311}" destId="{7C37235B-508A-4193-B7B7-6E0E6C85A9D1}" srcOrd="0" destOrd="0" presId="urn:microsoft.com/office/officeart/2005/8/layout/orgChart1"/>
    <dgm:cxn modelId="{E3F25BF9-B4C8-4A3A-8228-F8AE595E2805}" type="presOf" srcId="{D3CEA4BB-C484-4C26-AAF8-D6A4448ED1BF}" destId="{80F64088-2F6A-4CE9-9017-5E8C1D371181}" srcOrd="0" destOrd="0" presId="urn:microsoft.com/office/officeart/2005/8/layout/orgChart1"/>
    <dgm:cxn modelId="{3D57EAFE-CB77-4E95-9488-6AF80057FD1D}" type="presOf" srcId="{D3CEA4BB-C484-4C26-AAF8-D6A4448ED1BF}" destId="{81312D86-8EED-4AA0-85C9-1A25DC30DC7B}" srcOrd="1" destOrd="0" presId="urn:microsoft.com/office/officeart/2005/8/layout/orgChart1"/>
    <dgm:cxn modelId="{24F43B70-D60D-48FB-89E3-5164A7525A3C}" type="presParOf" srcId="{D5E289BA-F4B9-45E2-9072-8973BC5B9CB7}" destId="{DAB1B903-B932-4199-A03F-627126C34E20}" srcOrd="0" destOrd="0" presId="urn:microsoft.com/office/officeart/2005/8/layout/orgChart1"/>
    <dgm:cxn modelId="{77BBF5B7-A7A6-4F49-A2C8-B248A7A03B49}" type="presParOf" srcId="{DAB1B903-B932-4199-A03F-627126C34E20}" destId="{5AFE361E-E434-44A4-9674-DF523B025F80}" srcOrd="0" destOrd="0" presId="urn:microsoft.com/office/officeart/2005/8/layout/orgChart1"/>
    <dgm:cxn modelId="{C5A8DEEE-82F5-4878-9E50-733E74687664}" type="presParOf" srcId="{5AFE361E-E434-44A4-9674-DF523B025F80}" destId="{80F64088-2F6A-4CE9-9017-5E8C1D371181}" srcOrd="0" destOrd="0" presId="urn:microsoft.com/office/officeart/2005/8/layout/orgChart1"/>
    <dgm:cxn modelId="{1F2B8519-41C8-4D3E-AA89-08E97F193BB9}" type="presParOf" srcId="{5AFE361E-E434-44A4-9674-DF523B025F80}" destId="{81312D86-8EED-4AA0-85C9-1A25DC30DC7B}" srcOrd="1" destOrd="0" presId="urn:microsoft.com/office/officeart/2005/8/layout/orgChart1"/>
    <dgm:cxn modelId="{9F5B6F28-826D-449E-9544-1B144AAAA295}" type="presParOf" srcId="{DAB1B903-B932-4199-A03F-627126C34E20}" destId="{CEAC6F5B-61B6-4BB9-B883-36EC5B0EE35D}" srcOrd="1" destOrd="0" presId="urn:microsoft.com/office/officeart/2005/8/layout/orgChart1"/>
    <dgm:cxn modelId="{964A09D3-15E3-42F3-8331-270DBFCEA9EE}" type="presParOf" srcId="{CEAC6F5B-61B6-4BB9-B883-36EC5B0EE35D}" destId="{3C9908C8-A2A5-404D-8EFB-CE677479F16D}" srcOrd="0" destOrd="0" presId="urn:microsoft.com/office/officeart/2005/8/layout/orgChart1"/>
    <dgm:cxn modelId="{DD69C0F4-952F-4B7C-843D-962FE292B753}" type="presParOf" srcId="{CEAC6F5B-61B6-4BB9-B883-36EC5B0EE35D}" destId="{91D3A166-11EC-4758-AB62-170FD91D28AD}" srcOrd="1" destOrd="0" presId="urn:microsoft.com/office/officeart/2005/8/layout/orgChart1"/>
    <dgm:cxn modelId="{69F9787C-3C07-4E92-95BB-B27C10815C9C}" type="presParOf" srcId="{91D3A166-11EC-4758-AB62-170FD91D28AD}" destId="{BBA9CEB9-548B-4B43-B561-8325FC03378D}" srcOrd="0" destOrd="0" presId="urn:microsoft.com/office/officeart/2005/8/layout/orgChart1"/>
    <dgm:cxn modelId="{77645D29-B158-4CD3-9B71-DCC7782B71B3}" type="presParOf" srcId="{BBA9CEB9-548B-4B43-B561-8325FC03378D}" destId="{F86525F4-8BF8-4FE0-ABD1-9007231B86E7}" srcOrd="0" destOrd="0" presId="urn:microsoft.com/office/officeart/2005/8/layout/orgChart1"/>
    <dgm:cxn modelId="{1DB97766-1BD0-467C-80B7-737188AD50FB}" type="presParOf" srcId="{BBA9CEB9-548B-4B43-B561-8325FC03378D}" destId="{576AC647-8D8F-4273-95E4-12BCE4580FFE}" srcOrd="1" destOrd="0" presId="urn:microsoft.com/office/officeart/2005/8/layout/orgChart1"/>
    <dgm:cxn modelId="{FE7C58AF-6FA9-46C3-BFE7-7ED5760AC7AB}" type="presParOf" srcId="{91D3A166-11EC-4758-AB62-170FD91D28AD}" destId="{031DE5CF-1282-48CD-BF48-126A1B730A18}" srcOrd="1" destOrd="0" presId="urn:microsoft.com/office/officeart/2005/8/layout/orgChart1"/>
    <dgm:cxn modelId="{905CE950-518E-4227-A3E3-C9087524C6F0}" type="presParOf" srcId="{91D3A166-11EC-4758-AB62-170FD91D28AD}" destId="{F31F0E4B-4DE8-41E3-A9F1-29EBE00F9C3C}" srcOrd="2" destOrd="0" presId="urn:microsoft.com/office/officeart/2005/8/layout/orgChart1"/>
    <dgm:cxn modelId="{4E59EAE8-BD4D-48BD-8B16-ED3DEFFA7485}" type="presParOf" srcId="{CEAC6F5B-61B6-4BB9-B883-36EC5B0EE35D}" destId="{8797DB4A-4CEF-4837-A7B4-8CF16FD1C4CB}" srcOrd="2" destOrd="0" presId="urn:microsoft.com/office/officeart/2005/8/layout/orgChart1"/>
    <dgm:cxn modelId="{7E397B2F-618C-4F13-94FC-9617CBDBC700}" type="presParOf" srcId="{CEAC6F5B-61B6-4BB9-B883-36EC5B0EE35D}" destId="{42A4758C-E849-43BC-8233-A40EB9B9FF3D}" srcOrd="3" destOrd="0" presId="urn:microsoft.com/office/officeart/2005/8/layout/orgChart1"/>
    <dgm:cxn modelId="{ECE29245-8E18-4C52-BDC5-6D5D84666763}" type="presParOf" srcId="{42A4758C-E849-43BC-8233-A40EB9B9FF3D}" destId="{5A5787D2-F14C-407D-96C5-5FEC5F66B0B9}" srcOrd="0" destOrd="0" presId="urn:microsoft.com/office/officeart/2005/8/layout/orgChart1"/>
    <dgm:cxn modelId="{045CB62B-3024-414D-B7A1-B7CF955D64A7}" type="presParOf" srcId="{5A5787D2-F14C-407D-96C5-5FEC5F66B0B9}" destId="{C1742A64-E279-4CA3-8385-C6C6DEEFBEE4}" srcOrd="0" destOrd="0" presId="urn:microsoft.com/office/officeart/2005/8/layout/orgChart1"/>
    <dgm:cxn modelId="{841AC66C-0CC6-41B3-A59C-266C06CC563E}" type="presParOf" srcId="{5A5787D2-F14C-407D-96C5-5FEC5F66B0B9}" destId="{40E0D35E-232E-4B7D-97F5-D963137C6114}" srcOrd="1" destOrd="0" presId="urn:microsoft.com/office/officeart/2005/8/layout/orgChart1"/>
    <dgm:cxn modelId="{5C6EE123-36AF-4053-B791-24D2B1DB30F6}" type="presParOf" srcId="{42A4758C-E849-43BC-8233-A40EB9B9FF3D}" destId="{F3FA4D1A-5890-4510-9180-26CB65174075}" srcOrd="1" destOrd="0" presId="urn:microsoft.com/office/officeart/2005/8/layout/orgChart1"/>
    <dgm:cxn modelId="{5539F6DF-37EE-44EE-B2DD-F1731CA68DCC}" type="presParOf" srcId="{42A4758C-E849-43BC-8233-A40EB9B9FF3D}" destId="{781AFCFB-E95F-43A8-BB5D-799FE5898192}" srcOrd="2" destOrd="0" presId="urn:microsoft.com/office/officeart/2005/8/layout/orgChart1"/>
    <dgm:cxn modelId="{63D5D1F2-1DFA-41A3-B39E-8DD8D67AACF3}" type="presParOf" srcId="{CEAC6F5B-61B6-4BB9-B883-36EC5B0EE35D}" destId="{B2A55AE6-E0AB-4148-B709-AD3BC46F4362}" srcOrd="4" destOrd="0" presId="urn:microsoft.com/office/officeart/2005/8/layout/orgChart1"/>
    <dgm:cxn modelId="{1EAA2778-44AF-496A-A4B0-8982FA6B2D84}" type="presParOf" srcId="{CEAC6F5B-61B6-4BB9-B883-36EC5B0EE35D}" destId="{76A99AC2-39D0-44FD-889D-D69C1B4BD020}" srcOrd="5" destOrd="0" presId="urn:microsoft.com/office/officeart/2005/8/layout/orgChart1"/>
    <dgm:cxn modelId="{4F91529B-3EBD-4607-B477-0FBCE6E51A66}" type="presParOf" srcId="{76A99AC2-39D0-44FD-889D-D69C1B4BD020}" destId="{848C134E-F25E-4030-A83B-407268E42A11}" srcOrd="0" destOrd="0" presId="urn:microsoft.com/office/officeart/2005/8/layout/orgChart1"/>
    <dgm:cxn modelId="{9847B2EB-58D4-4468-9D89-406FE2DCC49E}" type="presParOf" srcId="{848C134E-F25E-4030-A83B-407268E42A11}" destId="{7C37235B-508A-4193-B7B7-6E0E6C85A9D1}" srcOrd="0" destOrd="0" presId="urn:microsoft.com/office/officeart/2005/8/layout/orgChart1"/>
    <dgm:cxn modelId="{F375431A-34FD-4AA5-903E-020F61E20268}" type="presParOf" srcId="{848C134E-F25E-4030-A83B-407268E42A11}" destId="{DAFC8153-7B7F-458E-A09A-6C942B396E5E}" srcOrd="1" destOrd="0" presId="urn:microsoft.com/office/officeart/2005/8/layout/orgChart1"/>
    <dgm:cxn modelId="{78D026E5-BD3D-4F49-9C58-BD9E82FC2F1D}" type="presParOf" srcId="{76A99AC2-39D0-44FD-889D-D69C1B4BD020}" destId="{7056D949-C72B-4C28-BB90-383964451079}" srcOrd="1" destOrd="0" presId="urn:microsoft.com/office/officeart/2005/8/layout/orgChart1"/>
    <dgm:cxn modelId="{19A7D6E3-3FC7-4A84-8750-9D8B4FB88B4F}" type="presParOf" srcId="{76A99AC2-39D0-44FD-889D-D69C1B4BD020}" destId="{DEE97366-335F-4B5B-AF18-3FDCC2658658}" srcOrd="2" destOrd="0" presId="urn:microsoft.com/office/officeart/2005/8/layout/orgChart1"/>
    <dgm:cxn modelId="{40094594-33B7-4B5C-B584-87A0C5CB8E37}" type="presParOf" srcId="{DAB1B903-B932-4199-A03F-627126C34E20}" destId="{C589AA6D-C5A0-48F4-9D4C-7F7CC65CCEC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39F430-C3B2-44B8-A312-207EC7093FDD}"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4E5FF4DE-24E7-4F8E-9D71-1DA3626BCE1A}">
      <dgm:prSet phldrT="[Text]" custT="1"/>
      <dgm:spPr/>
      <dgm:t>
        <a:bodyPr/>
        <a:lstStyle/>
        <a:p>
          <a:pPr>
            <a:buFont typeface="Arial" panose="020B0604020202020204" pitchFamily="34" charset="0"/>
            <a:buChar char="•"/>
          </a:pPr>
          <a:r>
            <a:rPr lang="en-US" sz="2800" dirty="0">
              <a:latin typeface="Arial" panose="020B0604020202020204" pitchFamily="34" charset="0"/>
              <a:cs typeface="Arial" panose="020B0604020202020204" pitchFamily="34" charset="0"/>
            </a:rPr>
            <a:t>Develop a data-driven analytical tool for estimating:</a:t>
          </a:r>
          <a:endParaRPr lang="en-US" sz="2800" dirty="0"/>
        </a:p>
      </dgm:t>
    </dgm:pt>
    <dgm:pt modelId="{19443279-65BC-4B35-BBE7-501351DEF50A}" type="parTrans" cxnId="{8B81DFBC-0D6D-4C3A-8644-571E0AA9B3FE}">
      <dgm:prSet/>
      <dgm:spPr/>
      <dgm:t>
        <a:bodyPr/>
        <a:lstStyle/>
        <a:p>
          <a:endParaRPr lang="en-US"/>
        </a:p>
      </dgm:t>
    </dgm:pt>
    <dgm:pt modelId="{D3BF56DE-4E3E-4E4A-BB1A-F6420CFE07A8}" type="sibTrans" cxnId="{8B81DFBC-0D6D-4C3A-8644-571E0AA9B3FE}">
      <dgm:prSet/>
      <dgm:spPr/>
      <dgm:t>
        <a:bodyPr/>
        <a:lstStyle/>
        <a:p>
          <a:endParaRPr lang="en-US"/>
        </a:p>
      </dgm:t>
    </dgm:pt>
    <dgm:pt modelId="{B8537EE8-D99B-476B-946E-A6E8D9F7F09B}">
      <dgm:prSet phldrT="[Text]" custT="1"/>
      <dgm:spPr/>
      <dgm: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User delays</a:t>
          </a:r>
          <a:endParaRPr lang="en-US" sz="2400" dirty="0"/>
        </a:p>
      </dgm:t>
    </dgm:pt>
    <dgm:pt modelId="{372DE1FD-E618-4D5E-8D4A-28C6F613C0D9}" type="parTrans" cxnId="{CFB61B17-CFC1-47BE-9B1C-5CFE4843EAF3}">
      <dgm:prSet/>
      <dgm:spPr/>
      <dgm:t>
        <a:bodyPr/>
        <a:lstStyle/>
        <a:p>
          <a:endParaRPr lang="en-US"/>
        </a:p>
      </dgm:t>
    </dgm:pt>
    <dgm:pt modelId="{6709DA15-DF1E-4679-BE56-E8AE86BA5F0E}" type="sibTrans" cxnId="{CFB61B17-CFC1-47BE-9B1C-5CFE4843EAF3}">
      <dgm:prSet/>
      <dgm:spPr/>
      <dgm:t>
        <a:bodyPr/>
        <a:lstStyle/>
        <a:p>
          <a:endParaRPr lang="en-US"/>
        </a:p>
      </dgm:t>
    </dgm:pt>
    <dgm:pt modelId="{E3C18D33-546A-4734-85C8-C7D014F0B827}">
      <dgm:prSet phldrT="[Text]" custT="1"/>
      <dgm:spPr/>
      <dgm:t>
        <a:bodyPr/>
        <a:lstStyle/>
        <a:p>
          <a:pPr>
            <a:buFont typeface="Arial" panose="020B0604020202020204" pitchFamily="34" charset="0"/>
            <a:buChar char="•"/>
          </a:pPr>
          <a:r>
            <a:rPr lang="en-US" sz="2800" dirty="0">
              <a:latin typeface="Arial" panose="020B0604020202020204" pitchFamily="34" charset="0"/>
              <a:cs typeface="Arial" panose="020B0604020202020204" pitchFamily="34" charset="0"/>
            </a:rPr>
            <a:t>Assess different bus bridging response plans</a:t>
          </a:r>
          <a:endParaRPr lang="en-US" sz="2800" dirty="0"/>
        </a:p>
      </dgm:t>
    </dgm:pt>
    <dgm:pt modelId="{141257CA-318F-41C4-B080-27F44247D67B}" type="parTrans" cxnId="{CC3AB4F6-9131-4F4A-8A9D-8A577B20D3B9}">
      <dgm:prSet/>
      <dgm:spPr/>
      <dgm:t>
        <a:bodyPr/>
        <a:lstStyle/>
        <a:p>
          <a:endParaRPr lang="en-US"/>
        </a:p>
      </dgm:t>
    </dgm:pt>
    <dgm:pt modelId="{08C10DA5-74A0-447E-B816-AD99BD5028EE}" type="sibTrans" cxnId="{CC3AB4F6-9131-4F4A-8A9D-8A577B20D3B9}">
      <dgm:prSet/>
      <dgm:spPr/>
      <dgm:t>
        <a:bodyPr/>
        <a:lstStyle/>
        <a:p>
          <a:endParaRPr lang="en-US"/>
        </a:p>
      </dgm:t>
    </dgm:pt>
    <dgm:pt modelId="{0D68DB7C-F0F3-4FF1-B59F-E3D4D64E83B2}">
      <dgm:prSet phldrT="[Text]" custT="1"/>
      <dgm:spPr/>
      <dgm:t>
        <a:bodyPr/>
        <a:lstStyle/>
        <a:p>
          <a:pPr>
            <a:buFont typeface="Arial" panose="020B0604020202020204" pitchFamily="34" charset="0"/>
            <a:buChar char="•"/>
          </a:pPr>
          <a:r>
            <a:rPr lang="en-CA" sz="2800" dirty="0">
              <a:latin typeface="Arial" panose="020B0604020202020204" pitchFamily="34" charset="0"/>
              <a:cs typeface="Arial" panose="020B0604020202020204" pitchFamily="34" charset="0"/>
            </a:rPr>
            <a:t>Provide transit agencies with a </a:t>
          </a:r>
          <a:r>
            <a:rPr lang="en-CA" sz="2800" b="1" dirty="0">
              <a:latin typeface="Arial" panose="020B0604020202020204" pitchFamily="34" charset="0"/>
              <a:cs typeface="Arial" panose="020B0604020202020204" pitchFamily="34" charset="0"/>
            </a:rPr>
            <a:t>decision support tool </a:t>
          </a:r>
          <a:r>
            <a:rPr lang="en-CA" sz="2800" dirty="0">
              <a:latin typeface="Arial" panose="020B0604020202020204" pitchFamily="34" charset="0"/>
              <a:cs typeface="Arial" panose="020B0604020202020204" pitchFamily="34" charset="0"/>
            </a:rPr>
            <a:t>for the selection of appropriate response plans</a:t>
          </a:r>
          <a:endParaRPr lang="en-US" sz="2800" dirty="0"/>
        </a:p>
      </dgm:t>
    </dgm:pt>
    <dgm:pt modelId="{50A67D20-DBF6-498B-B88E-1C2E3E4EF287}" type="parTrans" cxnId="{29182313-D031-4803-99B0-C85E3B2D9DE1}">
      <dgm:prSet/>
      <dgm:spPr/>
      <dgm:t>
        <a:bodyPr/>
        <a:lstStyle/>
        <a:p>
          <a:endParaRPr lang="en-US"/>
        </a:p>
      </dgm:t>
    </dgm:pt>
    <dgm:pt modelId="{12E3EF94-B5DF-486A-A4AD-DC8C6ADDB050}" type="sibTrans" cxnId="{29182313-D031-4803-99B0-C85E3B2D9DE1}">
      <dgm:prSet/>
      <dgm:spPr/>
      <dgm:t>
        <a:bodyPr/>
        <a:lstStyle/>
        <a:p>
          <a:endParaRPr lang="en-US"/>
        </a:p>
      </dgm:t>
    </dgm:pt>
    <dgm:pt modelId="{D8F5D48C-89E4-4D37-84EC-64889F2363DD}">
      <dgm:prSet phldrT="[Text]" custT="1"/>
      <dgm:spPr/>
      <dgm:t>
        <a:bodyPr/>
        <a:lstStyle/>
        <a:p>
          <a:r>
            <a:rPr lang="en-US" sz="2400" dirty="0">
              <a:latin typeface="Arial" panose="020B0604020202020204" pitchFamily="34" charset="0"/>
              <a:cs typeface="Arial" panose="020B0604020202020204" pitchFamily="34" charset="0"/>
            </a:rPr>
            <a:t>Shuttle bus performance</a:t>
          </a:r>
          <a:endParaRPr lang="en-US" sz="2400" dirty="0"/>
        </a:p>
      </dgm:t>
    </dgm:pt>
    <dgm:pt modelId="{8E3A3339-613F-49A3-816F-BC5046768021}" type="parTrans" cxnId="{B747C744-EAB0-48B0-B4BE-A35659EA5F24}">
      <dgm:prSet/>
      <dgm:spPr/>
      <dgm:t>
        <a:bodyPr/>
        <a:lstStyle/>
        <a:p>
          <a:endParaRPr lang="en-US"/>
        </a:p>
      </dgm:t>
    </dgm:pt>
    <dgm:pt modelId="{A109545E-96B8-4C40-AC3E-3E1925E97C82}" type="sibTrans" cxnId="{B747C744-EAB0-48B0-B4BE-A35659EA5F24}">
      <dgm:prSet/>
      <dgm:spPr/>
      <dgm:t>
        <a:bodyPr/>
        <a:lstStyle/>
        <a:p>
          <a:endParaRPr lang="en-US"/>
        </a:p>
      </dgm:t>
    </dgm:pt>
    <dgm:pt modelId="{D502240E-C280-4A68-B897-435036E52ECA}" type="pres">
      <dgm:prSet presAssocID="{D339F430-C3B2-44B8-A312-207EC7093FDD}" presName="Name0" presStyleCnt="0">
        <dgm:presLayoutVars>
          <dgm:dir/>
          <dgm:animLvl val="lvl"/>
          <dgm:resizeHandles val="exact"/>
        </dgm:presLayoutVars>
      </dgm:prSet>
      <dgm:spPr/>
    </dgm:pt>
    <dgm:pt modelId="{9101D432-B29D-4AAE-A1F9-DC70653FD60E}" type="pres">
      <dgm:prSet presAssocID="{0D68DB7C-F0F3-4FF1-B59F-E3D4D64E83B2}" presName="boxAndChildren" presStyleCnt="0"/>
      <dgm:spPr/>
    </dgm:pt>
    <dgm:pt modelId="{49E07277-BD45-4B54-9067-EA1E69907C4C}" type="pres">
      <dgm:prSet presAssocID="{0D68DB7C-F0F3-4FF1-B59F-E3D4D64E83B2}" presName="parentTextBox" presStyleLbl="node1" presStyleIdx="0" presStyleCnt="3"/>
      <dgm:spPr/>
    </dgm:pt>
    <dgm:pt modelId="{B7F93F96-49FD-4EA9-8F35-FE23674361A0}" type="pres">
      <dgm:prSet presAssocID="{08C10DA5-74A0-447E-B816-AD99BD5028EE}" presName="sp" presStyleCnt="0"/>
      <dgm:spPr/>
    </dgm:pt>
    <dgm:pt modelId="{7B4BA0CB-424B-4D13-9329-E8F917A9EA64}" type="pres">
      <dgm:prSet presAssocID="{E3C18D33-546A-4734-85C8-C7D014F0B827}" presName="arrowAndChildren" presStyleCnt="0"/>
      <dgm:spPr/>
    </dgm:pt>
    <dgm:pt modelId="{9840B9A9-FB8C-4F56-953C-918B63DF8D07}" type="pres">
      <dgm:prSet presAssocID="{E3C18D33-546A-4734-85C8-C7D014F0B827}" presName="parentTextArrow" presStyleLbl="node1" presStyleIdx="1" presStyleCnt="3" custScaleY="74693"/>
      <dgm:spPr/>
    </dgm:pt>
    <dgm:pt modelId="{BB153086-AA54-42C2-A981-869BD7C49B7E}" type="pres">
      <dgm:prSet presAssocID="{D3BF56DE-4E3E-4E4A-BB1A-F6420CFE07A8}" presName="sp" presStyleCnt="0"/>
      <dgm:spPr/>
    </dgm:pt>
    <dgm:pt modelId="{FB090872-BBE6-4BCB-B835-0FD8E332FC02}" type="pres">
      <dgm:prSet presAssocID="{4E5FF4DE-24E7-4F8E-9D71-1DA3626BCE1A}" presName="arrowAndChildren" presStyleCnt="0"/>
      <dgm:spPr/>
    </dgm:pt>
    <dgm:pt modelId="{D1825741-D71F-419C-B7A5-68A2E7C07604}" type="pres">
      <dgm:prSet presAssocID="{4E5FF4DE-24E7-4F8E-9D71-1DA3626BCE1A}" presName="parentTextArrow" presStyleLbl="node1" presStyleIdx="1" presStyleCnt="3"/>
      <dgm:spPr/>
    </dgm:pt>
    <dgm:pt modelId="{F581F518-C8C3-42BF-A4C3-60E4602CEF05}" type="pres">
      <dgm:prSet presAssocID="{4E5FF4DE-24E7-4F8E-9D71-1DA3626BCE1A}" presName="arrow" presStyleLbl="node1" presStyleIdx="2" presStyleCnt="3" custLinFactNeighborX="33571" custLinFactNeighborY="-705"/>
      <dgm:spPr/>
    </dgm:pt>
    <dgm:pt modelId="{ECFC6740-81CD-46D0-8A5B-B4AF2D9AA49A}" type="pres">
      <dgm:prSet presAssocID="{4E5FF4DE-24E7-4F8E-9D71-1DA3626BCE1A}" presName="descendantArrow" presStyleCnt="0"/>
      <dgm:spPr/>
    </dgm:pt>
    <dgm:pt modelId="{7C4F588A-08FF-4194-8297-EA57DB380BB3}" type="pres">
      <dgm:prSet presAssocID="{B8537EE8-D99B-476B-946E-A6E8D9F7F09B}" presName="childTextArrow" presStyleLbl="fgAccFollowNode1" presStyleIdx="0" presStyleCnt="2" custScaleY="102733" custLinFactNeighborX="-1072" custLinFactNeighborY="-3063">
        <dgm:presLayoutVars>
          <dgm:bulletEnabled val="1"/>
        </dgm:presLayoutVars>
      </dgm:prSet>
      <dgm:spPr/>
    </dgm:pt>
    <dgm:pt modelId="{494F85F7-8B89-4BCB-806E-7CBE93C4AF6C}" type="pres">
      <dgm:prSet presAssocID="{D8F5D48C-89E4-4D37-84EC-64889F2363DD}" presName="childTextArrow" presStyleLbl="fgAccFollowNode1" presStyleIdx="1" presStyleCnt="2" custScaleY="102733" custLinFactNeighborY="-3214">
        <dgm:presLayoutVars>
          <dgm:bulletEnabled val="1"/>
        </dgm:presLayoutVars>
      </dgm:prSet>
      <dgm:spPr/>
    </dgm:pt>
  </dgm:ptLst>
  <dgm:cxnLst>
    <dgm:cxn modelId="{C75C650B-A75F-472E-8BE9-20C3FB8C8752}" type="presOf" srcId="{4E5FF4DE-24E7-4F8E-9D71-1DA3626BCE1A}" destId="{F581F518-C8C3-42BF-A4C3-60E4602CEF05}" srcOrd="1" destOrd="0" presId="urn:microsoft.com/office/officeart/2005/8/layout/process4"/>
    <dgm:cxn modelId="{29182313-D031-4803-99B0-C85E3B2D9DE1}" srcId="{D339F430-C3B2-44B8-A312-207EC7093FDD}" destId="{0D68DB7C-F0F3-4FF1-B59F-E3D4D64E83B2}" srcOrd="2" destOrd="0" parTransId="{50A67D20-DBF6-498B-B88E-1C2E3E4EF287}" sibTransId="{12E3EF94-B5DF-486A-A4AD-DC8C6ADDB050}"/>
    <dgm:cxn modelId="{CFB61B17-CFC1-47BE-9B1C-5CFE4843EAF3}" srcId="{4E5FF4DE-24E7-4F8E-9D71-1DA3626BCE1A}" destId="{B8537EE8-D99B-476B-946E-A6E8D9F7F09B}" srcOrd="0" destOrd="0" parTransId="{372DE1FD-E618-4D5E-8D4A-28C6F613C0D9}" sibTransId="{6709DA15-DF1E-4679-BE56-E8AE86BA5F0E}"/>
    <dgm:cxn modelId="{7785F65C-A06F-466A-8AFA-A66DCF3E4AB3}" type="presOf" srcId="{0D68DB7C-F0F3-4FF1-B59F-E3D4D64E83B2}" destId="{49E07277-BD45-4B54-9067-EA1E69907C4C}" srcOrd="0" destOrd="0" presId="urn:microsoft.com/office/officeart/2005/8/layout/process4"/>
    <dgm:cxn modelId="{B747C744-EAB0-48B0-B4BE-A35659EA5F24}" srcId="{4E5FF4DE-24E7-4F8E-9D71-1DA3626BCE1A}" destId="{D8F5D48C-89E4-4D37-84EC-64889F2363DD}" srcOrd="1" destOrd="0" parTransId="{8E3A3339-613F-49A3-816F-BC5046768021}" sibTransId="{A109545E-96B8-4C40-AC3E-3E1925E97C82}"/>
    <dgm:cxn modelId="{756F6883-0E3D-4823-9C07-10865C79192B}" type="presOf" srcId="{D8F5D48C-89E4-4D37-84EC-64889F2363DD}" destId="{494F85F7-8B89-4BCB-806E-7CBE93C4AF6C}" srcOrd="0" destOrd="0" presId="urn:microsoft.com/office/officeart/2005/8/layout/process4"/>
    <dgm:cxn modelId="{728CB28E-AC40-4ADB-A6D0-6576A27551AC}" type="presOf" srcId="{D339F430-C3B2-44B8-A312-207EC7093FDD}" destId="{D502240E-C280-4A68-B897-435036E52ECA}" srcOrd="0" destOrd="0" presId="urn:microsoft.com/office/officeart/2005/8/layout/process4"/>
    <dgm:cxn modelId="{8B81DFBC-0D6D-4C3A-8644-571E0AA9B3FE}" srcId="{D339F430-C3B2-44B8-A312-207EC7093FDD}" destId="{4E5FF4DE-24E7-4F8E-9D71-1DA3626BCE1A}" srcOrd="0" destOrd="0" parTransId="{19443279-65BC-4B35-BBE7-501351DEF50A}" sibTransId="{D3BF56DE-4E3E-4E4A-BB1A-F6420CFE07A8}"/>
    <dgm:cxn modelId="{1C1D04C5-6DFC-4410-8BE5-F6C9588EC3E0}" type="presOf" srcId="{E3C18D33-546A-4734-85C8-C7D014F0B827}" destId="{9840B9A9-FB8C-4F56-953C-918B63DF8D07}" srcOrd="0" destOrd="0" presId="urn:microsoft.com/office/officeart/2005/8/layout/process4"/>
    <dgm:cxn modelId="{858F6BDC-10B3-4CB2-AC46-4E4AC5C1FA67}" type="presOf" srcId="{4E5FF4DE-24E7-4F8E-9D71-1DA3626BCE1A}" destId="{D1825741-D71F-419C-B7A5-68A2E7C07604}" srcOrd="0" destOrd="0" presId="urn:microsoft.com/office/officeart/2005/8/layout/process4"/>
    <dgm:cxn modelId="{2BF286E6-B300-432B-A4BD-1CFE5DFAA10F}" type="presOf" srcId="{B8537EE8-D99B-476B-946E-A6E8D9F7F09B}" destId="{7C4F588A-08FF-4194-8297-EA57DB380BB3}" srcOrd="0" destOrd="0" presId="urn:microsoft.com/office/officeart/2005/8/layout/process4"/>
    <dgm:cxn modelId="{CC3AB4F6-9131-4F4A-8A9D-8A577B20D3B9}" srcId="{D339F430-C3B2-44B8-A312-207EC7093FDD}" destId="{E3C18D33-546A-4734-85C8-C7D014F0B827}" srcOrd="1" destOrd="0" parTransId="{141257CA-318F-41C4-B080-27F44247D67B}" sibTransId="{08C10DA5-74A0-447E-B816-AD99BD5028EE}"/>
    <dgm:cxn modelId="{EE13A000-1A4F-4437-B99A-E03031799838}" type="presParOf" srcId="{D502240E-C280-4A68-B897-435036E52ECA}" destId="{9101D432-B29D-4AAE-A1F9-DC70653FD60E}" srcOrd="0" destOrd="0" presId="urn:microsoft.com/office/officeart/2005/8/layout/process4"/>
    <dgm:cxn modelId="{E566DC1E-1E3F-4543-A8D2-25EEE58E8BFB}" type="presParOf" srcId="{9101D432-B29D-4AAE-A1F9-DC70653FD60E}" destId="{49E07277-BD45-4B54-9067-EA1E69907C4C}" srcOrd="0" destOrd="0" presId="urn:microsoft.com/office/officeart/2005/8/layout/process4"/>
    <dgm:cxn modelId="{D3B619F6-513F-42FC-B65C-04B941CD97CB}" type="presParOf" srcId="{D502240E-C280-4A68-B897-435036E52ECA}" destId="{B7F93F96-49FD-4EA9-8F35-FE23674361A0}" srcOrd="1" destOrd="0" presId="urn:microsoft.com/office/officeart/2005/8/layout/process4"/>
    <dgm:cxn modelId="{B2E01069-35A5-442F-8DD3-C6D941DC8E67}" type="presParOf" srcId="{D502240E-C280-4A68-B897-435036E52ECA}" destId="{7B4BA0CB-424B-4D13-9329-E8F917A9EA64}" srcOrd="2" destOrd="0" presId="urn:microsoft.com/office/officeart/2005/8/layout/process4"/>
    <dgm:cxn modelId="{71D58E08-339E-4A76-BBC8-C46794E931CA}" type="presParOf" srcId="{7B4BA0CB-424B-4D13-9329-E8F917A9EA64}" destId="{9840B9A9-FB8C-4F56-953C-918B63DF8D07}" srcOrd="0" destOrd="0" presId="urn:microsoft.com/office/officeart/2005/8/layout/process4"/>
    <dgm:cxn modelId="{020FF91A-EF56-49A4-8558-56B92A1EF0C7}" type="presParOf" srcId="{D502240E-C280-4A68-B897-435036E52ECA}" destId="{BB153086-AA54-42C2-A981-869BD7C49B7E}" srcOrd="3" destOrd="0" presId="urn:microsoft.com/office/officeart/2005/8/layout/process4"/>
    <dgm:cxn modelId="{33DA5839-5351-4B09-A845-006A9E2557B2}" type="presParOf" srcId="{D502240E-C280-4A68-B897-435036E52ECA}" destId="{FB090872-BBE6-4BCB-B835-0FD8E332FC02}" srcOrd="4" destOrd="0" presId="urn:microsoft.com/office/officeart/2005/8/layout/process4"/>
    <dgm:cxn modelId="{D58C98E2-8D8E-4529-B03F-5882CC6A11FA}" type="presParOf" srcId="{FB090872-BBE6-4BCB-B835-0FD8E332FC02}" destId="{D1825741-D71F-419C-B7A5-68A2E7C07604}" srcOrd="0" destOrd="0" presId="urn:microsoft.com/office/officeart/2005/8/layout/process4"/>
    <dgm:cxn modelId="{0C0B3A19-B451-41AF-97D9-D5427D0691C7}" type="presParOf" srcId="{FB090872-BBE6-4BCB-B835-0FD8E332FC02}" destId="{F581F518-C8C3-42BF-A4C3-60E4602CEF05}" srcOrd="1" destOrd="0" presId="urn:microsoft.com/office/officeart/2005/8/layout/process4"/>
    <dgm:cxn modelId="{579C2CA3-092C-4DD8-A49A-1A7E26ECA398}" type="presParOf" srcId="{FB090872-BBE6-4BCB-B835-0FD8E332FC02}" destId="{ECFC6740-81CD-46D0-8A5B-B4AF2D9AA49A}" srcOrd="2" destOrd="0" presId="urn:microsoft.com/office/officeart/2005/8/layout/process4"/>
    <dgm:cxn modelId="{327C3E7D-7B82-4026-AB3D-64B07765D570}" type="presParOf" srcId="{ECFC6740-81CD-46D0-8A5B-B4AF2D9AA49A}" destId="{7C4F588A-08FF-4194-8297-EA57DB380BB3}" srcOrd="0" destOrd="0" presId="urn:microsoft.com/office/officeart/2005/8/layout/process4"/>
    <dgm:cxn modelId="{E4BCD686-9FF1-4EFD-B4D0-47119CDA0597}" type="presParOf" srcId="{ECFC6740-81CD-46D0-8A5B-B4AF2D9AA49A}" destId="{494F85F7-8B89-4BCB-806E-7CBE93C4AF6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EF213-8DC3-485D-B83E-0E59E91DFEB5}" type="doc">
      <dgm:prSet loTypeId="urn:diagrams.loki3.com/VaryingWidthList" loCatId="list" qsTypeId="urn:microsoft.com/office/officeart/2005/8/quickstyle/simple1" qsCatId="simple" csTypeId="urn:microsoft.com/office/officeart/2005/8/colors/accent3_1" csCatId="accent3" phldr="1"/>
      <dgm:spPr/>
    </dgm:pt>
    <dgm:pt modelId="{9E1115D0-6C7D-44E3-80F5-741D5A8332B6}">
      <dgm:prSet phldrT="[Text]" custT="1"/>
      <dgm:spPr>
        <a:xfrm>
          <a:off x="2235196" y="364"/>
          <a:ext cx="3657606" cy="583457"/>
        </a:xfrm>
        <a:prstGeom prst="rect">
          <a:avLst/>
        </a:prstGeom>
        <a:solidFill>
          <a:srgbClr val="002A5C">
            <a:lumMod val="75000"/>
          </a:srgbClr>
        </a:solidFill>
        <a:ln w="25400" cap="flat" cmpd="sng" algn="ctr">
          <a:solidFill>
            <a:srgbClr val="564EC2">
              <a:shade val="80000"/>
              <a:hueOff val="0"/>
              <a:satOff val="0"/>
              <a:lumOff val="0"/>
              <a:alphaOff val="0"/>
            </a:srgbClr>
          </a:solidFill>
          <a:prstDash val="solid"/>
        </a:ln>
        <a:effectLst/>
      </dgm:spPr>
      <dgm:t>
        <a:bodyPr/>
        <a:lstStyle/>
        <a:p>
          <a:pPr>
            <a:buNone/>
          </a:pPr>
          <a:r>
            <a:rPr lang="en-US" sz="1800" dirty="0">
              <a:solidFill>
                <a:srgbClr val="FFFFFF"/>
              </a:solidFill>
              <a:latin typeface="Arial"/>
              <a:ea typeface="+mn-ea"/>
              <a:cs typeface="+mn-cs"/>
            </a:rPr>
            <a:t>Bus Bridging Scenarios</a:t>
          </a:r>
        </a:p>
      </dgm:t>
    </dgm:pt>
    <dgm:pt modelId="{D83F3C3A-7471-49B1-9613-586DB7030682}" type="parTrans" cxnId="{BD0D3F7C-92FA-491F-A0DD-D166D6EBA0F3}">
      <dgm:prSet/>
      <dgm:spPr/>
      <dgm:t>
        <a:bodyPr/>
        <a:lstStyle/>
        <a:p>
          <a:endParaRPr lang="en-US" sz="1100"/>
        </a:p>
      </dgm:t>
    </dgm:pt>
    <dgm:pt modelId="{31A472A8-AC4A-4087-A53B-ACD866C7AF9D}" type="sibTrans" cxnId="{BD0D3F7C-92FA-491F-A0DD-D166D6EBA0F3}">
      <dgm:prSet/>
      <dgm:spPr/>
      <dgm:t>
        <a:bodyPr/>
        <a:lstStyle/>
        <a:p>
          <a:endParaRPr lang="en-US" sz="1100"/>
        </a:p>
      </dgm:t>
    </dgm:pt>
    <dgm:pt modelId="{DB17E8C6-9123-4E1F-98CD-982789A94261}">
      <dgm:prSet phldrT="[Text]" custT="1"/>
      <dgm:spPr>
        <a:xfrm>
          <a:off x="2235201" y="612994"/>
          <a:ext cx="3657596"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a:buNone/>
          </a:pPr>
          <a:r>
            <a:rPr lang="en-US" sz="1800" kern="1200" dirty="0">
              <a:solidFill>
                <a:srgbClr val="4C698D">
                  <a:hueOff val="0"/>
                  <a:satOff val="0"/>
                  <a:lumOff val="0"/>
                  <a:alphaOff val="0"/>
                </a:srgbClr>
              </a:solidFill>
              <a:latin typeface="Arial"/>
              <a:ea typeface="+mn-ea"/>
              <a:cs typeface="+mn-cs"/>
            </a:rPr>
            <a:t>Scenario 0: “Baseline Scenario”</a:t>
          </a:r>
        </a:p>
      </dgm:t>
    </dgm:pt>
    <dgm:pt modelId="{11BB32CD-2D85-4821-B987-1FFCAAEE5905}" type="parTrans" cxnId="{47E164A7-40B1-4BCC-8AD1-C8282919DBA3}">
      <dgm:prSet/>
      <dgm:spPr/>
      <dgm:t>
        <a:bodyPr/>
        <a:lstStyle/>
        <a:p>
          <a:endParaRPr lang="en-US" sz="1100"/>
        </a:p>
      </dgm:t>
    </dgm:pt>
    <dgm:pt modelId="{2C54BB14-194D-415D-82FA-31D065324646}" type="sibTrans" cxnId="{47E164A7-40B1-4BCC-8AD1-C8282919DBA3}">
      <dgm:prSet/>
      <dgm:spPr/>
      <dgm:t>
        <a:bodyPr/>
        <a:lstStyle/>
        <a:p>
          <a:endParaRPr lang="en-US" sz="1100"/>
        </a:p>
      </dgm:t>
    </dgm:pt>
    <dgm:pt modelId="{DEB354A6-19F3-410F-9FEE-851236316D7A}">
      <dgm:prSet phldrT="[Text]" custT="1"/>
      <dgm:spPr>
        <a:xfrm>
          <a:off x="2235198" y="1225625"/>
          <a:ext cx="3657603"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a:buNone/>
          </a:pPr>
          <a:r>
            <a:rPr lang="en-CA" sz="1800" kern="1200" dirty="0">
              <a:solidFill>
                <a:srgbClr val="4C698D">
                  <a:hueOff val="0"/>
                  <a:satOff val="0"/>
                  <a:lumOff val="0"/>
                  <a:alphaOff val="0"/>
                </a:srgbClr>
              </a:solidFill>
              <a:latin typeface="Arial"/>
              <a:ea typeface="+mn-ea"/>
              <a:cs typeface="+mn-cs"/>
            </a:rPr>
            <a:t>Scenario 1: “Shorter Incident”</a:t>
          </a:r>
          <a:endParaRPr lang="en-US" sz="1800" kern="1200" dirty="0">
            <a:solidFill>
              <a:srgbClr val="4C698D">
                <a:hueOff val="0"/>
                <a:satOff val="0"/>
                <a:lumOff val="0"/>
                <a:alphaOff val="0"/>
              </a:srgbClr>
            </a:solidFill>
            <a:latin typeface="Arial"/>
            <a:ea typeface="+mn-ea"/>
            <a:cs typeface="+mn-cs"/>
          </a:endParaRPr>
        </a:p>
      </dgm:t>
    </dgm:pt>
    <dgm:pt modelId="{AA497084-8100-430F-8DC0-92CF15946F0B}" type="parTrans" cxnId="{84E1FF95-6779-4BD6-986C-C26714B1A3CF}">
      <dgm:prSet/>
      <dgm:spPr/>
      <dgm:t>
        <a:bodyPr/>
        <a:lstStyle/>
        <a:p>
          <a:endParaRPr lang="en-US" sz="1100"/>
        </a:p>
      </dgm:t>
    </dgm:pt>
    <dgm:pt modelId="{1B63B17C-F206-4D1F-B323-B1F23E1A3597}" type="sibTrans" cxnId="{84E1FF95-6779-4BD6-986C-C26714B1A3CF}">
      <dgm:prSet/>
      <dgm:spPr/>
      <dgm:t>
        <a:bodyPr/>
        <a:lstStyle/>
        <a:p>
          <a:endParaRPr lang="en-US" sz="1100"/>
        </a:p>
      </dgm:t>
    </dgm:pt>
    <dgm:pt modelId="{4672EBF9-68D8-4229-BA27-23B2534BA5D4}">
      <dgm:prSet phldrT="[Text]" custT="1"/>
      <dgm:spPr>
        <a:xfrm>
          <a:off x="2235198" y="1838256"/>
          <a:ext cx="3657603"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a:buNone/>
          </a:pPr>
          <a:r>
            <a:rPr lang="en-CA" sz="1800" kern="1200" dirty="0">
              <a:solidFill>
                <a:srgbClr val="4C698D">
                  <a:hueOff val="0"/>
                  <a:satOff val="0"/>
                  <a:lumOff val="0"/>
                  <a:alphaOff val="0"/>
                </a:srgbClr>
              </a:solidFill>
              <a:latin typeface="Arial"/>
              <a:ea typeface="+mn-ea"/>
              <a:cs typeface="+mn-cs"/>
            </a:rPr>
            <a:t>Scenario 2: “BY ALL”</a:t>
          </a:r>
          <a:endParaRPr lang="en-US" sz="1800" kern="1200" dirty="0">
            <a:solidFill>
              <a:srgbClr val="4C698D">
                <a:hueOff val="0"/>
                <a:satOff val="0"/>
                <a:lumOff val="0"/>
                <a:alphaOff val="0"/>
              </a:srgbClr>
            </a:solidFill>
            <a:latin typeface="Arial"/>
            <a:ea typeface="+mn-ea"/>
            <a:cs typeface="+mn-cs"/>
          </a:endParaRPr>
        </a:p>
      </dgm:t>
    </dgm:pt>
    <dgm:pt modelId="{97145315-4F93-47B8-BB38-11948E2E82BB}" type="parTrans" cxnId="{CA981222-413D-4476-AE77-5CB69A7F59FD}">
      <dgm:prSet/>
      <dgm:spPr/>
      <dgm:t>
        <a:bodyPr/>
        <a:lstStyle/>
        <a:p>
          <a:endParaRPr lang="en-US" sz="1100"/>
        </a:p>
      </dgm:t>
    </dgm:pt>
    <dgm:pt modelId="{BE817668-BCE0-4A0F-B06B-471B399F4C86}" type="sibTrans" cxnId="{CA981222-413D-4476-AE77-5CB69A7F59FD}">
      <dgm:prSet/>
      <dgm:spPr/>
      <dgm:t>
        <a:bodyPr/>
        <a:lstStyle/>
        <a:p>
          <a:endParaRPr lang="en-US" sz="1100"/>
        </a:p>
      </dgm:t>
    </dgm:pt>
    <dgm:pt modelId="{9A655534-C643-4D23-B7B5-CF01BC28BFCB}">
      <dgm:prSet phldrT="[Text]" custT="1"/>
      <dgm:spPr>
        <a:xfrm>
          <a:off x="2235198" y="2450887"/>
          <a:ext cx="3657602"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marL="0" lvl="0" indent="0" algn="ctr" defTabSz="977900">
            <a:lnSpc>
              <a:spcPct val="90000"/>
            </a:lnSpc>
            <a:spcBef>
              <a:spcPct val="0"/>
            </a:spcBef>
            <a:spcAft>
              <a:spcPct val="35000"/>
            </a:spcAft>
            <a:buNone/>
          </a:pPr>
          <a:r>
            <a:rPr lang="en-CA" sz="1800" kern="1200" dirty="0">
              <a:solidFill>
                <a:srgbClr val="4C698D">
                  <a:hueOff val="0"/>
                  <a:satOff val="0"/>
                  <a:lumOff val="0"/>
                  <a:alphaOff val="0"/>
                </a:srgbClr>
              </a:solidFill>
              <a:latin typeface="Arial"/>
              <a:ea typeface="+mn-ea"/>
              <a:cs typeface="+mn-cs"/>
            </a:rPr>
            <a:t>Scenario 3: “Eglinton ALL”</a:t>
          </a:r>
          <a:endParaRPr lang="en-US" sz="1800" kern="1200" dirty="0">
            <a:solidFill>
              <a:srgbClr val="4C698D">
                <a:hueOff val="0"/>
                <a:satOff val="0"/>
                <a:lumOff val="0"/>
                <a:alphaOff val="0"/>
              </a:srgbClr>
            </a:solidFill>
            <a:latin typeface="Arial"/>
            <a:ea typeface="+mn-ea"/>
            <a:cs typeface="+mn-cs"/>
          </a:endParaRPr>
        </a:p>
      </dgm:t>
    </dgm:pt>
    <dgm:pt modelId="{14CCB1DF-3806-4C00-BB0C-0C3343E655B2}" type="parTrans" cxnId="{847A8211-7179-43B8-94F6-0494D125CF3C}">
      <dgm:prSet/>
      <dgm:spPr/>
      <dgm:t>
        <a:bodyPr/>
        <a:lstStyle/>
        <a:p>
          <a:endParaRPr lang="en-US" sz="1100"/>
        </a:p>
      </dgm:t>
    </dgm:pt>
    <dgm:pt modelId="{0DC8785D-5B3F-42C1-81DD-4CBCDF06E424}" type="sibTrans" cxnId="{847A8211-7179-43B8-94F6-0494D125CF3C}">
      <dgm:prSet/>
      <dgm:spPr/>
      <dgm:t>
        <a:bodyPr/>
        <a:lstStyle/>
        <a:p>
          <a:endParaRPr lang="en-US" sz="1100"/>
        </a:p>
      </dgm:t>
    </dgm:pt>
    <dgm:pt modelId="{D0D51B6F-462A-40C0-AEC5-6EDAC7EFB1E1}">
      <dgm:prSet phldrT="[Text]" custT="1"/>
      <dgm:spPr>
        <a:xfrm>
          <a:off x="2235198" y="3063518"/>
          <a:ext cx="3657603"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marL="0" lvl="0" indent="0" algn="ctr" defTabSz="977900">
            <a:lnSpc>
              <a:spcPct val="90000"/>
            </a:lnSpc>
            <a:spcBef>
              <a:spcPct val="0"/>
            </a:spcBef>
            <a:spcAft>
              <a:spcPct val="35000"/>
            </a:spcAft>
            <a:buNone/>
          </a:pPr>
          <a:r>
            <a:rPr lang="en-CA" sz="1800" kern="1200" dirty="0">
              <a:solidFill>
                <a:srgbClr val="4C698D">
                  <a:hueOff val="0"/>
                  <a:satOff val="0"/>
                  <a:lumOff val="0"/>
                  <a:alphaOff val="0"/>
                </a:srgbClr>
              </a:solidFill>
              <a:latin typeface="Arial"/>
              <a:ea typeface="+mn-ea"/>
              <a:cs typeface="+mn-cs"/>
            </a:rPr>
            <a:t>Scenario 4: “Fewer Buses”</a:t>
          </a:r>
          <a:endParaRPr lang="en-US" sz="1800" kern="1200" dirty="0">
            <a:solidFill>
              <a:srgbClr val="4C698D">
                <a:hueOff val="0"/>
                <a:satOff val="0"/>
                <a:lumOff val="0"/>
                <a:alphaOff val="0"/>
              </a:srgbClr>
            </a:solidFill>
            <a:latin typeface="Arial"/>
            <a:ea typeface="+mn-ea"/>
            <a:cs typeface="+mn-cs"/>
          </a:endParaRPr>
        </a:p>
      </dgm:t>
    </dgm:pt>
    <dgm:pt modelId="{FB68F05F-9306-4207-B86A-29993D4487B1}" type="parTrans" cxnId="{1A8969AC-8C62-4E0F-82E0-D95058066B74}">
      <dgm:prSet/>
      <dgm:spPr/>
      <dgm:t>
        <a:bodyPr/>
        <a:lstStyle/>
        <a:p>
          <a:endParaRPr lang="en-US" sz="1100"/>
        </a:p>
      </dgm:t>
    </dgm:pt>
    <dgm:pt modelId="{63FD34D2-ACB0-4018-AE73-5BB7093DF749}" type="sibTrans" cxnId="{1A8969AC-8C62-4E0F-82E0-D95058066B74}">
      <dgm:prSet/>
      <dgm:spPr/>
      <dgm:t>
        <a:bodyPr/>
        <a:lstStyle/>
        <a:p>
          <a:endParaRPr lang="en-US" sz="1100"/>
        </a:p>
      </dgm:t>
    </dgm:pt>
    <dgm:pt modelId="{9EC43953-F8B5-402C-992C-EE8037DBD9D4}">
      <dgm:prSet phldrT="[Text]" custT="1"/>
      <dgm:spPr>
        <a:xfrm>
          <a:off x="2235199" y="3676149"/>
          <a:ext cx="3657601"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marL="0" lvl="0" indent="0" algn="ctr" defTabSz="977900">
            <a:lnSpc>
              <a:spcPct val="90000"/>
            </a:lnSpc>
            <a:spcBef>
              <a:spcPct val="0"/>
            </a:spcBef>
            <a:spcAft>
              <a:spcPct val="35000"/>
            </a:spcAft>
            <a:buNone/>
          </a:pPr>
          <a:r>
            <a:rPr lang="en-CA" sz="1800" kern="1200" dirty="0">
              <a:solidFill>
                <a:srgbClr val="4C698D">
                  <a:hueOff val="0"/>
                  <a:satOff val="0"/>
                  <a:lumOff val="0"/>
                  <a:alphaOff val="0"/>
                </a:srgbClr>
              </a:solidFill>
              <a:latin typeface="Arial"/>
              <a:ea typeface="+mn-ea"/>
              <a:cs typeface="+mn-cs"/>
            </a:rPr>
            <a:t>Scenario 5: “Different Routes”</a:t>
          </a:r>
          <a:endParaRPr lang="en-US" sz="1800" kern="1200" dirty="0">
            <a:solidFill>
              <a:srgbClr val="4C698D">
                <a:hueOff val="0"/>
                <a:satOff val="0"/>
                <a:lumOff val="0"/>
                <a:alphaOff val="0"/>
              </a:srgbClr>
            </a:solidFill>
            <a:latin typeface="Arial"/>
            <a:ea typeface="+mn-ea"/>
            <a:cs typeface="+mn-cs"/>
          </a:endParaRPr>
        </a:p>
      </dgm:t>
    </dgm:pt>
    <dgm:pt modelId="{E965ECAF-EAD8-40BB-B00E-D1F34181C71E}" type="parTrans" cxnId="{4EF74F35-81D3-428D-8C5F-94C629267E6A}">
      <dgm:prSet/>
      <dgm:spPr/>
      <dgm:t>
        <a:bodyPr/>
        <a:lstStyle/>
        <a:p>
          <a:endParaRPr lang="en-US" sz="1100"/>
        </a:p>
      </dgm:t>
    </dgm:pt>
    <dgm:pt modelId="{68EFC783-0469-4122-81E9-295DDB6F9A32}" type="sibTrans" cxnId="{4EF74F35-81D3-428D-8C5F-94C629267E6A}">
      <dgm:prSet/>
      <dgm:spPr/>
      <dgm:t>
        <a:bodyPr/>
        <a:lstStyle/>
        <a:p>
          <a:endParaRPr lang="en-US" sz="1100"/>
        </a:p>
      </dgm:t>
    </dgm:pt>
    <dgm:pt modelId="{D7505CD6-4395-40AC-961E-A4115D1C029F}" type="pres">
      <dgm:prSet presAssocID="{D86EF213-8DC3-485D-B83E-0E59E91DFEB5}" presName="Name0" presStyleCnt="0">
        <dgm:presLayoutVars>
          <dgm:resizeHandles/>
        </dgm:presLayoutVars>
      </dgm:prSet>
      <dgm:spPr/>
    </dgm:pt>
    <dgm:pt modelId="{98B6C8C0-E77A-440B-B925-B7B579F3D059}" type="pres">
      <dgm:prSet presAssocID="{9E1115D0-6C7D-44E3-80F5-741D5A8332B6}" presName="text" presStyleLbl="node1" presStyleIdx="0" presStyleCnt="7" custScaleX="262194">
        <dgm:presLayoutVars>
          <dgm:bulletEnabled val="1"/>
        </dgm:presLayoutVars>
      </dgm:prSet>
      <dgm:spPr/>
    </dgm:pt>
    <dgm:pt modelId="{C419C02D-8BBD-4E7D-9621-5204A8B7CFD7}" type="pres">
      <dgm:prSet presAssocID="{31A472A8-AC4A-4087-A53B-ACD866C7AF9D}" presName="space" presStyleCnt="0"/>
      <dgm:spPr/>
    </dgm:pt>
    <dgm:pt modelId="{2E40541B-1F1E-4DDB-B56C-D2F7C904A65A}" type="pres">
      <dgm:prSet presAssocID="{DB17E8C6-9123-4E1F-98CD-982789A94261}" presName="text" presStyleLbl="node1" presStyleIdx="1" presStyleCnt="7" custScaleX="172936">
        <dgm:presLayoutVars>
          <dgm:bulletEnabled val="1"/>
        </dgm:presLayoutVars>
      </dgm:prSet>
      <dgm:spPr/>
    </dgm:pt>
    <dgm:pt modelId="{BE07D3FD-F5D9-4A08-86F1-05824404D70D}" type="pres">
      <dgm:prSet presAssocID="{2C54BB14-194D-415D-82FA-31D065324646}" presName="space" presStyleCnt="0"/>
      <dgm:spPr/>
    </dgm:pt>
    <dgm:pt modelId="{2D42598A-0459-4E00-970C-5D4F12F3816B}" type="pres">
      <dgm:prSet presAssocID="{DEB354A6-19F3-410F-9FEE-851236316D7A}" presName="text" presStyleLbl="node1" presStyleIdx="2" presStyleCnt="7" custScaleX="193524">
        <dgm:presLayoutVars>
          <dgm:bulletEnabled val="1"/>
        </dgm:presLayoutVars>
      </dgm:prSet>
      <dgm:spPr/>
    </dgm:pt>
    <dgm:pt modelId="{B1DA8DA3-D49B-4B5D-A184-8E0022EF1547}" type="pres">
      <dgm:prSet presAssocID="{1B63B17C-F206-4D1F-B323-B1F23E1A3597}" presName="space" presStyleCnt="0"/>
      <dgm:spPr/>
    </dgm:pt>
    <dgm:pt modelId="{99D535E7-D79D-4855-B77D-F634FD34766C}" type="pres">
      <dgm:prSet presAssocID="{4672EBF9-68D8-4229-BA27-23B2534BA5D4}" presName="text" presStyleLbl="node1" presStyleIdx="3" presStyleCnt="7" custScaleX="290286">
        <dgm:presLayoutVars>
          <dgm:bulletEnabled val="1"/>
        </dgm:presLayoutVars>
      </dgm:prSet>
      <dgm:spPr/>
    </dgm:pt>
    <dgm:pt modelId="{9FCC4182-5E7E-4B4F-9596-D1D3385DCF06}" type="pres">
      <dgm:prSet presAssocID="{BE817668-BCE0-4A0F-B06B-471B399F4C86}" presName="space" presStyleCnt="0"/>
      <dgm:spPr/>
    </dgm:pt>
    <dgm:pt modelId="{D8E16BC2-A35D-4D0B-8007-31AC2911DD7E}" type="pres">
      <dgm:prSet presAssocID="{9A655534-C643-4D23-B7B5-CF01BC28BFCB}" presName="text" presStyleLbl="node1" presStyleIdx="4" presStyleCnt="7" custScaleX="239059">
        <dgm:presLayoutVars>
          <dgm:bulletEnabled val="1"/>
        </dgm:presLayoutVars>
      </dgm:prSet>
      <dgm:spPr/>
    </dgm:pt>
    <dgm:pt modelId="{01E5C327-0A4A-4B4B-B198-C262B21C233E}" type="pres">
      <dgm:prSet presAssocID="{0DC8785D-5B3F-42C1-81DD-4CBCDF06E424}" presName="space" presStyleCnt="0"/>
      <dgm:spPr/>
    </dgm:pt>
    <dgm:pt modelId="{A5EE188D-78EB-49A3-8074-38F802F51E8C}" type="pres">
      <dgm:prSet presAssocID="{D0D51B6F-462A-40C0-AEC5-6EDAC7EFB1E1}" presName="text" presStyleLbl="node1" presStyleIdx="5" presStyleCnt="7" custScaleX="225778">
        <dgm:presLayoutVars>
          <dgm:bulletEnabled val="1"/>
        </dgm:presLayoutVars>
      </dgm:prSet>
      <dgm:spPr/>
    </dgm:pt>
    <dgm:pt modelId="{6384D8A0-BFBC-4615-A64B-F1A53D77B164}" type="pres">
      <dgm:prSet presAssocID="{63FD34D2-ACB0-4018-AE73-5BB7093DF749}" presName="space" presStyleCnt="0"/>
      <dgm:spPr/>
    </dgm:pt>
    <dgm:pt modelId="{B6626540-706B-4B7F-8DF9-62D33797C551}" type="pres">
      <dgm:prSet presAssocID="{9EC43953-F8B5-402C-992C-EE8037DBD9D4}" presName="text" presStyleLbl="node1" presStyleIdx="6" presStyleCnt="7" custScaleX="190339">
        <dgm:presLayoutVars>
          <dgm:bulletEnabled val="1"/>
        </dgm:presLayoutVars>
      </dgm:prSet>
      <dgm:spPr/>
    </dgm:pt>
  </dgm:ptLst>
  <dgm:cxnLst>
    <dgm:cxn modelId="{847A8211-7179-43B8-94F6-0494D125CF3C}" srcId="{D86EF213-8DC3-485D-B83E-0E59E91DFEB5}" destId="{9A655534-C643-4D23-B7B5-CF01BC28BFCB}" srcOrd="4" destOrd="0" parTransId="{14CCB1DF-3806-4C00-BB0C-0C3343E655B2}" sibTransId="{0DC8785D-5B3F-42C1-81DD-4CBCDF06E424}"/>
    <dgm:cxn modelId="{39A12214-1B3F-47BB-B45B-BB052479BC16}" type="presOf" srcId="{9EC43953-F8B5-402C-992C-EE8037DBD9D4}" destId="{B6626540-706B-4B7F-8DF9-62D33797C551}" srcOrd="0" destOrd="0" presId="urn:diagrams.loki3.com/VaryingWidthList"/>
    <dgm:cxn modelId="{2C755A16-0417-4211-BD84-189E89F64599}" type="presOf" srcId="{D86EF213-8DC3-485D-B83E-0E59E91DFEB5}" destId="{D7505CD6-4395-40AC-961E-A4115D1C029F}" srcOrd="0" destOrd="0" presId="urn:diagrams.loki3.com/VaryingWidthList"/>
    <dgm:cxn modelId="{CA981222-413D-4476-AE77-5CB69A7F59FD}" srcId="{D86EF213-8DC3-485D-B83E-0E59E91DFEB5}" destId="{4672EBF9-68D8-4229-BA27-23B2534BA5D4}" srcOrd="3" destOrd="0" parTransId="{97145315-4F93-47B8-BB38-11948E2E82BB}" sibTransId="{BE817668-BCE0-4A0F-B06B-471B399F4C86}"/>
    <dgm:cxn modelId="{48A88F2B-E627-424F-9B86-2EB975327F88}" type="presOf" srcId="{9A655534-C643-4D23-B7B5-CF01BC28BFCB}" destId="{D8E16BC2-A35D-4D0B-8007-31AC2911DD7E}" srcOrd="0" destOrd="0" presId="urn:diagrams.loki3.com/VaryingWidthList"/>
    <dgm:cxn modelId="{4EF74F35-81D3-428D-8C5F-94C629267E6A}" srcId="{D86EF213-8DC3-485D-B83E-0E59E91DFEB5}" destId="{9EC43953-F8B5-402C-992C-EE8037DBD9D4}" srcOrd="6" destOrd="0" parTransId="{E965ECAF-EAD8-40BB-B00E-D1F34181C71E}" sibTransId="{68EFC783-0469-4122-81E9-295DDB6F9A32}"/>
    <dgm:cxn modelId="{BE6C8F3D-C66C-4A9F-AC72-869040B6749C}" type="presOf" srcId="{4672EBF9-68D8-4229-BA27-23B2534BA5D4}" destId="{99D535E7-D79D-4855-B77D-F634FD34766C}" srcOrd="0" destOrd="0" presId="urn:diagrams.loki3.com/VaryingWidthList"/>
    <dgm:cxn modelId="{57621F61-2999-4F5F-9B4D-48D38436CE4F}" type="presOf" srcId="{9E1115D0-6C7D-44E3-80F5-741D5A8332B6}" destId="{98B6C8C0-E77A-440B-B925-B7B579F3D059}" srcOrd="0" destOrd="0" presId="urn:diagrams.loki3.com/VaryingWidthList"/>
    <dgm:cxn modelId="{BD0D3F7C-92FA-491F-A0DD-D166D6EBA0F3}" srcId="{D86EF213-8DC3-485D-B83E-0E59E91DFEB5}" destId="{9E1115D0-6C7D-44E3-80F5-741D5A8332B6}" srcOrd="0" destOrd="0" parTransId="{D83F3C3A-7471-49B1-9613-586DB7030682}" sibTransId="{31A472A8-AC4A-4087-A53B-ACD866C7AF9D}"/>
    <dgm:cxn modelId="{97A61280-6DBF-4A8E-8E94-5F5512CF1157}" type="presOf" srcId="{DEB354A6-19F3-410F-9FEE-851236316D7A}" destId="{2D42598A-0459-4E00-970C-5D4F12F3816B}" srcOrd="0" destOrd="0" presId="urn:diagrams.loki3.com/VaryingWidthList"/>
    <dgm:cxn modelId="{84E1FF95-6779-4BD6-986C-C26714B1A3CF}" srcId="{D86EF213-8DC3-485D-B83E-0E59E91DFEB5}" destId="{DEB354A6-19F3-410F-9FEE-851236316D7A}" srcOrd="2" destOrd="0" parTransId="{AA497084-8100-430F-8DC0-92CF15946F0B}" sibTransId="{1B63B17C-F206-4D1F-B323-B1F23E1A3597}"/>
    <dgm:cxn modelId="{47E164A7-40B1-4BCC-8AD1-C8282919DBA3}" srcId="{D86EF213-8DC3-485D-B83E-0E59E91DFEB5}" destId="{DB17E8C6-9123-4E1F-98CD-982789A94261}" srcOrd="1" destOrd="0" parTransId="{11BB32CD-2D85-4821-B987-1FFCAAEE5905}" sibTransId="{2C54BB14-194D-415D-82FA-31D065324646}"/>
    <dgm:cxn modelId="{1A8969AC-8C62-4E0F-82E0-D95058066B74}" srcId="{D86EF213-8DC3-485D-B83E-0E59E91DFEB5}" destId="{D0D51B6F-462A-40C0-AEC5-6EDAC7EFB1E1}" srcOrd="5" destOrd="0" parTransId="{FB68F05F-9306-4207-B86A-29993D4487B1}" sibTransId="{63FD34D2-ACB0-4018-AE73-5BB7093DF749}"/>
    <dgm:cxn modelId="{7CC732AE-4B52-4E24-BFA5-1CE3F833E5CD}" type="presOf" srcId="{DB17E8C6-9123-4E1F-98CD-982789A94261}" destId="{2E40541B-1F1E-4DDB-B56C-D2F7C904A65A}" srcOrd="0" destOrd="0" presId="urn:diagrams.loki3.com/VaryingWidthList"/>
    <dgm:cxn modelId="{70FF1EED-763D-4498-B9B5-3CDE3A7F4DC5}" type="presOf" srcId="{D0D51B6F-462A-40C0-AEC5-6EDAC7EFB1E1}" destId="{A5EE188D-78EB-49A3-8074-38F802F51E8C}" srcOrd="0" destOrd="0" presId="urn:diagrams.loki3.com/VaryingWidthList"/>
    <dgm:cxn modelId="{F80E5CF6-FC77-4D4A-8BC1-73EF7AAB9636}" type="presParOf" srcId="{D7505CD6-4395-40AC-961E-A4115D1C029F}" destId="{98B6C8C0-E77A-440B-B925-B7B579F3D059}" srcOrd="0" destOrd="0" presId="urn:diagrams.loki3.com/VaryingWidthList"/>
    <dgm:cxn modelId="{10BEDC6F-9052-4978-B866-5443B0966FA4}" type="presParOf" srcId="{D7505CD6-4395-40AC-961E-A4115D1C029F}" destId="{C419C02D-8BBD-4E7D-9621-5204A8B7CFD7}" srcOrd="1" destOrd="0" presId="urn:diagrams.loki3.com/VaryingWidthList"/>
    <dgm:cxn modelId="{75F79388-5474-47DA-A4EA-18043C37D1F9}" type="presParOf" srcId="{D7505CD6-4395-40AC-961E-A4115D1C029F}" destId="{2E40541B-1F1E-4DDB-B56C-D2F7C904A65A}" srcOrd="2" destOrd="0" presId="urn:diagrams.loki3.com/VaryingWidthList"/>
    <dgm:cxn modelId="{40471835-514C-4634-9CFF-07368F453E96}" type="presParOf" srcId="{D7505CD6-4395-40AC-961E-A4115D1C029F}" destId="{BE07D3FD-F5D9-4A08-86F1-05824404D70D}" srcOrd="3" destOrd="0" presId="urn:diagrams.loki3.com/VaryingWidthList"/>
    <dgm:cxn modelId="{94EE8FD9-3D0E-4459-BA02-3BDEA75D40D1}" type="presParOf" srcId="{D7505CD6-4395-40AC-961E-A4115D1C029F}" destId="{2D42598A-0459-4E00-970C-5D4F12F3816B}" srcOrd="4" destOrd="0" presId="urn:diagrams.loki3.com/VaryingWidthList"/>
    <dgm:cxn modelId="{1135CAE9-A0F0-4FFB-BAA2-DF47DDEEE898}" type="presParOf" srcId="{D7505CD6-4395-40AC-961E-A4115D1C029F}" destId="{B1DA8DA3-D49B-4B5D-A184-8E0022EF1547}" srcOrd="5" destOrd="0" presId="urn:diagrams.loki3.com/VaryingWidthList"/>
    <dgm:cxn modelId="{5E46DFA1-65D0-4D31-83EC-A0133D6EBBE1}" type="presParOf" srcId="{D7505CD6-4395-40AC-961E-A4115D1C029F}" destId="{99D535E7-D79D-4855-B77D-F634FD34766C}" srcOrd="6" destOrd="0" presId="urn:diagrams.loki3.com/VaryingWidthList"/>
    <dgm:cxn modelId="{642922AA-4D08-48ED-B1F9-52D6E922E0FF}" type="presParOf" srcId="{D7505CD6-4395-40AC-961E-A4115D1C029F}" destId="{9FCC4182-5E7E-4B4F-9596-D1D3385DCF06}" srcOrd="7" destOrd="0" presId="urn:diagrams.loki3.com/VaryingWidthList"/>
    <dgm:cxn modelId="{1FCD1DCB-3B55-4770-A8A3-2E727C3127EE}" type="presParOf" srcId="{D7505CD6-4395-40AC-961E-A4115D1C029F}" destId="{D8E16BC2-A35D-4D0B-8007-31AC2911DD7E}" srcOrd="8" destOrd="0" presId="urn:diagrams.loki3.com/VaryingWidthList"/>
    <dgm:cxn modelId="{FAA79E9B-BD91-4AB3-B95D-CA9F56E244E5}" type="presParOf" srcId="{D7505CD6-4395-40AC-961E-A4115D1C029F}" destId="{01E5C327-0A4A-4B4B-B198-C262B21C233E}" srcOrd="9" destOrd="0" presId="urn:diagrams.loki3.com/VaryingWidthList"/>
    <dgm:cxn modelId="{072346FE-2645-4F58-8B98-D6AAE157F7B2}" type="presParOf" srcId="{D7505CD6-4395-40AC-961E-A4115D1C029F}" destId="{A5EE188D-78EB-49A3-8074-38F802F51E8C}" srcOrd="10" destOrd="0" presId="urn:diagrams.loki3.com/VaryingWidthList"/>
    <dgm:cxn modelId="{56DE9380-5A8B-49D8-85EF-D1B2884A3407}" type="presParOf" srcId="{D7505CD6-4395-40AC-961E-A4115D1C029F}" destId="{6384D8A0-BFBC-4615-A64B-F1A53D77B164}" srcOrd="11" destOrd="0" presId="urn:diagrams.loki3.com/VaryingWidthList"/>
    <dgm:cxn modelId="{425852CE-91BD-44A9-8007-52007BDD4072}" type="presParOf" srcId="{D7505CD6-4395-40AC-961E-A4115D1C029F}" destId="{B6626540-706B-4B7F-8DF9-62D33797C551}" srcOrd="1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EF213-8DC3-485D-B83E-0E59E91DFEB5}" type="doc">
      <dgm:prSet loTypeId="urn:diagrams.loki3.com/VaryingWidthList" loCatId="list" qsTypeId="urn:microsoft.com/office/officeart/2005/8/quickstyle/simple1" qsCatId="simple" csTypeId="urn:microsoft.com/office/officeart/2005/8/colors/accent3_1" csCatId="accent3" phldr="1"/>
      <dgm:spPr/>
    </dgm:pt>
    <dgm:pt modelId="{9E1115D0-6C7D-44E3-80F5-741D5A8332B6}">
      <dgm:prSet phldrT="[Text]" custT="1"/>
      <dgm:spPr>
        <a:xfrm>
          <a:off x="2235197" y="364"/>
          <a:ext cx="3657604" cy="583457"/>
        </a:xfrm>
        <a:prstGeom prst="rect">
          <a:avLst/>
        </a:prstGeom>
        <a:solidFill>
          <a:srgbClr val="002A5C">
            <a:lumMod val="75000"/>
          </a:srgbClr>
        </a:solidFill>
        <a:ln w="25400" cap="flat" cmpd="sng" algn="ctr">
          <a:solidFill>
            <a:srgbClr val="564EC2">
              <a:shade val="80000"/>
              <a:hueOff val="0"/>
              <a:satOff val="0"/>
              <a:lumOff val="0"/>
              <a:alphaOff val="0"/>
            </a:srgbClr>
          </a:solidFill>
          <a:prstDash val="solid"/>
        </a:ln>
        <a:effectLst/>
      </dgm:spPr>
      <dgm:t>
        <a:bodyPr/>
        <a:lstStyle/>
        <a:p>
          <a:pPr>
            <a:buNone/>
          </a:pPr>
          <a:r>
            <a:rPr lang="en-US" sz="1800" dirty="0">
              <a:solidFill>
                <a:srgbClr val="FFFFFF"/>
              </a:solidFill>
              <a:latin typeface="Arial"/>
              <a:ea typeface="+mn-ea"/>
              <a:cs typeface="+mn-cs"/>
            </a:rPr>
            <a:t>Modified</a:t>
          </a:r>
          <a:r>
            <a:rPr lang="en-US" sz="2400" baseline="0" dirty="0">
              <a:solidFill>
                <a:srgbClr val="FFFFFF"/>
              </a:solidFill>
              <a:latin typeface="Arial"/>
              <a:ea typeface="+mn-ea"/>
              <a:cs typeface="+mn-cs"/>
            </a:rPr>
            <a:t> </a:t>
          </a:r>
          <a:r>
            <a:rPr lang="en-US" sz="1800" baseline="0" dirty="0">
              <a:solidFill>
                <a:srgbClr val="FFFFFF"/>
              </a:solidFill>
              <a:latin typeface="Arial"/>
              <a:ea typeface="+mn-ea"/>
              <a:cs typeface="+mn-cs"/>
            </a:rPr>
            <a:t>Specifications</a:t>
          </a:r>
          <a:r>
            <a:rPr lang="en-US" sz="2400" baseline="0" dirty="0">
              <a:solidFill>
                <a:srgbClr val="FFFFFF"/>
              </a:solidFill>
              <a:latin typeface="Arial"/>
              <a:ea typeface="+mn-ea"/>
              <a:cs typeface="+mn-cs"/>
            </a:rPr>
            <a:t> </a:t>
          </a:r>
          <a:endParaRPr lang="en-US" sz="2400" dirty="0">
            <a:solidFill>
              <a:srgbClr val="FFFFFF"/>
            </a:solidFill>
            <a:latin typeface="Arial"/>
            <a:ea typeface="+mn-ea"/>
            <a:cs typeface="+mn-cs"/>
          </a:endParaRPr>
        </a:p>
      </dgm:t>
    </dgm:pt>
    <dgm:pt modelId="{D83F3C3A-7471-49B1-9613-586DB7030682}" type="parTrans" cxnId="{BD0D3F7C-92FA-491F-A0DD-D166D6EBA0F3}">
      <dgm:prSet/>
      <dgm:spPr/>
      <dgm:t>
        <a:bodyPr/>
        <a:lstStyle/>
        <a:p>
          <a:endParaRPr lang="en-US" sz="1000"/>
        </a:p>
      </dgm:t>
    </dgm:pt>
    <dgm:pt modelId="{31A472A8-AC4A-4087-A53B-ACD866C7AF9D}" type="sibTrans" cxnId="{BD0D3F7C-92FA-491F-A0DD-D166D6EBA0F3}">
      <dgm:prSet/>
      <dgm:spPr/>
      <dgm:t>
        <a:bodyPr/>
        <a:lstStyle/>
        <a:p>
          <a:endParaRPr lang="en-US" sz="1000"/>
        </a:p>
      </dgm:t>
    </dgm:pt>
    <dgm:pt modelId="{DB17E8C6-9123-4E1F-98CD-982789A94261}">
      <dgm:prSet phldrT="[Text]" custT="1"/>
      <dgm:spPr>
        <a:xfrm>
          <a:off x="2235202" y="612994"/>
          <a:ext cx="3657595"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a:buNone/>
          </a:pPr>
          <a:r>
            <a:rPr lang="en-US" sz="1600" dirty="0">
              <a:solidFill>
                <a:srgbClr val="4C698D">
                  <a:hueOff val="0"/>
                  <a:satOff val="0"/>
                  <a:lumOff val="0"/>
                  <a:alphaOff val="0"/>
                </a:srgbClr>
              </a:solidFill>
              <a:latin typeface="Arial"/>
              <a:ea typeface="+mn-ea"/>
              <a:cs typeface="+mn-cs"/>
            </a:rPr>
            <a:t>No modification</a:t>
          </a:r>
        </a:p>
      </dgm:t>
    </dgm:pt>
    <dgm:pt modelId="{11BB32CD-2D85-4821-B987-1FFCAAEE5905}" type="parTrans" cxnId="{47E164A7-40B1-4BCC-8AD1-C8282919DBA3}">
      <dgm:prSet/>
      <dgm:spPr/>
      <dgm:t>
        <a:bodyPr/>
        <a:lstStyle/>
        <a:p>
          <a:endParaRPr lang="en-US" sz="1000"/>
        </a:p>
      </dgm:t>
    </dgm:pt>
    <dgm:pt modelId="{2C54BB14-194D-415D-82FA-31D065324646}" type="sibTrans" cxnId="{47E164A7-40B1-4BCC-8AD1-C8282919DBA3}">
      <dgm:prSet/>
      <dgm:spPr/>
      <dgm:t>
        <a:bodyPr/>
        <a:lstStyle/>
        <a:p>
          <a:endParaRPr lang="en-US" sz="1000"/>
        </a:p>
      </dgm:t>
    </dgm:pt>
    <dgm:pt modelId="{DEB354A6-19F3-410F-9FEE-851236316D7A}">
      <dgm:prSet phldrT="[Text]" custT="1"/>
      <dgm:spPr>
        <a:xfrm>
          <a:off x="2235193" y="1225625"/>
          <a:ext cx="3657612"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a:buNone/>
          </a:pPr>
          <a:r>
            <a:rPr lang="en-US" sz="1600" dirty="0">
              <a:solidFill>
                <a:srgbClr val="4C698D">
                  <a:hueOff val="0"/>
                  <a:satOff val="0"/>
                  <a:lumOff val="0"/>
                  <a:alphaOff val="0"/>
                </a:srgbClr>
              </a:solidFill>
              <a:latin typeface="Arial"/>
              <a:ea typeface="+mn-ea"/>
              <a:cs typeface="+mn-cs"/>
            </a:rPr>
            <a:t>Incident</a:t>
          </a:r>
          <a:r>
            <a:rPr lang="en-US" sz="1600" baseline="0" dirty="0">
              <a:solidFill>
                <a:srgbClr val="4C698D">
                  <a:hueOff val="0"/>
                  <a:satOff val="0"/>
                  <a:lumOff val="0"/>
                  <a:alphaOff val="0"/>
                </a:srgbClr>
              </a:solidFill>
              <a:latin typeface="Arial"/>
              <a:ea typeface="+mn-ea"/>
              <a:cs typeface="+mn-cs"/>
            </a:rPr>
            <a:t> duration reduced from 31mins to 25mins</a:t>
          </a:r>
          <a:endParaRPr lang="en-US" sz="1600" dirty="0">
            <a:solidFill>
              <a:srgbClr val="4C698D">
                <a:hueOff val="0"/>
                <a:satOff val="0"/>
                <a:lumOff val="0"/>
                <a:alphaOff val="0"/>
              </a:srgbClr>
            </a:solidFill>
            <a:latin typeface="Arial"/>
            <a:ea typeface="+mn-ea"/>
            <a:cs typeface="+mn-cs"/>
          </a:endParaRPr>
        </a:p>
      </dgm:t>
    </dgm:pt>
    <dgm:pt modelId="{AA497084-8100-430F-8DC0-92CF15946F0B}" type="parTrans" cxnId="{84E1FF95-6779-4BD6-986C-C26714B1A3CF}">
      <dgm:prSet/>
      <dgm:spPr/>
      <dgm:t>
        <a:bodyPr/>
        <a:lstStyle/>
        <a:p>
          <a:endParaRPr lang="en-US" sz="1000"/>
        </a:p>
      </dgm:t>
    </dgm:pt>
    <dgm:pt modelId="{1B63B17C-F206-4D1F-B323-B1F23E1A3597}" type="sibTrans" cxnId="{84E1FF95-6779-4BD6-986C-C26714B1A3CF}">
      <dgm:prSet/>
      <dgm:spPr/>
      <dgm:t>
        <a:bodyPr/>
        <a:lstStyle/>
        <a:p>
          <a:endParaRPr lang="en-US" sz="1000"/>
        </a:p>
      </dgm:t>
    </dgm:pt>
    <dgm:pt modelId="{4672EBF9-68D8-4229-BA27-23B2534BA5D4}">
      <dgm:prSet phldrT="[Text]" custT="1"/>
      <dgm:spPr>
        <a:xfrm>
          <a:off x="2235192" y="1838256"/>
          <a:ext cx="3657614"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a:buNone/>
          </a:pPr>
          <a:r>
            <a:rPr lang="en-CA" sz="1600" dirty="0">
              <a:solidFill>
                <a:srgbClr val="4C698D">
                  <a:hueOff val="0"/>
                  <a:satOff val="0"/>
                  <a:lumOff val="0"/>
                  <a:alphaOff val="0"/>
                </a:srgbClr>
              </a:solidFill>
              <a:latin typeface="Arial"/>
              <a:ea typeface="+mn-ea"/>
              <a:cs typeface="+mn-cs"/>
            </a:rPr>
            <a:t>All shuttle buses are dispatched to Bloor-Yonge station first</a:t>
          </a:r>
          <a:endParaRPr lang="en-US" sz="1600" dirty="0">
            <a:solidFill>
              <a:srgbClr val="4C698D">
                <a:hueOff val="0"/>
                <a:satOff val="0"/>
                <a:lumOff val="0"/>
                <a:alphaOff val="0"/>
              </a:srgbClr>
            </a:solidFill>
            <a:latin typeface="Arial"/>
            <a:ea typeface="+mn-ea"/>
            <a:cs typeface="+mn-cs"/>
          </a:endParaRPr>
        </a:p>
      </dgm:t>
    </dgm:pt>
    <dgm:pt modelId="{97145315-4F93-47B8-BB38-11948E2E82BB}" type="parTrans" cxnId="{CA981222-413D-4476-AE77-5CB69A7F59FD}">
      <dgm:prSet/>
      <dgm:spPr/>
      <dgm:t>
        <a:bodyPr/>
        <a:lstStyle/>
        <a:p>
          <a:endParaRPr lang="en-US" sz="1000"/>
        </a:p>
      </dgm:t>
    </dgm:pt>
    <dgm:pt modelId="{BE817668-BCE0-4A0F-B06B-471B399F4C86}" type="sibTrans" cxnId="{CA981222-413D-4476-AE77-5CB69A7F59FD}">
      <dgm:prSet/>
      <dgm:spPr/>
      <dgm:t>
        <a:bodyPr/>
        <a:lstStyle/>
        <a:p>
          <a:endParaRPr lang="en-US" sz="1000"/>
        </a:p>
      </dgm:t>
    </dgm:pt>
    <dgm:pt modelId="{9A655534-C643-4D23-B7B5-CF01BC28BFCB}">
      <dgm:prSet phldrT="[Text]" custT="1"/>
      <dgm:spPr>
        <a:xfrm>
          <a:off x="2235192" y="2450887"/>
          <a:ext cx="3657614"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a:buNone/>
          </a:pPr>
          <a:r>
            <a:rPr lang="en-CA" sz="1600" dirty="0">
              <a:solidFill>
                <a:srgbClr val="4C698D">
                  <a:hueOff val="0"/>
                  <a:satOff val="0"/>
                  <a:lumOff val="0"/>
                  <a:alphaOff val="0"/>
                </a:srgbClr>
              </a:solidFill>
              <a:latin typeface="Arial"/>
              <a:ea typeface="+mn-ea"/>
              <a:cs typeface="+mn-cs"/>
            </a:rPr>
            <a:t>All shuttle buses are dispatched to Eglinton station first</a:t>
          </a:r>
          <a:endParaRPr lang="en-US" sz="1600" dirty="0">
            <a:solidFill>
              <a:srgbClr val="4C698D">
                <a:hueOff val="0"/>
                <a:satOff val="0"/>
                <a:lumOff val="0"/>
                <a:alphaOff val="0"/>
              </a:srgbClr>
            </a:solidFill>
            <a:latin typeface="Arial"/>
            <a:ea typeface="+mn-ea"/>
            <a:cs typeface="+mn-cs"/>
          </a:endParaRPr>
        </a:p>
      </dgm:t>
    </dgm:pt>
    <dgm:pt modelId="{14CCB1DF-3806-4C00-BB0C-0C3343E655B2}" type="parTrans" cxnId="{847A8211-7179-43B8-94F6-0494D125CF3C}">
      <dgm:prSet/>
      <dgm:spPr/>
      <dgm:t>
        <a:bodyPr/>
        <a:lstStyle/>
        <a:p>
          <a:endParaRPr lang="en-US" sz="1000"/>
        </a:p>
      </dgm:t>
    </dgm:pt>
    <dgm:pt modelId="{0DC8785D-5B3F-42C1-81DD-4CBCDF06E424}" type="sibTrans" cxnId="{847A8211-7179-43B8-94F6-0494D125CF3C}">
      <dgm:prSet/>
      <dgm:spPr/>
      <dgm:t>
        <a:bodyPr/>
        <a:lstStyle/>
        <a:p>
          <a:endParaRPr lang="en-US" sz="1000"/>
        </a:p>
      </dgm:t>
    </dgm:pt>
    <dgm:pt modelId="{D0D51B6F-462A-40C0-AEC5-6EDAC7EFB1E1}">
      <dgm:prSet phldrT="[Text]" custT="1"/>
      <dgm:spPr>
        <a:xfrm>
          <a:off x="2235194" y="3063518"/>
          <a:ext cx="3657610"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a:buNone/>
          </a:pPr>
          <a:r>
            <a:rPr lang="en-CA" sz="1600" dirty="0">
              <a:solidFill>
                <a:srgbClr val="4C698D">
                  <a:hueOff val="0"/>
                  <a:satOff val="0"/>
                  <a:lumOff val="0"/>
                  <a:alphaOff val="0"/>
                </a:srgbClr>
              </a:solidFill>
              <a:latin typeface="Arial"/>
              <a:ea typeface="+mn-ea"/>
              <a:cs typeface="+mn-cs"/>
            </a:rPr>
            <a:t>Number of shuttle buses reduced from 23 to 15</a:t>
          </a:r>
          <a:endParaRPr lang="en-US" sz="1600" dirty="0">
            <a:solidFill>
              <a:srgbClr val="4C698D">
                <a:hueOff val="0"/>
                <a:satOff val="0"/>
                <a:lumOff val="0"/>
                <a:alphaOff val="0"/>
              </a:srgbClr>
            </a:solidFill>
            <a:latin typeface="Arial"/>
            <a:ea typeface="+mn-ea"/>
            <a:cs typeface="+mn-cs"/>
          </a:endParaRPr>
        </a:p>
      </dgm:t>
    </dgm:pt>
    <dgm:pt modelId="{FB68F05F-9306-4207-B86A-29993D4487B1}" type="parTrans" cxnId="{1A8969AC-8C62-4E0F-82E0-D95058066B74}">
      <dgm:prSet/>
      <dgm:spPr/>
      <dgm:t>
        <a:bodyPr/>
        <a:lstStyle/>
        <a:p>
          <a:endParaRPr lang="en-US" sz="1000"/>
        </a:p>
      </dgm:t>
    </dgm:pt>
    <dgm:pt modelId="{63FD34D2-ACB0-4018-AE73-5BB7093DF749}" type="sibTrans" cxnId="{1A8969AC-8C62-4E0F-82E0-D95058066B74}">
      <dgm:prSet/>
      <dgm:spPr/>
      <dgm:t>
        <a:bodyPr/>
        <a:lstStyle/>
        <a:p>
          <a:endParaRPr lang="en-US" sz="1000"/>
        </a:p>
      </dgm:t>
    </dgm:pt>
    <dgm:pt modelId="{9EC43953-F8B5-402C-992C-EE8037DBD9D4}">
      <dgm:prSet phldrT="[Text]" custT="1"/>
      <dgm:spPr>
        <a:xfrm>
          <a:off x="2235198" y="3676149"/>
          <a:ext cx="3657602"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ln>
        <a:effectLst/>
      </dgm:spPr>
      <dgm:t>
        <a:bodyPr/>
        <a:lstStyle/>
        <a:p>
          <a:pPr>
            <a:buNone/>
          </a:pPr>
          <a:r>
            <a:rPr lang="en-CA" sz="1600" dirty="0">
              <a:solidFill>
                <a:srgbClr val="4C698D">
                  <a:hueOff val="0"/>
                  <a:satOff val="0"/>
                  <a:lumOff val="0"/>
                  <a:alphaOff val="0"/>
                </a:srgbClr>
              </a:solidFill>
              <a:latin typeface="Arial"/>
              <a:ea typeface="+mn-ea"/>
              <a:cs typeface="+mn-cs"/>
            </a:rPr>
            <a:t>Shuttle buses are dispatched from nearby routes.</a:t>
          </a:r>
          <a:endParaRPr lang="en-US" sz="1600" dirty="0">
            <a:solidFill>
              <a:srgbClr val="4C698D">
                <a:hueOff val="0"/>
                <a:satOff val="0"/>
                <a:lumOff val="0"/>
                <a:alphaOff val="0"/>
              </a:srgbClr>
            </a:solidFill>
            <a:latin typeface="Arial"/>
            <a:ea typeface="+mn-ea"/>
            <a:cs typeface="+mn-cs"/>
          </a:endParaRPr>
        </a:p>
      </dgm:t>
    </dgm:pt>
    <dgm:pt modelId="{E965ECAF-EAD8-40BB-B00E-D1F34181C71E}" type="parTrans" cxnId="{4EF74F35-81D3-428D-8C5F-94C629267E6A}">
      <dgm:prSet/>
      <dgm:spPr/>
      <dgm:t>
        <a:bodyPr/>
        <a:lstStyle/>
        <a:p>
          <a:endParaRPr lang="en-US" sz="1000"/>
        </a:p>
      </dgm:t>
    </dgm:pt>
    <dgm:pt modelId="{68EFC783-0469-4122-81E9-295DDB6F9A32}" type="sibTrans" cxnId="{4EF74F35-81D3-428D-8C5F-94C629267E6A}">
      <dgm:prSet/>
      <dgm:spPr/>
      <dgm:t>
        <a:bodyPr/>
        <a:lstStyle/>
        <a:p>
          <a:endParaRPr lang="en-US" sz="1000"/>
        </a:p>
      </dgm:t>
    </dgm:pt>
    <dgm:pt modelId="{D7505CD6-4395-40AC-961E-A4115D1C029F}" type="pres">
      <dgm:prSet presAssocID="{D86EF213-8DC3-485D-B83E-0E59E91DFEB5}" presName="Name0" presStyleCnt="0">
        <dgm:presLayoutVars>
          <dgm:resizeHandles/>
        </dgm:presLayoutVars>
      </dgm:prSet>
      <dgm:spPr/>
    </dgm:pt>
    <dgm:pt modelId="{98B6C8C0-E77A-440B-B925-B7B579F3D059}" type="pres">
      <dgm:prSet presAssocID="{9E1115D0-6C7D-44E3-80F5-741D5A8332B6}" presName="text" presStyleLbl="node1" presStyleIdx="0" presStyleCnt="7" custScaleX="147782">
        <dgm:presLayoutVars>
          <dgm:bulletEnabled val="1"/>
        </dgm:presLayoutVars>
      </dgm:prSet>
      <dgm:spPr/>
    </dgm:pt>
    <dgm:pt modelId="{C419C02D-8BBD-4E7D-9621-5204A8B7CFD7}" type="pres">
      <dgm:prSet presAssocID="{31A472A8-AC4A-4087-A53B-ACD866C7AF9D}" presName="space" presStyleCnt="0"/>
      <dgm:spPr/>
    </dgm:pt>
    <dgm:pt modelId="{2E40541B-1F1E-4DDB-B56C-D2F7C904A65A}" type="pres">
      <dgm:prSet presAssocID="{DB17E8C6-9123-4E1F-98CD-982789A94261}" presName="text" presStyleLbl="node1" presStyleIdx="1" presStyleCnt="7" custScaleX="312615">
        <dgm:presLayoutVars>
          <dgm:bulletEnabled val="1"/>
        </dgm:presLayoutVars>
      </dgm:prSet>
      <dgm:spPr/>
    </dgm:pt>
    <dgm:pt modelId="{BE07D3FD-F5D9-4A08-86F1-05824404D70D}" type="pres">
      <dgm:prSet presAssocID="{2C54BB14-194D-415D-82FA-31D065324646}" presName="space" presStyleCnt="0"/>
      <dgm:spPr/>
    </dgm:pt>
    <dgm:pt modelId="{2D42598A-0459-4E00-970C-5D4F12F3816B}" type="pres">
      <dgm:prSet presAssocID="{DEB354A6-19F3-410F-9FEE-851236316D7A}" presName="text" presStyleLbl="node1" presStyleIdx="2" presStyleCnt="7" custScaleX="153359">
        <dgm:presLayoutVars>
          <dgm:bulletEnabled val="1"/>
        </dgm:presLayoutVars>
      </dgm:prSet>
      <dgm:spPr/>
    </dgm:pt>
    <dgm:pt modelId="{B1DA8DA3-D49B-4B5D-A184-8E0022EF1547}" type="pres">
      <dgm:prSet presAssocID="{1B63B17C-F206-4D1F-B323-B1F23E1A3597}" presName="space" presStyleCnt="0"/>
      <dgm:spPr/>
    </dgm:pt>
    <dgm:pt modelId="{99D535E7-D79D-4855-B77D-F634FD34766C}" type="pres">
      <dgm:prSet presAssocID="{4672EBF9-68D8-4229-BA27-23B2534BA5D4}" presName="text" presStyleLbl="node1" presStyleIdx="3" presStyleCnt="7" custScaleX="123152">
        <dgm:presLayoutVars>
          <dgm:bulletEnabled val="1"/>
        </dgm:presLayoutVars>
      </dgm:prSet>
      <dgm:spPr/>
    </dgm:pt>
    <dgm:pt modelId="{9FCC4182-5E7E-4B4F-9596-D1D3385DCF06}" type="pres">
      <dgm:prSet presAssocID="{BE817668-BCE0-4A0F-B06B-471B399F4C86}" presName="space" presStyleCnt="0"/>
      <dgm:spPr/>
    </dgm:pt>
    <dgm:pt modelId="{D8E16BC2-A35D-4D0B-8007-31AC2911DD7E}" type="pres">
      <dgm:prSet presAssocID="{9A655534-C643-4D23-B7B5-CF01BC28BFCB}" presName="text" presStyleLbl="node1" presStyleIdx="4" presStyleCnt="7" custScaleX="123152">
        <dgm:presLayoutVars>
          <dgm:bulletEnabled val="1"/>
        </dgm:presLayoutVars>
      </dgm:prSet>
      <dgm:spPr/>
    </dgm:pt>
    <dgm:pt modelId="{01E5C327-0A4A-4B4B-B198-C262B21C233E}" type="pres">
      <dgm:prSet presAssocID="{0DC8785D-5B3F-42C1-81DD-4CBCDF06E424}" presName="space" presStyleCnt="0"/>
      <dgm:spPr/>
    </dgm:pt>
    <dgm:pt modelId="{A5EE188D-78EB-49A3-8074-38F802F51E8C}" type="pres">
      <dgm:prSet presAssocID="{D0D51B6F-462A-40C0-AEC5-6EDAC7EFB1E1}" presName="text" presStyleLbl="node1" presStyleIdx="5" presStyleCnt="7" custScaleX="159373">
        <dgm:presLayoutVars>
          <dgm:bulletEnabled val="1"/>
        </dgm:presLayoutVars>
      </dgm:prSet>
      <dgm:spPr/>
    </dgm:pt>
    <dgm:pt modelId="{6384D8A0-BFBC-4615-A64B-F1A53D77B164}" type="pres">
      <dgm:prSet presAssocID="{63FD34D2-ACB0-4018-AE73-5BB7093DF749}" presName="space" presStyleCnt="0"/>
      <dgm:spPr/>
    </dgm:pt>
    <dgm:pt modelId="{B6626540-706B-4B7F-8DF9-62D33797C551}" type="pres">
      <dgm:prSet presAssocID="{9EC43953-F8B5-402C-992C-EE8037DBD9D4}" presName="text" presStyleLbl="node1" presStyleIdx="6" presStyleCnt="7" custScaleX="133246">
        <dgm:presLayoutVars>
          <dgm:bulletEnabled val="1"/>
        </dgm:presLayoutVars>
      </dgm:prSet>
      <dgm:spPr/>
    </dgm:pt>
  </dgm:ptLst>
  <dgm:cxnLst>
    <dgm:cxn modelId="{847A8211-7179-43B8-94F6-0494D125CF3C}" srcId="{D86EF213-8DC3-485D-B83E-0E59E91DFEB5}" destId="{9A655534-C643-4D23-B7B5-CF01BC28BFCB}" srcOrd="4" destOrd="0" parTransId="{14CCB1DF-3806-4C00-BB0C-0C3343E655B2}" sibTransId="{0DC8785D-5B3F-42C1-81DD-4CBCDF06E424}"/>
    <dgm:cxn modelId="{39A12214-1B3F-47BB-B45B-BB052479BC16}" type="presOf" srcId="{9EC43953-F8B5-402C-992C-EE8037DBD9D4}" destId="{B6626540-706B-4B7F-8DF9-62D33797C551}" srcOrd="0" destOrd="0" presId="urn:diagrams.loki3.com/VaryingWidthList"/>
    <dgm:cxn modelId="{2C755A16-0417-4211-BD84-189E89F64599}" type="presOf" srcId="{D86EF213-8DC3-485D-B83E-0E59E91DFEB5}" destId="{D7505CD6-4395-40AC-961E-A4115D1C029F}" srcOrd="0" destOrd="0" presId="urn:diagrams.loki3.com/VaryingWidthList"/>
    <dgm:cxn modelId="{CA981222-413D-4476-AE77-5CB69A7F59FD}" srcId="{D86EF213-8DC3-485D-B83E-0E59E91DFEB5}" destId="{4672EBF9-68D8-4229-BA27-23B2534BA5D4}" srcOrd="3" destOrd="0" parTransId="{97145315-4F93-47B8-BB38-11948E2E82BB}" sibTransId="{BE817668-BCE0-4A0F-B06B-471B399F4C86}"/>
    <dgm:cxn modelId="{48A88F2B-E627-424F-9B86-2EB975327F88}" type="presOf" srcId="{9A655534-C643-4D23-B7B5-CF01BC28BFCB}" destId="{D8E16BC2-A35D-4D0B-8007-31AC2911DD7E}" srcOrd="0" destOrd="0" presId="urn:diagrams.loki3.com/VaryingWidthList"/>
    <dgm:cxn modelId="{4EF74F35-81D3-428D-8C5F-94C629267E6A}" srcId="{D86EF213-8DC3-485D-B83E-0E59E91DFEB5}" destId="{9EC43953-F8B5-402C-992C-EE8037DBD9D4}" srcOrd="6" destOrd="0" parTransId="{E965ECAF-EAD8-40BB-B00E-D1F34181C71E}" sibTransId="{68EFC783-0469-4122-81E9-295DDB6F9A32}"/>
    <dgm:cxn modelId="{BE6C8F3D-C66C-4A9F-AC72-869040B6749C}" type="presOf" srcId="{4672EBF9-68D8-4229-BA27-23B2534BA5D4}" destId="{99D535E7-D79D-4855-B77D-F634FD34766C}" srcOrd="0" destOrd="0" presId="urn:diagrams.loki3.com/VaryingWidthList"/>
    <dgm:cxn modelId="{57621F61-2999-4F5F-9B4D-48D38436CE4F}" type="presOf" srcId="{9E1115D0-6C7D-44E3-80F5-741D5A8332B6}" destId="{98B6C8C0-E77A-440B-B925-B7B579F3D059}" srcOrd="0" destOrd="0" presId="urn:diagrams.loki3.com/VaryingWidthList"/>
    <dgm:cxn modelId="{BD0D3F7C-92FA-491F-A0DD-D166D6EBA0F3}" srcId="{D86EF213-8DC3-485D-B83E-0E59E91DFEB5}" destId="{9E1115D0-6C7D-44E3-80F5-741D5A8332B6}" srcOrd="0" destOrd="0" parTransId="{D83F3C3A-7471-49B1-9613-586DB7030682}" sibTransId="{31A472A8-AC4A-4087-A53B-ACD866C7AF9D}"/>
    <dgm:cxn modelId="{97A61280-6DBF-4A8E-8E94-5F5512CF1157}" type="presOf" srcId="{DEB354A6-19F3-410F-9FEE-851236316D7A}" destId="{2D42598A-0459-4E00-970C-5D4F12F3816B}" srcOrd="0" destOrd="0" presId="urn:diagrams.loki3.com/VaryingWidthList"/>
    <dgm:cxn modelId="{84E1FF95-6779-4BD6-986C-C26714B1A3CF}" srcId="{D86EF213-8DC3-485D-B83E-0E59E91DFEB5}" destId="{DEB354A6-19F3-410F-9FEE-851236316D7A}" srcOrd="2" destOrd="0" parTransId="{AA497084-8100-430F-8DC0-92CF15946F0B}" sibTransId="{1B63B17C-F206-4D1F-B323-B1F23E1A3597}"/>
    <dgm:cxn modelId="{47E164A7-40B1-4BCC-8AD1-C8282919DBA3}" srcId="{D86EF213-8DC3-485D-B83E-0E59E91DFEB5}" destId="{DB17E8C6-9123-4E1F-98CD-982789A94261}" srcOrd="1" destOrd="0" parTransId="{11BB32CD-2D85-4821-B987-1FFCAAEE5905}" sibTransId="{2C54BB14-194D-415D-82FA-31D065324646}"/>
    <dgm:cxn modelId="{1A8969AC-8C62-4E0F-82E0-D95058066B74}" srcId="{D86EF213-8DC3-485D-B83E-0E59E91DFEB5}" destId="{D0D51B6F-462A-40C0-AEC5-6EDAC7EFB1E1}" srcOrd="5" destOrd="0" parTransId="{FB68F05F-9306-4207-B86A-29993D4487B1}" sibTransId="{63FD34D2-ACB0-4018-AE73-5BB7093DF749}"/>
    <dgm:cxn modelId="{7CC732AE-4B52-4E24-BFA5-1CE3F833E5CD}" type="presOf" srcId="{DB17E8C6-9123-4E1F-98CD-982789A94261}" destId="{2E40541B-1F1E-4DDB-B56C-D2F7C904A65A}" srcOrd="0" destOrd="0" presId="urn:diagrams.loki3.com/VaryingWidthList"/>
    <dgm:cxn modelId="{70FF1EED-763D-4498-B9B5-3CDE3A7F4DC5}" type="presOf" srcId="{D0D51B6F-462A-40C0-AEC5-6EDAC7EFB1E1}" destId="{A5EE188D-78EB-49A3-8074-38F802F51E8C}" srcOrd="0" destOrd="0" presId="urn:diagrams.loki3.com/VaryingWidthList"/>
    <dgm:cxn modelId="{F80E5CF6-FC77-4D4A-8BC1-73EF7AAB9636}" type="presParOf" srcId="{D7505CD6-4395-40AC-961E-A4115D1C029F}" destId="{98B6C8C0-E77A-440B-B925-B7B579F3D059}" srcOrd="0" destOrd="0" presId="urn:diagrams.loki3.com/VaryingWidthList"/>
    <dgm:cxn modelId="{10BEDC6F-9052-4978-B866-5443B0966FA4}" type="presParOf" srcId="{D7505CD6-4395-40AC-961E-A4115D1C029F}" destId="{C419C02D-8BBD-4E7D-9621-5204A8B7CFD7}" srcOrd="1" destOrd="0" presId="urn:diagrams.loki3.com/VaryingWidthList"/>
    <dgm:cxn modelId="{75F79388-5474-47DA-A4EA-18043C37D1F9}" type="presParOf" srcId="{D7505CD6-4395-40AC-961E-A4115D1C029F}" destId="{2E40541B-1F1E-4DDB-B56C-D2F7C904A65A}" srcOrd="2" destOrd="0" presId="urn:diagrams.loki3.com/VaryingWidthList"/>
    <dgm:cxn modelId="{40471835-514C-4634-9CFF-07368F453E96}" type="presParOf" srcId="{D7505CD6-4395-40AC-961E-A4115D1C029F}" destId="{BE07D3FD-F5D9-4A08-86F1-05824404D70D}" srcOrd="3" destOrd="0" presId="urn:diagrams.loki3.com/VaryingWidthList"/>
    <dgm:cxn modelId="{94EE8FD9-3D0E-4459-BA02-3BDEA75D40D1}" type="presParOf" srcId="{D7505CD6-4395-40AC-961E-A4115D1C029F}" destId="{2D42598A-0459-4E00-970C-5D4F12F3816B}" srcOrd="4" destOrd="0" presId="urn:diagrams.loki3.com/VaryingWidthList"/>
    <dgm:cxn modelId="{1135CAE9-A0F0-4FFB-BAA2-DF47DDEEE898}" type="presParOf" srcId="{D7505CD6-4395-40AC-961E-A4115D1C029F}" destId="{B1DA8DA3-D49B-4B5D-A184-8E0022EF1547}" srcOrd="5" destOrd="0" presId="urn:diagrams.loki3.com/VaryingWidthList"/>
    <dgm:cxn modelId="{5E46DFA1-65D0-4D31-83EC-A0133D6EBBE1}" type="presParOf" srcId="{D7505CD6-4395-40AC-961E-A4115D1C029F}" destId="{99D535E7-D79D-4855-B77D-F634FD34766C}" srcOrd="6" destOrd="0" presId="urn:diagrams.loki3.com/VaryingWidthList"/>
    <dgm:cxn modelId="{642922AA-4D08-48ED-B1F9-52D6E922E0FF}" type="presParOf" srcId="{D7505CD6-4395-40AC-961E-A4115D1C029F}" destId="{9FCC4182-5E7E-4B4F-9596-D1D3385DCF06}" srcOrd="7" destOrd="0" presId="urn:diagrams.loki3.com/VaryingWidthList"/>
    <dgm:cxn modelId="{1FCD1DCB-3B55-4770-A8A3-2E727C3127EE}" type="presParOf" srcId="{D7505CD6-4395-40AC-961E-A4115D1C029F}" destId="{D8E16BC2-A35D-4D0B-8007-31AC2911DD7E}" srcOrd="8" destOrd="0" presId="urn:diagrams.loki3.com/VaryingWidthList"/>
    <dgm:cxn modelId="{FAA79E9B-BD91-4AB3-B95D-CA9F56E244E5}" type="presParOf" srcId="{D7505CD6-4395-40AC-961E-A4115D1C029F}" destId="{01E5C327-0A4A-4B4B-B198-C262B21C233E}" srcOrd="9" destOrd="0" presId="urn:diagrams.loki3.com/VaryingWidthList"/>
    <dgm:cxn modelId="{072346FE-2645-4F58-8B98-D6AAE157F7B2}" type="presParOf" srcId="{D7505CD6-4395-40AC-961E-A4115D1C029F}" destId="{A5EE188D-78EB-49A3-8074-38F802F51E8C}" srcOrd="10" destOrd="0" presId="urn:diagrams.loki3.com/VaryingWidthList"/>
    <dgm:cxn modelId="{56DE9380-5A8B-49D8-85EF-D1B2884A3407}" type="presParOf" srcId="{D7505CD6-4395-40AC-961E-A4115D1C029F}" destId="{6384D8A0-BFBC-4615-A64B-F1A53D77B164}" srcOrd="11" destOrd="0" presId="urn:diagrams.loki3.com/VaryingWidthList"/>
    <dgm:cxn modelId="{425852CE-91BD-44A9-8007-52007BDD4072}" type="presParOf" srcId="{D7505CD6-4395-40AC-961E-A4115D1C029F}" destId="{B6626540-706B-4B7F-8DF9-62D33797C551}" srcOrd="12"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D8BE81-055E-425A-99E6-1792E18933EB}"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CD960A9F-2CB7-4BA2-A316-74EC82150F60}">
      <dgm:prSet phldrT="[Text]" custT="1"/>
      <dgm:spPr>
        <a:solidFill>
          <a:schemeClr val="tx2"/>
        </a:solidFill>
        <a:ln>
          <a:solidFill>
            <a:schemeClr val="tx2"/>
          </a:solidFill>
        </a:ln>
      </dgm:spPr>
      <dgm:t>
        <a:bodyPr/>
        <a:lstStyle/>
        <a:p>
          <a:r>
            <a:rPr lang="en-US" sz="2400" b="1" dirty="0"/>
            <a:t>Sensitivity</a:t>
          </a:r>
        </a:p>
      </dgm:t>
    </dgm:pt>
    <dgm:pt modelId="{1890D3E2-4926-4A1F-BA4E-99889F1F40C2}" type="parTrans" cxnId="{2D4C3526-7B37-4936-90AC-936EC3153793}">
      <dgm:prSet/>
      <dgm:spPr/>
      <dgm:t>
        <a:bodyPr/>
        <a:lstStyle/>
        <a:p>
          <a:endParaRPr lang="en-US"/>
        </a:p>
      </dgm:t>
    </dgm:pt>
    <dgm:pt modelId="{50C01CDC-5D63-4620-A822-CAE98BD32C7C}" type="sibTrans" cxnId="{2D4C3526-7B37-4936-90AC-936EC3153793}">
      <dgm:prSet/>
      <dgm:spPr/>
      <dgm:t>
        <a:bodyPr/>
        <a:lstStyle/>
        <a:p>
          <a:endParaRPr lang="en-US"/>
        </a:p>
      </dgm:t>
    </dgm:pt>
    <dgm:pt modelId="{F41D5A3C-714A-42A8-B7DC-97392F44D886}">
      <dgm:prSet phldrT="[Text]" custT="1"/>
      <dgm:spPr>
        <a:ln>
          <a:solidFill>
            <a:schemeClr val="tx2"/>
          </a:solidFill>
        </a:ln>
      </dgm:spPr>
      <dgm:t>
        <a:bodyPr/>
        <a:lstStyle/>
        <a:p>
          <a:r>
            <a:rPr lang="en-US" sz="2800" dirty="0"/>
            <a:t>Compare different bus bridging response plans</a:t>
          </a:r>
        </a:p>
      </dgm:t>
    </dgm:pt>
    <dgm:pt modelId="{95DB9273-0FB0-4E48-8449-C610A0D9A0D4}" type="parTrans" cxnId="{8C429BBC-025E-4773-B1E7-59088FBB7C53}">
      <dgm:prSet/>
      <dgm:spPr/>
      <dgm:t>
        <a:bodyPr/>
        <a:lstStyle/>
        <a:p>
          <a:endParaRPr lang="en-US"/>
        </a:p>
      </dgm:t>
    </dgm:pt>
    <dgm:pt modelId="{8A352A3B-9809-497F-808D-7CEEF1630740}" type="sibTrans" cxnId="{8C429BBC-025E-4773-B1E7-59088FBB7C53}">
      <dgm:prSet/>
      <dgm:spPr/>
      <dgm:t>
        <a:bodyPr/>
        <a:lstStyle/>
        <a:p>
          <a:endParaRPr lang="en-US"/>
        </a:p>
      </dgm:t>
    </dgm:pt>
    <dgm:pt modelId="{309475BB-D74C-4073-8529-6551B80C0B1B}">
      <dgm:prSet phldrT="[Text]" custT="1"/>
      <dgm:spPr>
        <a:solidFill>
          <a:schemeClr val="tx2">
            <a:lumMod val="60000"/>
            <a:lumOff val="40000"/>
          </a:schemeClr>
        </a:solidFill>
        <a:ln>
          <a:solidFill>
            <a:schemeClr val="tx2">
              <a:lumMod val="60000"/>
              <a:lumOff val="40000"/>
            </a:schemeClr>
          </a:solidFill>
        </a:ln>
      </dgm:spPr>
      <dgm:t>
        <a:bodyPr/>
        <a:lstStyle/>
        <a:p>
          <a:r>
            <a:rPr lang="en-US" sz="2400" b="1" dirty="0"/>
            <a:t>Robust Validation</a:t>
          </a:r>
        </a:p>
      </dgm:t>
    </dgm:pt>
    <dgm:pt modelId="{7B234768-4897-4C18-9107-8C73379D9EB5}" type="parTrans" cxnId="{310004E4-9FE0-4561-A3CA-69681B37CF0A}">
      <dgm:prSet/>
      <dgm:spPr/>
      <dgm:t>
        <a:bodyPr/>
        <a:lstStyle/>
        <a:p>
          <a:endParaRPr lang="en-US"/>
        </a:p>
      </dgm:t>
    </dgm:pt>
    <dgm:pt modelId="{E52DAF2F-8D73-4E55-B6DE-85B33EC602E8}" type="sibTrans" cxnId="{310004E4-9FE0-4561-A3CA-69681B37CF0A}">
      <dgm:prSet/>
      <dgm:spPr/>
      <dgm:t>
        <a:bodyPr/>
        <a:lstStyle/>
        <a:p>
          <a:endParaRPr lang="en-US"/>
        </a:p>
      </dgm:t>
    </dgm:pt>
    <dgm:pt modelId="{7B30C9F5-6E44-4AEA-ADD6-0DFD6AD3F26D}">
      <dgm:prSet phldrT="[Text]" custT="1"/>
      <dgm:spPr>
        <a:ln>
          <a:solidFill>
            <a:schemeClr val="tx2">
              <a:lumMod val="60000"/>
              <a:lumOff val="40000"/>
            </a:schemeClr>
          </a:solidFill>
        </a:ln>
      </dgm:spPr>
      <dgm:t>
        <a:bodyPr/>
        <a:lstStyle/>
        <a:p>
          <a:r>
            <a:rPr lang="en-US" sz="2800" dirty="0"/>
            <a:t>Use more recent data, once available</a:t>
          </a:r>
        </a:p>
      </dgm:t>
    </dgm:pt>
    <dgm:pt modelId="{E941FD57-3E54-46A1-A65D-CDCE308DB5B4}" type="parTrans" cxnId="{915B19A8-CA49-4420-8FE2-6AFA985C3747}">
      <dgm:prSet/>
      <dgm:spPr/>
      <dgm:t>
        <a:bodyPr/>
        <a:lstStyle/>
        <a:p>
          <a:endParaRPr lang="en-US"/>
        </a:p>
      </dgm:t>
    </dgm:pt>
    <dgm:pt modelId="{282097D8-E29A-4126-870E-ED7D5A5176A5}" type="sibTrans" cxnId="{915B19A8-CA49-4420-8FE2-6AFA985C3747}">
      <dgm:prSet/>
      <dgm:spPr/>
      <dgm:t>
        <a:bodyPr/>
        <a:lstStyle/>
        <a:p>
          <a:endParaRPr lang="en-US"/>
        </a:p>
      </dgm:t>
    </dgm:pt>
    <dgm:pt modelId="{11B4AD76-01B8-415B-A075-B36B19F006F3}">
      <dgm:prSet phldrT="[Text]"/>
      <dgm:spPr>
        <a:solidFill>
          <a:schemeClr val="bg2">
            <a:lumMod val="75000"/>
          </a:schemeClr>
        </a:solidFill>
        <a:ln>
          <a:solidFill>
            <a:schemeClr val="tx2">
              <a:lumMod val="40000"/>
              <a:lumOff val="60000"/>
            </a:schemeClr>
          </a:solidFill>
        </a:ln>
      </dgm:spPr>
      <dgm:t>
        <a:bodyPr/>
        <a:lstStyle/>
        <a:p>
          <a:r>
            <a:rPr lang="en-US" b="1" dirty="0"/>
            <a:t>Optimization Framework</a:t>
          </a:r>
        </a:p>
      </dgm:t>
    </dgm:pt>
    <dgm:pt modelId="{136DB46F-B535-4711-997C-C706D3081A35}" type="parTrans" cxnId="{380ACB21-0F5E-4CB8-BBCF-DF9A54D4E036}">
      <dgm:prSet/>
      <dgm:spPr/>
      <dgm:t>
        <a:bodyPr/>
        <a:lstStyle/>
        <a:p>
          <a:endParaRPr lang="en-US"/>
        </a:p>
      </dgm:t>
    </dgm:pt>
    <dgm:pt modelId="{AC0AA712-8D00-4780-9DC6-FA21595FBBF9}" type="sibTrans" cxnId="{380ACB21-0F5E-4CB8-BBCF-DF9A54D4E036}">
      <dgm:prSet/>
      <dgm:spPr/>
      <dgm:t>
        <a:bodyPr/>
        <a:lstStyle/>
        <a:p>
          <a:endParaRPr lang="en-US"/>
        </a:p>
      </dgm:t>
    </dgm:pt>
    <dgm:pt modelId="{7CEC5CBF-9F2D-4EA7-A498-70AC6B92BE6E}">
      <dgm:prSet phldrT="[Text]" custT="1"/>
      <dgm:spPr>
        <a:ln>
          <a:solidFill>
            <a:schemeClr val="tx2">
              <a:lumMod val="40000"/>
              <a:lumOff val="60000"/>
            </a:schemeClr>
          </a:solidFill>
        </a:ln>
      </dgm:spPr>
      <dgm:t>
        <a:bodyPr/>
        <a:lstStyle/>
        <a:p>
          <a:r>
            <a:rPr lang="en-US" sz="2400" dirty="0"/>
            <a:t>Develop an optimization model which utilizes the user delay modelling tool to determine the optimal bus bridging response plan under a given set of conditions</a:t>
          </a:r>
        </a:p>
      </dgm:t>
    </dgm:pt>
    <dgm:pt modelId="{190BAB5A-480E-4E10-B3AE-A97CD32A5696}" type="parTrans" cxnId="{1B8AAF20-8E4B-47CF-9143-BFBB64581361}">
      <dgm:prSet/>
      <dgm:spPr/>
      <dgm:t>
        <a:bodyPr/>
        <a:lstStyle/>
        <a:p>
          <a:endParaRPr lang="en-US"/>
        </a:p>
      </dgm:t>
    </dgm:pt>
    <dgm:pt modelId="{CC598952-E5EF-4E3E-BB6A-937E6AF9A62A}" type="sibTrans" cxnId="{1B8AAF20-8E4B-47CF-9143-BFBB64581361}">
      <dgm:prSet/>
      <dgm:spPr/>
      <dgm:t>
        <a:bodyPr/>
        <a:lstStyle/>
        <a:p>
          <a:endParaRPr lang="en-US"/>
        </a:p>
      </dgm:t>
    </dgm:pt>
    <dgm:pt modelId="{125917F2-541E-4BD3-82EC-4D8BF3B02647}">
      <dgm:prSet phldrT="[Text]" custT="1"/>
      <dgm:spPr>
        <a:ln>
          <a:solidFill>
            <a:schemeClr val="tx2"/>
          </a:solidFill>
        </a:ln>
      </dgm:spPr>
      <dgm:t>
        <a:bodyPr/>
        <a:lstStyle/>
        <a:p>
          <a:r>
            <a:rPr lang="en-US" sz="2800" dirty="0"/>
            <a:t>Determine the major factors that affect user delay</a:t>
          </a:r>
        </a:p>
      </dgm:t>
    </dgm:pt>
    <dgm:pt modelId="{7E4E125F-819B-4A10-B015-CCA1D9E42F7F}" type="parTrans" cxnId="{5D5100AE-F6E5-45DE-8FCD-6C916A6AB529}">
      <dgm:prSet/>
      <dgm:spPr/>
      <dgm:t>
        <a:bodyPr/>
        <a:lstStyle/>
        <a:p>
          <a:endParaRPr lang="en-US"/>
        </a:p>
      </dgm:t>
    </dgm:pt>
    <dgm:pt modelId="{2AD26A97-4671-4BEC-AA2B-E47140CE1F68}" type="sibTrans" cxnId="{5D5100AE-F6E5-45DE-8FCD-6C916A6AB529}">
      <dgm:prSet/>
      <dgm:spPr/>
      <dgm:t>
        <a:bodyPr/>
        <a:lstStyle/>
        <a:p>
          <a:endParaRPr lang="en-US"/>
        </a:p>
      </dgm:t>
    </dgm:pt>
    <dgm:pt modelId="{2E815C63-D2F9-42F9-867B-9F16E1038C10}">
      <dgm:prSet phldrT="[Text]" custT="1"/>
      <dgm:spPr>
        <a:ln>
          <a:solidFill>
            <a:schemeClr val="tx2">
              <a:lumMod val="60000"/>
              <a:lumOff val="40000"/>
            </a:schemeClr>
          </a:solidFill>
        </a:ln>
      </dgm:spPr>
      <dgm:t>
        <a:bodyPr/>
        <a:lstStyle/>
        <a:p>
          <a:r>
            <a:rPr lang="en-US" sz="2800" dirty="0"/>
            <a:t>Validate the tool using more incidents</a:t>
          </a:r>
        </a:p>
      </dgm:t>
    </dgm:pt>
    <dgm:pt modelId="{63B42E3F-7DEC-4093-A927-397BD8E47B64}" type="parTrans" cxnId="{6380F0B4-816E-48A5-97C5-4A554894D539}">
      <dgm:prSet/>
      <dgm:spPr/>
      <dgm:t>
        <a:bodyPr/>
        <a:lstStyle/>
        <a:p>
          <a:endParaRPr lang="en-US"/>
        </a:p>
      </dgm:t>
    </dgm:pt>
    <dgm:pt modelId="{73A82ABB-8FA6-4FA2-92B6-EC6D8017581E}" type="sibTrans" cxnId="{6380F0B4-816E-48A5-97C5-4A554894D539}">
      <dgm:prSet/>
      <dgm:spPr/>
      <dgm:t>
        <a:bodyPr/>
        <a:lstStyle/>
        <a:p>
          <a:endParaRPr lang="en-US"/>
        </a:p>
      </dgm:t>
    </dgm:pt>
    <dgm:pt modelId="{DE3F1D4B-5709-4B2B-AFF8-DE96C4BCFDDA}" type="pres">
      <dgm:prSet presAssocID="{6FD8BE81-055E-425A-99E6-1792E18933EB}" presName="linearFlow" presStyleCnt="0">
        <dgm:presLayoutVars>
          <dgm:dir/>
          <dgm:animLvl val="lvl"/>
          <dgm:resizeHandles val="exact"/>
        </dgm:presLayoutVars>
      </dgm:prSet>
      <dgm:spPr/>
    </dgm:pt>
    <dgm:pt modelId="{F88EFAA2-490A-4645-BE47-7B421EA48C65}" type="pres">
      <dgm:prSet presAssocID="{CD960A9F-2CB7-4BA2-A316-74EC82150F60}" presName="composite" presStyleCnt="0"/>
      <dgm:spPr/>
    </dgm:pt>
    <dgm:pt modelId="{7EFB0CD1-5C31-42D6-A680-BA4AD95D9BD6}" type="pres">
      <dgm:prSet presAssocID="{CD960A9F-2CB7-4BA2-A316-74EC82150F60}" presName="parentText" presStyleLbl="alignNode1" presStyleIdx="0" presStyleCnt="3">
        <dgm:presLayoutVars>
          <dgm:chMax val="1"/>
          <dgm:bulletEnabled val="1"/>
        </dgm:presLayoutVars>
      </dgm:prSet>
      <dgm:spPr/>
    </dgm:pt>
    <dgm:pt modelId="{D760E6EF-5AF9-46C3-9595-5286D671DBCB}" type="pres">
      <dgm:prSet presAssocID="{CD960A9F-2CB7-4BA2-A316-74EC82150F60}" presName="descendantText" presStyleLbl="alignAcc1" presStyleIdx="0" presStyleCnt="3">
        <dgm:presLayoutVars>
          <dgm:bulletEnabled val="1"/>
        </dgm:presLayoutVars>
      </dgm:prSet>
      <dgm:spPr/>
    </dgm:pt>
    <dgm:pt modelId="{FE070E66-FAB0-4C18-BD95-382EA9D77596}" type="pres">
      <dgm:prSet presAssocID="{50C01CDC-5D63-4620-A822-CAE98BD32C7C}" presName="sp" presStyleCnt="0"/>
      <dgm:spPr/>
    </dgm:pt>
    <dgm:pt modelId="{E271B124-BD48-4529-90CE-D76ED6416839}" type="pres">
      <dgm:prSet presAssocID="{309475BB-D74C-4073-8529-6551B80C0B1B}" presName="composite" presStyleCnt="0"/>
      <dgm:spPr/>
    </dgm:pt>
    <dgm:pt modelId="{7F5806FF-5990-4A41-8BC8-0012853B47FD}" type="pres">
      <dgm:prSet presAssocID="{309475BB-D74C-4073-8529-6551B80C0B1B}" presName="parentText" presStyleLbl="alignNode1" presStyleIdx="1" presStyleCnt="3">
        <dgm:presLayoutVars>
          <dgm:chMax val="1"/>
          <dgm:bulletEnabled val="1"/>
        </dgm:presLayoutVars>
      </dgm:prSet>
      <dgm:spPr/>
    </dgm:pt>
    <dgm:pt modelId="{9EE3B883-308C-497F-AFC0-88958AB7E135}" type="pres">
      <dgm:prSet presAssocID="{309475BB-D74C-4073-8529-6551B80C0B1B}" presName="descendantText" presStyleLbl="alignAcc1" presStyleIdx="1" presStyleCnt="3">
        <dgm:presLayoutVars>
          <dgm:bulletEnabled val="1"/>
        </dgm:presLayoutVars>
      </dgm:prSet>
      <dgm:spPr/>
    </dgm:pt>
    <dgm:pt modelId="{82385BA5-FD39-489D-AA9C-44745F1383EF}" type="pres">
      <dgm:prSet presAssocID="{E52DAF2F-8D73-4E55-B6DE-85B33EC602E8}" presName="sp" presStyleCnt="0"/>
      <dgm:spPr/>
    </dgm:pt>
    <dgm:pt modelId="{27B0343A-8A88-46F1-B860-3C3CD3B3FC5B}" type="pres">
      <dgm:prSet presAssocID="{11B4AD76-01B8-415B-A075-B36B19F006F3}" presName="composite" presStyleCnt="0"/>
      <dgm:spPr/>
    </dgm:pt>
    <dgm:pt modelId="{E17A324A-57CD-4EAB-BD3A-387BC5DC7BB2}" type="pres">
      <dgm:prSet presAssocID="{11B4AD76-01B8-415B-A075-B36B19F006F3}" presName="parentText" presStyleLbl="alignNode1" presStyleIdx="2" presStyleCnt="3">
        <dgm:presLayoutVars>
          <dgm:chMax val="1"/>
          <dgm:bulletEnabled val="1"/>
        </dgm:presLayoutVars>
      </dgm:prSet>
      <dgm:spPr/>
    </dgm:pt>
    <dgm:pt modelId="{A198EAB5-993D-4DF6-9981-62418916A097}" type="pres">
      <dgm:prSet presAssocID="{11B4AD76-01B8-415B-A075-B36B19F006F3}" presName="descendantText" presStyleLbl="alignAcc1" presStyleIdx="2" presStyleCnt="3">
        <dgm:presLayoutVars>
          <dgm:bulletEnabled val="1"/>
        </dgm:presLayoutVars>
      </dgm:prSet>
      <dgm:spPr/>
    </dgm:pt>
  </dgm:ptLst>
  <dgm:cxnLst>
    <dgm:cxn modelId="{1B8AAF20-8E4B-47CF-9143-BFBB64581361}" srcId="{11B4AD76-01B8-415B-A075-B36B19F006F3}" destId="{7CEC5CBF-9F2D-4EA7-A498-70AC6B92BE6E}" srcOrd="0" destOrd="0" parTransId="{190BAB5A-480E-4E10-B3AE-A97CD32A5696}" sibTransId="{CC598952-E5EF-4E3E-BB6A-937E6AF9A62A}"/>
    <dgm:cxn modelId="{380ACB21-0F5E-4CB8-BBCF-DF9A54D4E036}" srcId="{6FD8BE81-055E-425A-99E6-1792E18933EB}" destId="{11B4AD76-01B8-415B-A075-B36B19F006F3}" srcOrd="2" destOrd="0" parTransId="{136DB46F-B535-4711-997C-C706D3081A35}" sibTransId="{AC0AA712-8D00-4780-9DC6-FA21595FBBF9}"/>
    <dgm:cxn modelId="{86D34925-0BAB-40D1-AEAA-1B8351D1EAED}" type="presOf" srcId="{F41D5A3C-714A-42A8-B7DC-97392F44D886}" destId="{D760E6EF-5AF9-46C3-9595-5286D671DBCB}" srcOrd="0" destOrd="0" presId="urn:microsoft.com/office/officeart/2005/8/layout/chevron2"/>
    <dgm:cxn modelId="{2D4C3526-7B37-4936-90AC-936EC3153793}" srcId="{6FD8BE81-055E-425A-99E6-1792E18933EB}" destId="{CD960A9F-2CB7-4BA2-A316-74EC82150F60}" srcOrd="0" destOrd="0" parTransId="{1890D3E2-4926-4A1F-BA4E-99889F1F40C2}" sibTransId="{50C01CDC-5D63-4620-A822-CAE98BD32C7C}"/>
    <dgm:cxn modelId="{81BE6944-FBB3-435F-ADC1-CF0C5E4B57B2}" type="presOf" srcId="{7CEC5CBF-9F2D-4EA7-A498-70AC6B92BE6E}" destId="{A198EAB5-993D-4DF6-9981-62418916A097}" srcOrd="0" destOrd="0" presId="urn:microsoft.com/office/officeart/2005/8/layout/chevron2"/>
    <dgm:cxn modelId="{B93C9C45-3E92-4A66-9045-4C92866E6365}" type="presOf" srcId="{2E815C63-D2F9-42F9-867B-9F16E1038C10}" destId="{9EE3B883-308C-497F-AFC0-88958AB7E135}" srcOrd="0" destOrd="0" presId="urn:microsoft.com/office/officeart/2005/8/layout/chevron2"/>
    <dgm:cxn modelId="{F5ECEE46-0240-463B-9B50-C0D3215AD8BA}" type="presOf" srcId="{7B30C9F5-6E44-4AEA-ADD6-0DFD6AD3F26D}" destId="{9EE3B883-308C-497F-AFC0-88958AB7E135}" srcOrd="0" destOrd="1" presId="urn:microsoft.com/office/officeart/2005/8/layout/chevron2"/>
    <dgm:cxn modelId="{EBF99D58-B0C8-43D6-A2AB-FFCBA38B2E1A}" type="presOf" srcId="{6FD8BE81-055E-425A-99E6-1792E18933EB}" destId="{DE3F1D4B-5709-4B2B-AFF8-DE96C4BCFDDA}" srcOrd="0" destOrd="0" presId="urn:microsoft.com/office/officeart/2005/8/layout/chevron2"/>
    <dgm:cxn modelId="{56C68C79-BBCC-4130-A429-50BEC25D943F}" type="presOf" srcId="{11B4AD76-01B8-415B-A075-B36B19F006F3}" destId="{E17A324A-57CD-4EAB-BD3A-387BC5DC7BB2}" srcOrd="0" destOrd="0" presId="urn:microsoft.com/office/officeart/2005/8/layout/chevron2"/>
    <dgm:cxn modelId="{4D8F2C8B-E936-4BBA-8B1D-F9C795C209B3}" type="presOf" srcId="{125917F2-541E-4BD3-82EC-4D8BF3B02647}" destId="{D760E6EF-5AF9-46C3-9595-5286D671DBCB}" srcOrd="0" destOrd="1" presId="urn:microsoft.com/office/officeart/2005/8/layout/chevron2"/>
    <dgm:cxn modelId="{915B19A8-CA49-4420-8FE2-6AFA985C3747}" srcId="{309475BB-D74C-4073-8529-6551B80C0B1B}" destId="{7B30C9F5-6E44-4AEA-ADD6-0DFD6AD3F26D}" srcOrd="1" destOrd="0" parTransId="{E941FD57-3E54-46A1-A65D-CDCE308DB5B4}" sibTransId="{282097D8-E29A-4126-870E-ED7D5A5176A5}"/>
    <dgm:cxn modelId="{5D5100AE-F6E5-45DE-8FCD-6C916A6AB529}" srcId="{CD960A9F-2CB7-4BA2-A316-74EC82150F60}" destId="{125917F2-541E-4BD3-82EC-4D8BF3B02647}" srcOrd="1" destOrd="0" parTransId="{7E4E125F-819B-4A10-B015-CCA1D9E42F7F}" sibTransId="{2AD26A97-4671-4BEC-AA2B-E47140CE1F68}"/>
    <dgm:cxn modelId="{EEB216AE-3D13-4BDA-A800-6DC179684FAD}" type="presOf" srcId="{CD960A9F-2CB7-4BA2-A316-74EC82150F60}" destId="{7EFB0CD1-5C31-42D6-A680-BA4AD95D9BD6}" srcOrd="0" destOrd="0" presId="urn:microsoft.com/office/officeart/2005/8/layout/chevron2"/>
    <dgm:cxn modelId="{6380F0B4-816E-48A5-97C5-4A554894D539}" srcId="{309475BB-D74C-4073-8529-6551B80C0B1B}" destId="{2E815C63-D2F9-42F9-867B-9F16E1038C10}" srcOrd="0" destOrd="0" parTransId="{63B42E3F-7DEC-4093-A927-397BD8E47B64}" sibTransId="{73A82ABB-8FA6-4FA2-92B6-EC6D8017581E}"/>
    <dgm:cxn modelId="{8C429BBC-025E-4773-B1E7-59088FBB7C53}" srcId="{CD960A9F-2CB7-4BA2-A316-74EC82150F60}" destId="{F41D5A3C-714A-42A8-B7DC-97392F44D886}" srcOrd="0" destOrd="0" parTransId="{95DB9273-0FB0-4E48-8449-C610A0D9A0D4}" sibTransId="{8A352A3B-9809-497F-808D-7CEEF1630740}"/>
    <dgm:cxn modelId="{6C07EDD6-7A9B-4011-B94C-88AD15662410}" type="presOf" srcId="{309475BB-D74C-4073-8529-6551B80C0B1B}" destId="{7F5806FF-5990-4A41-8BC8-0012853B47FD}" srcOrd="0" destOrd="0" presId="urn:microsoft.com/office/officeart/2005/8/layout/chevron2"/>
    <dgm:cxn modelId="{310004E4-9FE0-4561-A3CA-69681B37CF0A}" srcId="{6FD8BE81-055E-425A-99E6-1792E18933EB}" destId="{309475BB-D74C-4073-8529-6551B80C0B1B}" srcOrd="1" destOrd="0" parTransId="{7B234768-4897-4C18-9107-8C73379D9EB5}" sibTransId="{E52DAF2F-8D73-4E55-B6DE-85B33EC602E8}"/>
    <dgm:cxn modelId="{E5A5C731-B1BE-4487-8DD6-6668E2473BD6}" type="presParOf" srcId="{DE3F1D4B-5709-4B2B-AFF8-DE96C4BCFDDA}" destId="{F88EFAA2-490A-4645-BE47-7B421EA48C65}" srcOrd="0" destOrd="0" presId="urn:microsoft.com/office/officeart/2005/8/layout/chevron2"/>
    <dgm:cxn modelId="{3BB7D874-C3C5-4ECA-9131-CC54AAA8717D}" type="presParOf" srcId="{F88EFAA2-490A-4645-BE47-7B421EA48C65}" destId="{7EFB0CD1-5C31-42D6-A680-BA4AD95D9BD6}" srcOrd="0" destOrd="0" presId="urn:microsoft.com/office/officeart/2005/8/layout/chevron2"/>
    <dgm:cxn modelId="{987810F7-A4DC-4E60-8558-7EEB9DBDDC34}" type="presParOf" srcId="{F88EFAA2-490A-4645-BE47-7B421EA48C65}" destId="{D760E6EF-5AF9-46C3-9595-5286D671DBCB}" srcOrd="1" destOrd="0" presId="urn:microsoft.com/office/officeart/2005/8/layout/chevron2"/>
    <dgm:cxn modelId="{6EDA578A-3E5D-4E22-970B-0396AEA254E6}" type="presParOf" srcId="{DE3F1D4B-5709-4B2B-AFF8-DE96C4BCFDDA}" destId="{FE070E66-FAB0-4C18-BD95-382EA9D77596}" srcOrd="1" destOrd="0" presId="urn:microsoft.com/office/officeart/2005/8/layout/chevron2"/>
    <dgm:cxn modelId="{5E9A1337-C521-4EBA-8847-CE9F79471D88}" type="presParOf" srcId="{DE3F1D4B-5709-4B2B-AFF8-DE96C4BCFDDA}" destId="{E271B124-BD48-4529-90CE-D76ED6416839}" srcOrd="2" destOrd="0" presId="urn:microsoft.com/office/officeart/2005/8/layout/chevron2"/>
    <dgm:cxn modelId="{2EDA6666-4E1A-43D6-9DC8-762B682C3A86}" type="presParOf" srcId="{E271B124-BD48-4529-90CE-D76ED6416839}" destId="{7F5806FF-5990-4A41-8BC8-0012853B47FD}" srcOrd="0" destOrd="0" presId="urn:microsoft.com/office/officeart/2005/8/layout/chevron2"/>
    <dgm:cxn modelId="{311AF7C0-BB29-4AEC-8A25-AC0E66FD1838}" type="presParOf" srcId="{E271B124-BD48-4529-90CE-D76ED6416839}" destId="{9EE3B883-308C-497F-AFC0-88958AB7E135}" srcOrd="1" destOrd="0" presId="urn:microsoft.com/office/officeart/2005/8/layout/chevron2"/>
    <dgm:cxn modelId="{796D4BCE-10A1-4475-86AD-F9DB93FC8296}" type="presParOf" srcId="{DE3F1D4B-5709-4B2B-AFF8-DE96C4BCFDDA}" destId="{82385BA5-FD39-489D-AA9C-44745F1383EF}" srcOrd="3" destOrd="0" presId="urn:microsoft.com/office/officeart/2005/8/layout/chevron2"/>
    <dgm:cxn modelId="{1DEC176D-6658-4200-9536-5079A49D8784}" type="presParOf" srcId="{DE3F1D4B-5709-4B2B-AFF8-DE96C4BCFDDA}" destId="{27B0343A-8A88-46F1-B860-3C3CD3B3FC5B}" srcOrd="4" destOrd="0" presId="urn:microsoft.com/office/officeart/2005/8/layout/chevron2"/>
    <dgm:cxn modelId="{DA6B3710-0758-4E40-81DB-529A445F48BD}" type="presParOf" srcId="{27B0343A-8A88-46F1-B860-3C3CD3B3FC5B}" destId="{E17A324A-57CD-4EAB-BD3A-387BC5DC7BB2}" srcOrd="0" destOrd="0" presId="urn:microsoft.com/office/officeart/2005/8/layout/chevron2"/>
    <dgm:cxn modelId="{45B22566-0DE3-4C81-A7EF-5DEBFEE6FB0A}" type="presParOf" srcId="{27B0343A-8A88-46F1-B860-3C3CD3B3FC5B}" destId="{A198EAB5-993D-4DF6-9981-62418916A09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91DBA-BB54-4AD3-A6A9-7BC26F3DFFB9}">
      <dsp:nvSpPr>
        <dsp:cNvPr id="0" name=""/>
        <dsp:cNvSpPr/>
      </dsp:nvSpPr>
      <dsp:spPr>
        <a:xfrm>
          <a:off x="1317" y="0"/>
          <a:ext cx="3425783" cy="517521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Direct commuters to other network lines</a:t>
          </a:r>
        </a:p>
      </dsp:txBody>
      <dsp:txXfrm>
        <a:off x="1317" y="0"/>
        <a:ext cx="3425783" cy="1552563"/>
      </dsp:txXfrm>
    </dsp:sp>
    <dsp:sp modelId="{667BED24-5539-4654-9A92-0A8F98344341}">
      <dsp:nvSpPr>
        <dsp:cNvPr id="0" name=""/>
        <dsp:cNvSpPr/>
      </dsp:nvSpPr>
      <dsp:spPr>
        <a:xfrm>
          <a:off x="343895" y="1554079"/>
          <a:ext cx="2740626" cy="156039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Chicago Transit Authority (United States)</a:t>
          </a:r>
        </a:p>
      </dsp:txBody>
      <dsp:txXfrm>
        <a:off x="389597" y="1599781"/>
        <a:ext cx="2649222" cy="1468992"/>
      </dsp:txXfrm>
    </dsp:sp>
    <dsp:sp modelId="{65687AEC-D7E3-4181-A430-A3F5E3B4C1FE}">
      <dsp:nvSpPr>
        <dsp:cNvPr id="0" name=""/>
        <dsp:cNvSpPr/>
      </dsp:nvSpPr>
      <dsp:spPr>
        <a:xfrm>
          <a:off x="343895" y="3354536"/>
          <a:ext cx="2740626" cy="156039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London Underground (United Kingdom)</a:t>
          </a:r>
        </a:p>
      </dsp:txBody>
      <dsp:txXfrm>
        <a:off x="389597" y="3400238"/>
        <a:ext cx="2649222" cy="1468992"/>
      </dsp:txXfrm>
    </dsp:sp>
    <dsp:sp modelId="{68363DCD-98DB-433B-82E4-3FB39F85972D}">
      <dsp:nvSpPr>
        <dsp:cNvPr id="0" name=""/>
        <dsp:cNvSpPr/>
      </dsp:nvSpPr>
      <dsp:spPr>
        <a:xfrm>
          <a:off x="3684034" y="0"/>
          <a:ext cx="3425783" cy="517521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Single track operations</a:t>
          </a:r>
        </a:p>
      </dsp:txBody>
      <dsp:txXfrm>
        <a:off x="3684034" y="0"/>
        <a:ext cx="3425783" cy="1552563"/>
      </dsp:txXfrm>
    </dsp:sp>
    <dsp:sp modelId="{8488F2A9-DE80-4B65-9AA0-0FD4595774D4}">
      <dsp:nvSpPr>
        <dsp:cNvPr id="0" name=""/>
        <dsp:cNvSpPr/>
      </dsp:nvSpPr>
      <dsp:spPr>
        <a:xfrm>
          <a:off x="4026612" y="1554079"/>
          <a:ext cx="2740626" cy="156039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Amtrak (United states)</a:t>
          </a:r>
        </a:p>
      </dsp:txBody>
      <dsp:txXfrm>
        <a:off x="4072314" y="1599781"/>
        <a:ext cx="2649222" cy="1468992"/>
      </dsp:txXfrm>
    </dsp:sp>
    <dsp:sp modelId="{42D8EB9E-8469-4BB7-A46E-0D9D52DF9A1C}">
      <dsp:nvSpPr>
        <dsp:cNvPr id="0" name=""/>
        <dsp:cNvSpPr/>
      </dsp:nvSpPr>
      <dsp:spPr>
        <a:xfrm>
          <a:off x="4026612" y="3354536"/>
          <a:ext cx="2740626" cy="156039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Société de Transport de Montreal (Canada)</a:t>
          </a:r>
        </a:p>
      </dsp:txBody>
      <dsp:txXfrm>
        <a:off x="4072314" y="3400238"/>
        <a:ext cx="2649222" cy="1468992"/>
      </dsp:txXfrm>
    </dsp:sp>
    <dsp:sp modelId="{CF43719B-18DB-413C-ABFE-8A8B6DDC84D0}">
      <dsp:nvSpPr>
        <dsp:cNvPr id="0" name=""/>
        <dsp:cNvSpPr/>
      </dsp:nvSpPr>
      <dsp:spPr>
        <a:xfrm>
          <a:off x="7366751" y="0"/>
          <a:ext cx="3425783" cy="517521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Bus Bridging</a:t>
          </a:r>
          <a:endParaRPr lang="en-US" sz="2400" kern="1200" dirty="0"/>
        </a:p>
      </dsp:txBody>
      <dsp:txXfrm>
        <a:off x="7366751" y="0"/>
        <a:ext cx="3425783" cy="1552563"/>
      </dsp:txXfrm>
    </dsp:sp>
    <dsp:sp modelId="{B3164CAD-500E-4735-8CF6-783346478ED0}">
      <dsp:nvSpPr>
        <dsp:cNvPr id="0" name=""/>
        <dsp:cNvSpPr/>
      </dsp:nvSpPr>
      <dsp:spPr>
        <a:xfrm>
          <a:off x="7709329" y="1553005"/>
          <a:ext cx="2740626" cy="101672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Toronto Transit Commission, TTC (Canada)</a:t>
          </a:r>
        </a:p>
      </dsp:txBody>
      <dsp:txXfrm>
        <a:off x="7739108" y="1582784"/>
        <a:ext cx="2681068" cy="957163"/>
      </dsp:txXfrm>
    </dsp:sp>
    <dsp:sp modelId="{448705B0-C51E-4324-BDB0-DE4C80863A4A}">
      <dsp:nvSpPr>
        <dsp:cNvPr id="0" name=""/>
        <dsp:cNvSpPr/>
      </dsp:nvSpPr>
      <dsp:spPr>
        <a:xfrm>
          <a:off x="7709329" y="2726145"/>
          <a:ext cx="2740626" cy="101672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Washington Metropolitan Area Transit Authority (US)</a:t>
          </a:r>
        </a:p>
      </dsp:txBody>
      <dsp:txXfrm>
        <a:off x="7739108" y="2755924"/>
        <a:ext cx="2681068" cy="957163"/>
      </dsp:txXfrm>
    </dsp:sp>
    <dsp:sp modelId="{6E541F32-9284-4113-BA23-96704084BCD8}">
      <dsp:nvSpPr>
        <dsp:cNvPr id="0" name=""/>
        <dsp:cNvSpPr/>
      </dsp:nvSpPr>
      <dsp:spPr>
        <a:xfrm>
          <a:off x="7709329" y="3899285"/>
          <a:ext cx="2740626" cy="101672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MetroTrains</a:t>
          </a:r>
          <a:r>
            <a:rPr lang="en-US" sz="2000" kern="1200" dirty="0"/>
            <a:t> (Australia)</a:t>
          </a:r>
        </a:p>
      </dsp:txBody>
      <dsp:txXfrm>
        <a:off x="7739108" y="3929064"/>
        <a:ext cx="2681068" cy="957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55AE6-E0AB-4148-B709-AD3BC46F4362}">
      <dsp:nvSpPr>
        <dsp:cNvPr id="0" name=""/>
        <dsp:cNvSpPr/>
      </dsp:nvSpPr>
      <dsp:spPr>
        <a:xfrm>
          <a:off x="4837471" y="1673243"/>
          <a:ext cx="3422546" cy="593995"/>
        </a:xfrm>
        <a:custGeom>
          <a:avLst/>
          <a:gdLst/>
          <a:ahLst/>
          <a:cxnLst/>
          <a:rect l="0" t="0" r="0" b="0"/>
          <a:pathLst>
            <a:path>
              <a:moveTo>
                <a:pt x="0" y="0"/>
              </a:moveTo>
              <a:lnTo>
                <a:pt x="0" y="296997"/>
              </a:lnTo>
              <a:lnTo>
                <a:pt x="3422546" y="296997"/>
              </a:lnTo>
              <a:lnTo>
                <a:pt x="3422546" y="5939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97DB4A-4CEF-4837-A7B4-8CF16FD1C4CB}">
      <dsp:nvSpPr>
        <dsp:cNvPr id="0" name=""/>
        <dsp:cNvSpPr/>
      </dsp:nvSpPr>
      <dsp:spPr>
        <a:xfrm>
          <a:off x="4791750" y="1673243"/>
          <a:ext cx="91440" cy="593995"/>
        </a:xfrm>
        <a:custGeom>
          <a:avLst/>
          <a:gdLst/>
          <a:ahLst/>
          <a:cxnLst/>
          <a:rect l="0" t="0" r="0" b="0"/>
          <a:pathLst>
            <a:path>
              <a:moveTo>
                <a:pt x="45720" y="0"/>
              </a:moveTo>
              <a:lnTo>
                <a:pt x="45720" y="5939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9908C8-A2A5-404D-8EFB-CE677479F16D}">
      <dsp:nvSpPr>
        <dsp:cNvPr id="0" name=""/>
        <dsp:cNvSpPr/>
      </dsp:nvSpPr>
      <dsp:spPr>
        <a:xfrm>
          <a:off x="1414924" y="1673243"/>
          <a:ext cx="3422546" cy="593995"/>
        </a:xfrm>
        <a:custGeom>
          <a:avLst/>
          <a:gdLst/>
          <a:ahLst/>
          <a:cxnLst/>
          <a:rect l="0" t="0" r="0" b="0"/>
          <a:pathLst>
            <a:path>
              <a:moveTo>
                <a:pt x="3422546" y="0"/>
              </a:moveTo>
              <a:lnTo>
                <a:pt x="3422546" y="296997"/>
              </a:lnTo>
              <a:lnTo>
                <a:pt x="0" y="296997"/>
              </a:lnTo>
              <a:lnTo>
                <a:pt x="0" y="5939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F64088-2F6A-4CE9-9017-5E8C1D371181}">
      <dsp:nvSpPr>
        <dsp:cNvPr id="0" name=""/>
        <dsp:cNvSpPr/>
      </dsp:nvSpPr>
      <dsp:spPr>
        <a:xfrm>
          <a:off x="3679547" y="258967"/>
          <a:ext cx="2315847" cy="14142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Recent Research Studies</a:t>
          </a:r>
        </a:p>
      </dsp:txBody>
      <dsp:txXfrm>
        <a:off x="3679547" y="258967"/>
        <a:ext cx="2315847" cy="1414275"/>
      </dsp:txXfrm>
    </dsp:sp>
    <dsp:sp modelId="{F86525F4-8BF8-4FE0-ABD1-9007231B86E7}">
      <dsp:nvSpPr>
        <dsp:cNvPr id="0" name=""/>
        <dsp:cNvSpPr/>
      </dsp:nvSpPr>
      <dsp:spPr>
        <a:xfrm>
          <a:off x="649" y="2267238"/>
          <a:ext cx="2828550" cy="14142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The impacts of generating a temporary shuttle-buses network </a:t>
          </a:r>
        </a:p>
      </dsp:txBody>
      <dsp:txXfrm>
        <a:off x="649" y="2267238"/>
        <a:ext cx="2828550" cy="1414275"/>
      </dsp:txXfrm>
    </dsp:sp>
    <dsp:sp modelId="{C1742A64-E279-4CA3-8385-C6C6DEEFBEE4}">
      <dsp:nvSpPr>
        <dsp:cNvPr id="0" name=""/>
        <dsp:cNvSpPr/>
      </dsp:nvSpPr>
      <dsp:spPr>
        <a:xfrm>
          <a:off x="3423195" y="2267238"/>
          <a:ext cx="2828550" cy="14142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Economic analysis of keeping shuttle buses in reserve</a:t>
          </a:r>
        </a:p>
      </dsp:txBody>
      <dsp:txXfrm>
        <a:off x="3423195" y="2267238"/>
        <a:ext cx="2828550" cy="1414275"/>
      </dsp:txXfrm>
    </dsp:sp>
    <dsp:sp modelId="{7C37235B-508A-4193-B7B7-6E0E6C85A9D1}">
      <dsp:nvSpPr>
        <dsp:cNvPr id="0" name=""/>
        <dsp:cNvSpPr/>
      </dsp:nvSpPr>
      <dsp:spPr>
        <a:xfrm>
          <a:off x="6845741" y="2267238"/>
          <a:ext cx="2828550" cy="14142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Quantifying the impact of bus depots location on travel time of shuttle buses</a:t>
          </a:r>
        </a:p>
      </dsp:txBody>
      <dsp:txXfrm>
        <a:off x="6845741" y="2267238"/>
        <a:ext cx="2828550" cy="1414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07277-BD45-4B54-9067-EA1E69907C4C}">
      <dsp:nvSpPr>
        <dsp:cNvPr id="0" name=""/>
        <dsp:cNvSpPr/>
      </dsp:nvSpPr>
      <dsp:spPr>
        <a:xfrm>
          <a:off x="0" y="3701228"/>
          <a:ext cx="10347473" cy="13930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CA" sz="2800" kern="1200" dirty="0">
              <a:latin typeface="Arial" panose="020B0604020202020204" pitchFamily="34" charset="0"/>
              <a:cs typeface="Arial" panose="020B0604020202020204" pitchFamily="34" charset="0"/>
            </a:rPr>
            <a:t>Provide transit agencies with a </a:t>
          </a:r>
          <a:r>
            <a:rPr lang="en-CA" sz="2800" b="1" kern="1200" dirty="0">
              <a:latin typeface="Arial" panose="020B0604020202020204" pitchFamily="34" charset="0"/>
              <a:cs typeface="Arial" panose="020B0604020202020204" pitchFamily="34" charset="0"/>
            </a:rPr>
            <a:t>decision support tool </a:t>
          </a:r>
          <a:r>
            <a:rPr lang="en-CA" sz="2800" kern="1200" dirty="0">
              <a:latin typeface="Arial" panose="020B0604020202020204" pitchFamily="34" charset="0"/>
              <a:cs typeface="Arial" panose="020B0604020202020204" pitchFamily="34" charset="0"/>
            </a:rPr>
            <a:t>for the selection of appropriate response plans</a:t>
          </a:r>
          <a:endParaRPr lang="en-US" sz="2800" kern="1200" dirty="0"/>
        </a:p>
      </dsp:txBody>
      <dsp:txXfrm>
        <a:off x="0" y="3701228"/>
        <a:ext cx="10347473" cy="1393031"/>
      </dsp:txXfrm>
    </dsp:sp>
    <dsp:sp modelId="{9840B9A9-FB8C-4F56-953C-918B63DF8D07}">
      <dsp:nvSpPr>
        <dsp:cNvPr id="0" name=""/>
        <dsp:cNvSpPr/>
      </dsp:nvSpPr>
      <dsp:spPr>
        <a:xfrm rot="10800000">
          <a:off x="0" y="2121840"/>
          <a:ext cx="10347473" cy="1600284"/>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kern="1200" dirty="0">
              <a:latin typeface="Arial" panose="020B0604020202020204" pitchFamily="34" charset="0"/>
              <a:cs typeface="Arial" panose="020B0604020202020204" pitchFamily="34" charset="0"/>
            </a:rPr>
            <a:t>Assess different bus bridging response plans</a:t>
          </a:r>
          <a:endParaRPr lang="en-US" sz="2800" kern="1200" dirty="0"/>
        </a:p>
      </dsp:txBody>
      <dsp:txXfrm rot="10800000">
        <a:off x="0" y="2121840"/>
        <a:ext cx="10347473" cy="1039817"/>
      </dsp:txXfrm>
    </dsp:sp>
    <dsp:sp modelId="{F581F518-C8C3-42BF-A4C3-60E4602CEF05}">
      <dsp:nvSpPr>
        <dsp:cNvPr id="0" name=""/>
        <dsp:cNvSpPr/>
      </dsp:nvSpPr>
      <dsp:spPr>
        <a:xfrm rot="10800000">
          <a:off x="0" y="0"/>
          <a:ext cx="10347473" cy="2142481"/>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kern="1200" dirty="0">
              <a:latin typeface="Arial" panose="020B0604020202020204" pitchFamily="34" charset="0"/>
              <a:cs typeface="Arial" panose="020B0604020202020204" pitchFamily="34" charset="0"/>
            </a:rPr>
            <a:t>Develop a data-driven analytical tool for estimating:</a:t>
          </a:r>
          <a:endParaRPr lang="en-US" sz="2800" kern="1200" dirty="0"/>
        </a:p>
      </dsp:txBody>
      <dsp:txXfrm rot="-10800000">
        <a:off x="0" y="0"/>
        <a:ext cx="10347473" cy="752011"/>
      </dsp:txXfrm>
    </dsp:sp>
    <dsp:sp modelId="{7C4F588A-08FF-4194-8297-EA57DB380BB3}">
      <dsp:nvSpPr>
        <dsp:cNvPr id="0" name=""/>
        <dsp:cNvSpPr/>
      </dsp:nvSpPr>
      <dsp:spPr>
        <a:xfrm>
          <a:off x="0" y="723889"/>
          <a:ext cx="5173736" cy="65810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Arial" panose="020B0604020202020204" pitchFamily="34" charset="0"/>
              <a:cs typeface="Arial" panose="020B0604020202020204" pitchFamily="34" charset="0"/>
            </a:rPr>
            <a:t>User delays</a:t>
          </a:r>
          <a:endParaRPr lang="en-US" sz="2400" kern="1200" dirty="0"/>
        </a:p>
      </dsp:txBody>
      <dsp:txXfrm>
        <a:off x="0" y="723889"/>
        <a:ext cx="5173736" cy="658109"/>
      </dsp:txXfrm>
    </dsp:sp>
    <dsp:sp modelId="{494F85F7-8B89-4BCB-806E-7CBE93C4AF6C}">
      <dsp:nvSpPr>
        <dsp:cNvPr id="0" name=""/>
        <dsp:cNvSpPr/>
      </dsp:nvSpPr>
      <dsp:spPr>
        <a:xfrm>
          <a:off x="5173736" y="722922"/>
          <a:ext cx="5173736" cy="65810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Shuttle bus performance</a:t>
          </a:r>
          <a:endParaRPr lang="en-US" sz="2400" kern="1200" dirty="0"/>
        </a:p>
      </dsp:txBody>
      <dsp:txXfrm>
        <a:off x="5173736" y="722922"/>
        <a:ext cx="5173736" cy="658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6C8C0-E77A-440B-B925-B7B579F3D059}">
      <dsp:nvSpPr>
        <dsp:cNvPr id="0" name=""/>
        <dsp:cNvSpPr/>
      </dsp:nvSpPr>
      <dsp:spPr>
        <a:xfrm>
          <a:off x="2235196" y="364"/>
          <a:ext cx="3657606" cy="583457"/>
        </a:xfrm>
        <a:prstGeom prst="rect">
          <a:avLst/>
        </a:prstGeom>
        <a:solidFill>
          <a:srgbClr val="002A5C">
            <a:lumMod val="7500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Bus Bridging Scenarios</a:t>
          </a:r>
        </a:p>
      </dsp:txBody>
      <dsp:txXfrm>
        <a:off x="2235196" y="364"/>
        <a:ext cx="3657606" cy="583457"/>
      </dsp:txXfrm>
    </dsp:sp>
    <dsp:sp modelId="{2E40541B-1F1E-4DDB-B56C-D2F7C904A65A}">
      <dsp:nvSpPr>
        <dsp:cNvPr id="0" name=""/>
        <dsp:cNvSpPr/>
      </dsp:nvSpPr>
      <dsp:spPr>
        <a:xfrm>
          <a:off x="2235201" y="612994"/>
          <a:ext cx="3657596"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4C698D">
                  <a:hueOff val="0"/>
                  <a:satOff val="0"/>
                  <a:lumOff val="0"/>
                  <a:alphaOff val="0"/>
                </a:srgbClr>
              </a:solidFill>
              <a:latin typeface="Arial"/>
              <a:ea typeface="+mn-ea"/>
              <a:cs typeface="+mn-cs"/>
            </a:rPr>
            <a:t>Scenario 0: “Baseline Scenario”</a:t>
          </a:r>
        </a:p>
      </dsp:txBody>
      <dsp:txXfrm>
        <a:off x="2235201" y="612994"/>
        <a:ext cx="3657596" cy="583457"/>
      </dsp:txXfrm>
    </dsp:sp>
    <dsp:sp modelId="{2D42598A-0459-4E00-970C-5D4F12F3816B}">
      <dsp:nvSpPr>
        <dsp:cNvPr id="0" name=""/>
        <dsp:cNvSpPr/>
      </dsp:nvSpPr>
      <dsp:spPr>
        <a:xfrm>
          <a:off x="2235198" y="1225625"/>
          <a:ext cx="3657603"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rgbClr val="4C698D">
                  <a:hueOff val="0"/>
                  <a:satOff val="0"/>
                  <a:lumOff val="0"/>
                  <a:alphaOff val="0"/>
                </a:srgbClr>
              </a:solidFill>
              <a:latin typeface="Arial"/>
              <a:ea typeface="+mn-ea"/>
              <a:cs typeface="+mn-cs"/>
            </a:rPr>
            <a:t>Scenario 1: “Shorter Incident”</a:t>
          </a:r>
          <a:endParaRPr lang="en-US" sz="1800" kern="1200" dirty="0">
            <a:solidFill>
              <a:srgbClr val="4C698D">
                <a:hueOff val="0"/>
                <a:satOff val="0"/>
                <a:lumOff val="0"/>
                <a:alphaOff val="0"/>
              </a:srgbClr>
            </a:solidFill>
            <a:latin typeface="Arial"/>
            <a:ea typeface="+mn-ea"/>
            <a:cs typeface="+mn-cs"/>
          </a:endParaRPr>
        </a:p>
      </dsp:txBody>
      <dsp:txXfrm>
        <a:off x="2235198" y="1225625"/>
        <a:ext cx="3657603" cy="583457"/>
      </dsp:txXfrm>
    </dsp:sp>
    <dsp:sp modelId="{99D535E7-D79D-4855-B77D-F634FD34766C}">
      <dsp:nvSpPr>
        <dsp:cNvPr id="0" name=""/>
        <dsp:cNvSpPr/>
      </dsp:nvSpPr>
      <dsp:spPr>
        <a:xfrm>
          <a:off x="2235198" y="1838256"/>
          <a:ext cx="3657603"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rgbClr val="4C698D">
                  <a:hueOff val="0"/>
                  <a:satOff val="0"/>
                  <a:lumOff val="0"/>
                  <a:alphaOff val="0"/>
                </a:srgbClr>
              </a:solidFill>
              <a:latin typeface="Arial"/>
              <a:ea typeface="+mn-ea"/>
              <a:cs typeface="+mn-cs"/>
            </a:rPr>
            <a:t>Scenario 2: “BY ALL”</a:t>
          </a:r>
          <a:endParaRPr lang="en-US" sz="1800" kern="1200" dirty="0">
            <a:solidFill>
              <a:srgbClr val="4C698D">
                <a:hueOff val="0"/>
                <a:satOff val="0"/>
                <a:lumOff val="0"/>
                <a:alphaOff val="0"/>
              </a:srgbClr>
            </a:solidFill>
            <a:latin typeface="Arial"/>
            <a:ea typeface="+mn-ea"/>
            <a:cs typeface="+mn-cs"/>
          </a:endParaRPr>
        </a:p>
      </dsp:txBody>
      <dsp:txXfrm>
        <a:off x="2235198" y="1838256"/>
        <a:ext cx="3657603" cy="583457"/>
      </dsp:txXfrm>
    </dsp:sp>
    <dsp:sp modelId="{D8E16BC2-A35D-4D0B-8007-31AC2911DD7E}">
      <dsp:nvSpPr>
        <dsp:cNvPr id="0" name=""/>
        <dsp:cNvSpPr/>
      </dsp:nvSpPr>
      <dsp:spPr>
        <a:xfrm>
          <a:off x="2235198" y="2450887"/>
          <a:ext cx="3657602"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977900">
            <a:lnSpc>
              <a:spcPct val="90000"/>
            </a:lnSpc>
            <a:spcBef>
              <a:spcPct val="0"/>
            </a:spcBef>
            <a:spcAft>
              <a:spcPct val="35000"/>
            </a:spcAft>
            <a:buNone/>
          </a:pPr>
          <a:r>
            <a:rPr lang="en-CA" sz="1800" kern="1200" dirty="0">
              <a:solidFill>
                <a:srgbClr val="4C698D">
                  <a:hueOff val="0"/>
                  <a:satOff val="0"/>
                  <a:lumOff val="0"/>
                  <a:alphaOff val="0"/>
                </a:srgbClr>
              </a:solidFill>
              <a:latin typeface="Arial"/>
              <a:ea typeface="+mn-ea"/>
              <a:cs typeface="+mn-cs"/>
            </a:rPr>
            <a:t>Scenario 3: “Eglinton ALL”</a:t>
          </a:r>
          <a:endParaRPr lang="en-US" sz="1800" kern="1200" dirty="0">
            <a:solidFill>
              <a:srgbClr val="4C698D">
                <a:hueOff val="0"/>
                <a:satOff val="0"/>
                <a:lumOff val="0"/>
                <a:alphaOff val="0"/>
              </a:srgbClr>
            </a:solidFill>
            <a:latin typeface="Arial"/>
            <a:ea typeface="+mn-ea"/>
            <a:cs typeface="+mn-cs"/>
          </a:endParaRPr>
        </a:p>
      </dsp:txBody>
      <dsp:txXfrm>
        <a:off x="2235198" y="2450887"/>
        <a:ext cx="3657602" cy="583457"/>
      </dsp:txXfrm>
    </dsp:sp>
    <dsp:sp modelId="{A5EE188D-78EB-49A3-8074-38F802F51E8C}">
      <dsp:nvSpPr>
        <dsp:cNvPr id="0" name=""/>
        <dsp:cNvSpPr/>
      </dsp:nvSpPr>
      <dsp:spPr>
        <a:xfrm>
          <a:off x="2235198" y="3063518"/>
          <a:ext cx="3657603"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977900">
            <a:lnSpc>
              <a:spcPct val="90000"/>
            </a:lnSpc>
            <a:spcBef>
              <a:spcPct val="0"/>
            </a:spcBef>
            <a:spcAft>
              <a:spcPct val="35000"/>
            </a:spcAft>
            <a:buNone/>
          </a:pPr>
          <a:r>
            <a:rPr lang="en-CA" sz="1800" kern="1200" dirty="0">
              <a:solidFill>
                <a:srgbClr val="4C698D">
                  <a:hueOff val="0"/>
                  <a:satOff val="0"/>
                  <a:lumOff val="0"/>
                  <a:alphaOff val="0"/>
                </a:srgbClr>
              </a:solidFill>
              <a:latin typeface="Arial"/>
              <a:ea typeface="+mn-ea"/>
              <a:cs typeface="+mn-cs"/>
            </a:rPr>
            <a:t>Scenario 4: “Fewer Buses”</a:t>
          </a:r>
          <a:endParaRPr lang="en-US" sz="1800" kern="1200" dirty="0">
            <a:solidFill>
              <a:srgbClr val="4C698D">
                <a:hueOff val="0"/>
                <a:satOff val="0"/>
                <a:lumOff val="0"/>
                <a:alphaOff val="0"/>
              </a:srgbClr>
            </a:solidFill>
            <a:latin typeface="Arial"/>
            <a:ea typeface="+mn-ea"/>
            <a:cs typeface="+mn-cs"/>
          </a:endParaRPr>
        </a:p>
      </dsp:txBody>
      <dsp:txXfrm>
        <a:off x="2235198" y="3063518"/>
        <a:ext cx="3657603" cy="583457"/>
      </dsp:txXfrm>
    </dsp:sp>
    <dsp:sp modelId="{B6626540-706B-4B7F-8DF9-62D33797C551}">
      <dsp:nvSpPr>
        <dsp:cNvPr id="0" name=""/>
        <dsp:cNvSpPr/>
      </dsp:nvSpPr>
      <dsp:spPr>
        <a:xfrm>
          <a:off x="2235199" y="3676149"/>
          <a:ext cx="3657601"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977900">
            <a:lnSpc>
              <a:spcPct val="90000"/>
            </a:lnSpc>
            <a:spcBef>
              <a:spcPct val="0"/>
            </a:spcBef>
            <a:spcAft>
              <a:spcPct val="35000"/>
            </a:spcAft>
            <a:buNone/>
          </a:pPr>
          <a:r>
            <a:rPr lang="en-CA" sz="1800" kern="1200" dirty="0">
              <a:solidFill>
                <a:srgbClr val="4C698D">
                  <a:hueOff val="0"/>
                  <a:satOff val="0"/>
                  <a:lumOff val="0"/>
                  <a:alphaOff val="0"/>
                </a:srgbClr>
              </a:solidFill>
              <a:latin typeface="Arial"/>
              <a:ea typeface="+mn-ea"/>
              <a:cs typeface="+mn-cs"/>
            </a:rPr>
            <a:t>Scenario 5: “Different Routes”</a:t>
          </a:r>
          <a:endParaRPr lang="en-US" sz="1800" kern="1200" dirty="0">
            <a:solidFill>
              <a:srgbClr val="4C698D">
                <a:hueOff val="0"/>
                <a:satOff val="0"/>
                <a:lumOff val="0"/>
                <a:alphaOff val="0"/>
              </a:srgbClr>
            </a:solidFill>
            <a:latin typeface="Arial"/>
            <a:ea typeface="+mn-ea"/>
            <a:cs typeface="+mn-cs"/>
          </a:endParaRPr>
        </a:p>
      </dsp:txBody>
      <dsp:txXfrm>
        <a:off x="2235199" y="3676149"/>
        <a:ext cx="3657601" cy="583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6C8C0-E77A-440B-B925-B7B579F3D059}">
      <dsp:nvSpPr>
        <dsp:cNvPr id="0" name=""/>
        <dsp:cNvSpPr/>
      </dsp:nvSpPr>
      <dsp:spPr>
        <a:xfrm>
          <a:off x="2235197" y="364"/>
          <a:ext cx="3657604" cy="583457"/>
        </a:xfrm>
        <a:prstGeom prst="rect">
          <a:avLst/>
        </a:prstGeom>
        <a:solidFill>
          <a:srgbClr val="002A5C">
            <a:lumMod val="7500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Modified</a:t>
          </a:r>
          <a:r>
            <a:rPr lang="en-US" sz="2400" kern="1200" baseline="0" dirty="0">
              <a:solidFill>
                <a:srgbClr val="FFFFFF"/>
              </a:solidFill>
              <a:latin typeface="Arial"/>
              <a:ea typeface="+mn-ea"/>
              <a:cs typeface="+mn-cs"/>
            </a:rPr>
            <a:t> </a:t>
          </a:r>
          <a:r>
            <a:rPr lang="en-US" sz="1800" kern="1200" baseline="0" dirty="0">
              <a:solidFill>
                <a:srgbClr val="FFFFFF"/>
              </a:solidFill>
              <a:latin typeface="Arial"/>
              <a:ea typeface="+mn-ea"/>
              <a:cs typeface="+mn-cs"/>
            </a:rPr>
            <a:t>Specifications</a:t>
          </a:r>
          <a:r>
            <a:rPr lang="en-US" sz="2400" kern="1200" baseline="0" dirty="0">
              <a:solidFill>
                <a:srgbClr val="FFFFFF"/>
              </a:solidFill>
              <a:latin typeface="Arial"/>
              <a:ea typeface="+mn-ea"/>
              <a:cs typeface="+mn-cs"/>
            </a:rPr>
            <a:t> </a:t>
          </a:r>
          <a:endParaRPr lang="en-US" sz="2400" kern="1200" dirty="0">
            <a:solidFill>
              <a:srgbClr val="FFFFFF"/>
            </a:solidFill>
            <a:latin typeface="Arial"/>
            <a:ea typeface="+mn-ea"/>
            <a:cs typeface="+mn-cs"/>
          </a:endParaRPr>
        </a:p>
      </dsp:txBody>
      <dsp:txXfrm>
        <a:off x="2235197" y="364"/>
        <a:ext cx="3657604" cy="583457"/>
      </dsp:txXfrm>
    </dsp:sp>
    <dsp:sp modelId="{2E40541B-1F1E-4DDB-B56C-D2F7C904A65A}">
      <dsp:nvSpPr>
        <dsp:cNvPr id="0" name=""/>
        <dsp:cNvSpPr/>
      </dsp:nvSpPr>
      <dsp:spPr>
        <a:xfrm>
          <a:off x="2235202" y="612994"/>
          <a:ext cx="3657595"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C698D">
                  <a:hueOff val="0"/>
                  <a:satOff val="0"/>
                  <a:lumOff val="0"/>
                  <a:alphaOff val="0"/>
                </a:srgbClr>
              </a:solidFill>
              <a:latin typeface="Arial"/>
              <a:ea typeface="+mn-ea"/>
              <a:cs typeface="+mn-cs"/>
            </a:rPr>
            <a:t>No modification</a:t>
          </a:r>
        </a:p>
      </dsp:txBody>
      <dsp:txXfrm>
        <a:off x="2235202" y="612994"/>
        <a:ext cx="3657595" cy="583457"/>
      </dsp:txXfrm>
    </dsp:sp>
    <dsp:sp modelId="{2D42598A-0459-4E00-970C-5D4F12F3816B}">
      <dsp:nvSpPr>
        <dsp:cNvPr id="0" name=""/>
        <dsp:cNvSpPr/>
      </dsp:nvSpPr>
      <dsp:spPr>
        <a:xfrm>
          <a:off x="2235193" y="1225625"/>
          <a:ext cx="3657612"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C698D">
                  <a:hueOff val="0"/>
                  <a:satOff val="0"/>
                  <a:lumOff val="0"/>
                  <a:alphaOff val="0"/>
                </a:srgbClr>
              </a:solidFill>
              <a:latin typeface="Arial"/>
              <a:ea typeface="+mn-ea"/>
              <a:cs typeface="+mn-cs"/>
            </a:rPr>
            <a:t>Incident</a:t>
          </a:r>
          <a:r>
            <a:rPr lang="en-US" sz="1600" kern="1200" baseline="0" dirty="0">
              <a:solidFill>
                <a:srgbClr val="4C698D">
                  <a:hueOff val="0"/>
                  <a:satOff val="0"/>
                  <a:lumOff val="0"/>
                  <a:alphaOff val="0"/>
                </a:srgbClr>
              </a:solidFill>
              <a:latin typeface="Arial"/>
              <a:ea typeface="+mn-ea"/>
              <a:cs typeface="+mn-cs"/>
            </a:rPr>
            <a:t> duration reduced from 31mins to 25mins</a:t>
          </a:r>
          <a:endParaRPr lang="en-US" sz="1600" kern="1200" dirty="0">
            <a:solidFill>
              <a:srgbClr val="4C698D">
                <a:hueOff val="0"/>
                <a:satOff val="0"/>
                <a:lumOff val="0"/>
                <a:alphaOff val="0"/>
              </a:srgbClr>
            </a:solidFill>
            <a:latin typeface="Arial"/>
            <a:ea typeface="+mn-ea"/>
            <a:cs typeface="+mn-cs"/>
          </a:endParaRPr>
        </a:p>
      </dsp:txBody>
      <dsp:txXfrm>
        <a:off x="2235193" y="1225625"/>
        <a:ext cx="3657612" cy="583457"/>
      </dsp:txXfrm>
    </dsp:sp>
    <dsp:sp modelId="{99D535E7-D79D-4855-B77D-F634FD34766C}">
      <dsp:nvSpPr>
        <dsp:cNvPr id="0" name=""/>
        <dsp:cNvSpPr/>
      </dsp:nvSpPr>
      <dsp:spPr>
        <a:xfrm>
          <a:off x="2235192" y="1838256"/>
          <a:ext cx="3657614"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4C698D">
                  <a:hueOff val="0"/>
                  <a:satOff val="0"/>
                  <a:lumOff val="0"/>
                  <a:alphaOff val="0"/>
                </a:srgbClr>
              </a:solidFill>
              <a:latin typeface="Arial"/>
              <a:ea typeface="+mn-ea"/>
              <a:cs typeface="+mn-cs"/>
            </a:rPr>
            <a:t>All shuttle buses are dispatched to Bloor-Yonge station first</a:t>
          </a:r>
          <a:endParaRPr lang="en-US" sz="1600" kern="1200" dirty="0">
            <a:solidFill>
              <a:srgbClr val="4C698D">
                <a:hueOff val="0"/>
                <a:satOff val="0"/>
                <a:lumOff val="0"/>
                <a:alphaOff val="0"/>
              </a:srgbClr>
            </a:solidFill>
            <a:latin typeface="Arial"/>
            <a:ea typeface="+mn-ea"/>
            <a:cs typeface="+mn-cs"/>
          </a:endParaRPr>
        </a:p>
      </dsp:txBody>
      <dsp:txXfrm>
        <a:off x="2235192" y="1838256"/>
        <a:ext cx="3657614" cy="583457"/>
      </dsp:txXfrm>
    </dsp:sp>
    <dsp:sp modelId="{D8E16BC2-A35D-4D0B-8007-31AC2911DD7E}">
      <dsp:nvSpPr>
        <dsp:cNvPr id="0" name=""/>
        <dsp:cNvSpPr/>
      </dsp:nvSpPr>
      <dsp:spPr>
        <a:xfrm>
          <a:off x="2235192" y="2450887"/>
          <a:ext cx="3657614"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4C698D">
                  <a:hueOff val="0"/>
                  <a:satOff val="0"/>
                  <a:lumOff val="0"/>
                  <a:alphaOff val="0"/>
                </a:srgbClr>
              </a:solidFill>
              <a:latin typeface="Arial"/>
              <a:ea typeface="+mn-ea"/>
              <a:cs typeface="+mn-cs"/>
            </a:rPr>
            <a:t>All shuttle buses are dispatched to Eglinton station first</a:t>
          </a:r>
          <a:endParaRPr lang="en-US" sz="1600" kern="1200" dirty="0">
            <a:solidFill>
              <a:srgbClr val="4C698D">
                <a:hueOff val="0"/>
                <a:satOff val="0"/>
                <a:lumOff val="0"/>
                <a:alphaOff val="0"/>
              </a:srgbClr>
            </a:solidFill>
            <a:latin typeface="Arial"/>
            <a:ea typeface="+mn-ea"/>
            <a:cs typeface="+mn-cs"/>
          </a:endParaRPr>
        </a:p>
      </dsp:txBody>
      <dsp:txXfrm>
        <a:off x="2235192" y="2450887"/>
        <a:ext cx="3657614" cy="583457"/>
      </dsp:txXfrm>
    </dsp:sp>
    <dsp:sp modelId="{A5EE188D-78EB-49A3-8074-38F802F51E8C}">
      <dsp:nvSpPr>
        <dsp:cNvPr id="0" name=""/>
        <dsp:cNvSpPr/>
      </dsp:nvSpPr>
      <dsp:spPr>
        <a:xfrm>
          <a:off x="2235194" y="3063518"/>
          <a:ext cx="3657610"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4C698D">
                  <a:hueOff val="0"/>
                  <a:satOff val="0"/>
                  <a:lumOff val="0"/>
                  <a:alphaOff val="0"/>
                </a:srgbClr>
              </a:solidFill>
              <a:latin typeface="Arial"/>
              <a:ea typeface="+mn-ea"/>
              <a:cs typeface="+mn-cs"/>
            </a:rPr>
            <a:t>Number of shuttle buses reduced from 23 to 15</a:t>
          </a:r>
          <a:endParaRPr lang="en-US" sz="1600" kern="1200" dirty="0">
            <a:solidFill>
              <a:srgbClr val="4C698D">
                <a:hueOff val="0"/>
                <a:satOff val="0"/>
                <a:lumOff val="0"/>
                <a:alphaOff val="0"/>
              </a:srgbClr>
            </a:solidFill>
            <a:latin typeface="Arial"/>
            <a:ea typeface="+mn-ea"/>
            <a:cs typeface="+mn-cs"/>
          </a:endParaRPr>
        </a:p>
      </dsp:txBody>
      <dsp:txXfrm>
        <a:off x="2235194" y="3063518"/>
        <a:ext cx="3657610" cy="583457"/>
      </dsp:txXfrm>
    </dsp:sp>
    <dsp:sp modelId="{B6626540-706B-4B7F-8DF9-62D33797C551}">
      <dsp:nvSpPr>
        <dsp:cNvPr id="0" name=""/>
        <dsp:cNvSpPr/>
      </dsp:nvSpPr>
      <dsp:spPr>
        <a:xfrm>
          <a:off x="2235198" y="3676149"/>
          <a:ext cx="3657602" cy="583457"/>
        </a:xfrm>
        <a:prstGeom prst="rect">
          <a:avLst/>
        </a:prstGeom>
        <a:solidFill>
          <a:srgbClr val="FFFFFF">
            <a:hueOff val="0"/>
            <a:satOff val="0"/>
            <a:lumOff val="0"/>
            <a:alphaOff val="0"/>
          </a:srgbClr>
        </a:solidFill>
        <a:ln w="25400" cap="flat" cmpd="sng" algn="ctr">
          <a:solidFill>
            <a:srgbClr val="564EC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4C698D">
                  <a:hueOff val="0"/>
                  <a:satOff val="0"/>
                  <a:lumOff val="0"/>
                  <a:alphaOff val="0"/>
                </a:srgbClr>
              </a:solidFill>
              <a:latin typeface="Arial"/>
              <a:ea typeface="+mn-ea"/>
              <a:cs typeface="+mn-cs"/>
            </a:rPr>
            <a:t>Shuttle buses are dispatched from nearby routes.</a:t>
          </a:r>
          <a:endParaRPr lang="en-US" sz="1600" kern="1200" dirty="0">
            <a:solidFill>
              <a:srgbClr val="4C698D">
                <a:hueOff val="0"/>
                <a:satOff val="0"/>
                <a:lumOff val="0"/>
                <a:alphaOff val="0"/>
              </a:srgbClr>
            </a:solidFill>
            <a:latin typeface="Arial"/>
            <a:ea typeface="+mn-ea"/>
            <a:cs typeface="+mn-cs"/>
          </a:endParaRPr>
        </a:p>
      </dsp:txBody>
      <dsp:txXfrm>
        <a:off x="2235198" y="3676149"/>
        <a:ext cx="3657602" cy="583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B0CD1-5C31-42D6-A680-BA4AD95D9BD6}">
      <dsp:nvSpPr>
        <dsp:cNvPr id="0" name=""/>
        <dsp:cNvSpPr/>
      </dsp:nvSpPr>
      <dsp:spPr>
        <a:xfrm rot="5400000">
          <a:off x="-313660" y="319035"/>
          <a:ext cx="2091072" cy="1463750"/>
        </a:xfrm>
        <a:prstGeom prst="chevron">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Sensitivity</a:t>
          </a:r>
        </a:p>
      </dsp:txBody>
      <dsp:txXfrm rot="-5400000">
        <a:off x="1" y="737249"/>
        <a:ext cx="1463750" cy="627322"/>
      </dsp:txXfrm>
    </dsp:sp>
    <dsp:sp modelId="{D760E6EF-5AF9-46C3-9595-5286D671DBCB}">
      <dsp:nvSpPr>
        <dsp:cNvPr id="0" name=""/>
        <dsp:cNvSpPr/>
      </dsp:nvSpPr>
      <dsp:spPr>
        <a:xfrm rot="5400000">
          <a:off x="4651022" y="-3181897"/>
          <a:ext cx="1359197" cy="7733741"/>
        </a:xfrm>
        <a:prstGeom prst="round2Same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Compare different bus bridging response plans</a:t>
          </a:r>
        </a:p>
        <a:p>
          <a:pPr marL="285750" lvl="1" indent="-285750" algn="l" defTabSz="1244600">
            <a:lnSpc>
              <a:spcPct val="90000"/>
            </a:lnSpc>
            <a:spcBef>
              <a:spcPct val="0"/>
            </a:spcBef>
            <a:spcAft>
              <a:spcPct val="15000"/>
            </a:spcAft>
            <a:buChar char="•"/>
          </a:pPr>
          <a:r>
            <a:rPr lang="en-US" sz="2800" kern="1200" dirty="0"/>
            <a:t>Determine the major factors that affect user delay</a:t>
          </a:r>
        </a:p>
      </dsp:txBody>
      <dsp:txXfrm rot="-5400000">
        <a:off x="1463751" y="71725"/>
        <a:ext cx="7667390" cy="1226495"/>
      </dsp:txXfrm>
    </dsp:sp>
    <dsp:sp modelId="{7F5806FF-5990-4A41-8BC8-0012853B47FD}">
      <dsp:nvSpPr>
        <dsp:cNvPr id="0" name=""/>
        <dsp:cNvSpPr/>
      </dsp:nvSpPr>
      <dsp:spPr>
        <a:xfrm rot="5400000">
          <a:off x="-313660" y="2220399"/>
          <a:ext cx="2091072" cy="1463750"/>
        </a:xfrm>
        <a:prstGeom prst="chevron">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Robust Validation</a:t>
          </a:r>
        </a:p>
      </dsp:txBody>
      <dsp:txXfrm rot="-5400000">
        <a:off x="1" y="2638613"/>
        <a:ext cx="1463750" cy="627322"/>
      </dsp:txXfrm>
    </dsp:sp>
    <dsp:sp modelId="{9EE3B883-308C-497F-AFC0-88958AB7E135}">
      <dsp:nvSpPr>
        <dsp:cNvPr id="0" name=""/>
        <dsp:cNvSpPr/>
      </dsp:nvSpPr>
      <dsp:spPr>
        <a:xfrm rot="5400000">
          <a:off x="4650665" y="-1280176"/>
          <a:ext cx="1359911" cy="7733741"/>
        </a:xfrm>
        <a:prstGeom prst="round2SameRect">
          <a:avLst/>
        </a:prstGeom>
        <a:solidFill>
          <a:schemeClr val="lt1">
            <a:alpha val="90000"/>
            <a:hueOff val="0"/>
            <a:satOff val="0"/>
            <a:lumOff val="0"/>
            <a:alphaOff val="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Validate the tool using more incidents</a:t>
          </a:r>
        </a:p>
        <a:p>
          <a:pPr marL="285750" lvl="1" indent="-285750" algn="l" defTabSz="1244600">
            <a:lnSpc>
              <a:spcPct val="90000"/>
            </a:lnSpc>
            <a:spcBef>
              <a:spcPct val="0"/>
            </a:spcBef>
            <a:spcAft>
              <a:spcPct val="15000"/>
            </a:spcAft>
            <a:buChar char="•"/>
          </a:pPr>
          <a:r>
            <a:rPr lang="en-US" sz="2800" kern="1200" dirty="0"/>
            <a:t>Use more recent data, once available</a:t>
          </a:r>
        </a:p>
      </dsp:txBody>
      <dsp:txXfrm rot="-5400000">
        <a:off x="1463751" y="1973123"/>
        <a:ext cx="7667356" cy="1227141"/>
      </dsp:txXfrm>
    </dsp:sp>
    <dsp:sp modelId="{E17A324A-57CD-4EAB-BD3A-387BC5DC7BB2}">
      <dsp:nvSpPr>
        <dsp:cNvPr id="0" name=""/>
        <dsp:cNvSpPr/>
      </dsp:nvSpPr>
      <dsp:spPr>
        <a:xfrm rot="5400000">
          <a:off x="-313660" y="4121762"/>
          <a:ext cx="2091072" cy="1463750"/>
        </a:xfrm>
        <a:prstGeom prst="chevron">
          <a:avLst/>
        </a:prstGeom>
        <a:solidFill>
          <a:schemeClr val="bg2">
            <a:lumMod val="75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Optimization Framework</a:t>
          </a:r>
        </a:p>
      </dsp:txBody>
      <dsp:txXfrm rot="-5400000">
        <a:off x="1" y="4539976"/>
        <a:ext cx="1463750" cy="627322"/>
      </dsp:txXfrm>
    </dsp:sp>
    <dsp:sp modelId="{A198EAB5-993D-4DF6-9981-62418916A097}">
      <dsp:nvSpPr>
        <dsp:cNvPr id="0" name=""/>
        <dsp:cNvSpPr/>
      </dsp:nvSpPr>
      <dsp:spPr>
        <a:xfrm rot="5400000">
          <a:off x="4651022" y="620829"/>
          <a:ext cx="1359197" cy="7733741"/>
        </a:xfrm>
        <a:prstGeom prst="round2SameRect">
          <a:avLst/>
        </a:prstGeom>
        <a:solidFill>
          <a:schemeClr val="lt1">
            <a:alpha val="90000"/>
            <a:hueOff val="0"/>
            <a:satOff val="0"/>
            <a:lumOff val="0"/>
            <a:alphaOff val="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Develop an optimization model which utilizes the user delay modelling tool to determine the optimal bus bridging response plan under a given set of conditions</a:t>
          </a:r>
        </a:p>
      </dsp:txBody>
      <dsp:txXfrm rot="-5400000">
        <a:off x="1463751" y="3874452"/>
        <a:ext cx="7667390" cy="122649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96EF0-8E85-49D3-B806-D5603097C3D7}" type="datetimeFigureOut">
              <a:rPr lang="en-US" smtClean="0"/>
              <a:t>19/07/2018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6EF44-CA30-46AA-BFF6-1DF63BF247CD}" type="slidenum">
              <a:rPr lang="en-US" smtClean="0"/>
              <a:t>‹#›</a:t>
            </a:fld>
            <a:endParaRPr lang="en-US"/>
          </a:p>
        </p:txBody>
      </p:sp>
    </p:spTree>
    <p:extLst>
      <p:ext uri="{BB962C8B-B14F-4D97-AF65-F5344CB8AC3E}">
        <p14:creationId xmlns:p14="http://schemas.microsoft.com/office/powerpoint/2010/main" val="99554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86EF44-CA30-46AA-BFF6-1DF63BF247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90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tool is also capable of getting detailed statistical information about all measures above such as the average waiting time, maximum delays, bus rider’s delay for each shuttle bus route, and so on.  </a:t>
            </a:r>
          </a:p>
        </p:txBody>
      </p:sp>
      <p:sp>
        <p:nvSpPr>
          <p:cNvPr id="4" name="Slide Number Placeholder 3"/>
          <p:cNvSpPr>
            <a:spLocks noGrp="1"/>
          </p:cNvSpPr>
          <p:nvPr>
            <p:ph type="sldNum" sz="quarter" idx="10"/>
          </p:nvPr>
        </p:nvSpPr>
        <p:spPr/>
        <p:txBody>
          <a:bodyPr/>
          <a:lstStyle/>
          <a:p>
            <a:fld id="{AE9A4645-D50C-48C0-A466-7C4B76755625}" type="slidenum">
              <a:rPr lang="en-US" smtClean="0"/>
              <a:t>11</a:t>
            </a:fld>
            <a:endParaRPr lang="en-US"/>
          </a:p>
        </p:txBody>
      </p:sp>
    </p:spTree>
    <p:extLst>
      <p:ext uri="{BB962C8B-B14F-4D97-AF65-F5344CB8AC3E}">
        <p14:creationId xmlns:p14="http://schemas.microsoft.com/office/powerpoint/2010/main" val="298296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Validate and test the effectiveness of the tool, TTC was taken as a case study</a:t>
            </a:r>
          </a:p>
          <a:p>
            <a:pPr lvl="1">
              <a:spcBef>
                <a:spcPts val="600"/>
              </a:spcBef>
            </a:pPr>
            <a:r>
              <a:rPr lang="en-CA" sz="1700" dirty="0">
                <a:latin typeface="Arial" panose="020B0604020202020204" pitchFamily="34" charset="0"/>
                <a:cs typeface="Arial" panose="020B0604020202020204" pitchFamily="34" charset="0"/>
              </a:rPr>
              <a:t>TTC subway system extends to a total length of </a:t>
            </a:r>
            <a:r>
              <a:rPr lang="en-CA" sz="1700" b="1" i="1" dirty="0">
                <a:latin typeface="Arial" panose="020B0604020202020204" pitchFamily="34" charset="0"/>
                <a:cs typeface="Arial" panose="020B0604020202020204" pitchFamily="34" charset="0"/>
              </a:rPr>
              <a:t>68 km </a:t>
            </a:r>
            <a:r>
              <a:rPr lang="en-CA" sz="1700" dirty="0">
                <a:latin typeface="Arial" panose="020B0604020202020204" pitchFamily="34" charset="0"/>
                <a:cs typeface="Arial" panose="020B0604020202020204" pitchFamily="34" charset="0"/>
              </a:rPr>
              <a:t>serving </a:t>
            </a:r>
            <a:r>
              <a:rPr lang="en-CA" sz="1700" b="1" i="1" dirty="0">
                <a:latin typeface="Arial" panose="020B0604020202020204" pitchFamily="34" charset="0"/>
                <a:cs typeface="Arial" panose="020B0604020202020204" pitchFamily="34" charset="0"/>
              </a:rPr>
              <a:t>69 </a:t>
            </a:r>
            <a:r>
              <a:rPr lang="en-CA" sz="1700" dirty="0">
                <a:latin typeface="Arial" panose="020B0604020202020204" pitchFamily="34" charset="0"/>
                <a:cs typeface="Arial" panose="020B0604020202020204" pitchFamily="34" charset="0"/>
              </a:rPr>
              <a:t>stations.</a:t>
            </a:r>
          </a:p>
          <a:p>
            <a:pPr lvl="1"/>
            <a:r>
              <a:rPr lang="en-US" sz="1700" dirty="0">
                <a:latin typeface="Arial" panose="020B0604020202020204" pitchFamily="34" charset="0"/>
                <a:cs typeface="Arial" panose="020B0604020202020204" pitchFamily="34" charset="0"/>
              </a:rPr>
              <a:t>The TTC dispatching policy determines the number of required shuttle buses based on: </a:t>
            </a:r>
          </a:p>
          <a:p>
            <a:pPr lvl="2">
              <a:buFont typeface="Courier New" panose="02070309020205020404" pitchFamily="49" charset="0"/>
              <a:buChar char="o"/>
            </a:pPr>
            <a:r>
              <a:rPr lang="en-CA" sz="1700" dirty="0">
                <a:latin typeface="Arial" panose="020B0604020202020204" pitchFamily="34" charset="0"/>
                <a:cs typeface="Arial" panose="020B0604020202020204" pitchFamily="34" charset="0"/>
              </a:rPr>
              <a:t>Expected delay </a:t>
            </a:r>
            <a:r>
              <a:rPr lang="en-CA" sz="1700" dirty="0">
                <a:solidFill>
                  <a:srgbClr val="0070C0"/>
                </a:solidFill>
                <a:latin typeface="Arial" panose="020B0604020202020204" pitchFamily="34" charset="0"/>
                <a:cs typeface="Arial" panose="020B0604020202020204" pitchFamily="34" charset="0"/>
              </a:rPr>
              <a:t>(i.e., 1 to 30 min, 30+ min)</a:t>
            </a:r>
          </a:p>
          <a:p>
            <a:pPr lvl="2">
              <a:buFont typeface="Courier New" panose="02070309020205020404" pitchFamily="49" charset="0"/>
              <a:buChar char="o"/>
            </a:pPr>
            <a:r>
              <a:rPr lang="en-CA" sz="1700" dirty="0">
                <a:latin typeface="Arial" panose="020B0604020202020204" pitchFamily="34" charset="0"/>
                <a:cs typeface="Arial" panose="020B0604020202020204" pitchFamily="34" charset="0"/>
              </a:rPr>
              <a:t>Affected stations </a:t>
            </a:r>
            <a:r>
              <a:rPr lang="en-CA" sz="1700" dirty="0">
                <a:solidFill>
                  <a:srgbClr val="0070C0"/>
                </a:solidFill>
                <a:latin typeface="Arial" panose="020B0604020202020204" pitchFamily="34" charset="0"/>
                <a:cs typeface="Arial" panose="020B0604020202020204" pitchFamily="34" charset="0"/>
              </a:rPr>
              <a:t>(number of stations and line)</a:t>
            </a:r>
          </a:p>
          <a:p>
            <a:pPr lvl="2">
              <a:buFont typeface="Courier New" panose="02070309020205020404" pitchFamily="49" charset="0"/>
              <a:buChar char="o"/>
            </a:pPr>
            <a:r>
              <a:rPr lang="en-CA" sz="1700" dirty="0">
                <a:latin typeface="Arial" panose="020B0604020202020204" pitchFamily="34" charset="0"/>
                <a:cs typeface="Arial" panose="020B0604020202020204" pitchFamily="34" charset="0"/>
              </a:rPr>
              <a:t>Time period </a:t>
            </a:r>
            <a:endParaRPr lang="en-US" dirty="0"/>
          </a:p>
          <a:p>
            <a:r>
              <a:rPr lang="en-US" dirty="0"/>
              <a:t>Current issues in these practices: </a:t>
            </a:r>
            <a:r>
              <a:rPr lang="en-CA" sz="2400" dirty="0">
                <a:latin typeface="Times New Roman" panose="02020603050405020304" pitchFamily="18" charset="0"/>
                <a:cs typeface="Times New Roman" panose="02020603050405020304" pitchFamily="18" charset="0"/>
              </a:rPr>
              <a:t>no clear criteria for selecting buses for shuttle service, t</a:t>
            </a:r>
            <a:r>
              <a:rPr lang="en-US" sz="2400" dirty="0">
                <a:latin typeface="Times New Roman" panose="02020603050405020304" pitchFamily="18" charset="0"/>
                <a:cs typeface="Times New Roman" panose="02020603050405020304" pitchFamily="18" charset="0"/>
              </a:rPr>
              <a:t>he policy could deploy inefficient bus bridging strategies leading to: </a:t>
            </a:r>
            <a:r>
              <a:rPr lang="en-CA" dirty="0">
                <a:latin typeface="Times New Roman" panose="02020603050405020304" pitchFamily="18" charset="0"/>
                <a:cs typeface="Times New Roman" panose="02020603050405020304" pitchFamily="18" charset="0"/>
              </a:rPr>
              <a:t>Excessive deadhead time (as long as 1 hour) Non-utilized shuttle buses turning back before serving as shuttle (Excessive wasted time)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n</a:t>
            </a:r>
            <a:r>
              <a:rPr lang="en-CA" sz="2400" dirty="0">
                <a:latin typeface="Times New Roman" panose="02020603050405020304" pitchFamily="18" charset="0"/>
                <a:cs typeface="Times New Roman" panose="02020603050405020304" pitchFamily="18" charset="0"/>
              </a:rPr>
              <a:t>umber of dispatched buses &lt; number of requested </a:t>
            </a:r>
            <a:endParaRPr lang="en-CA"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886EF44-CA30-46AA-BFF6-1DF63BF247CD}" type="slidenum">
              <a:rPr lang="en-US" smtClean="0"/>
              <a:t>12</a:t>
            </a:fld>
            <a:endParaRPr lang="en-US"/>
          </a:p>
        </p:txBody>
      </p:sp>
    </p:spTree>
    <p:extLst>
      <p:ext uri="{BB962C8B-B14F-4D97-AF65-F5344CB8AC3E}">
        <p14:creationId xmlns:p14="http://schemas.microsoft.com/office/powerpoint/2010/main" val="187882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We ran the tool/simulation using disruption data obtained from TTC in which </a:t>
            </a:r>
            <a:r>
              <a:rPr lang="en-CA" sz="1200" dirty="0">
                <a:latin typeface="Arial" panose="020B0604020202020204" pitchFamily="34" charset="0"/>
                <a:cs typeface="Arial" panose="020B0604020202020204" pitchFamily="34" charset="0"/>
              </a:rPr>
              <a:t>144 incidents in 2015 required bus-bridging services. The figure shows the disrupted segment as part of the network operated by TTC in Toronto. The incident occurred during the morning peak hour and closing 6 subway stations. </a:t>
            </a:r>
            <a:r>
              <a:rPr lang="en-US" sz="1200" b="1" dirty="0">
                <a:latin typeface="Arial" panose="020B0604020202020204" pitchFamily="34" charset="0"/>
                <a:cs typeface="Arial" panose="020B0604020202020204" pitchFamily="34" charset="0"/>
              </a:rPr>
              <a:t>At that time, the agency selected 23</a:t>
            </a:r>
            <a:r>
              <a:rPr lang="en-US" sz="1200" dirty="0">
                <a:latin typeface="Arial" panose="020B0604020202020204" pitchFamily="34" charset="0"/>
                <a:cs typeface="Arial" panose="020B0604020202020204" pitchFamily="34" charset="0"/>
              </a:rPr>
              <a:t> shuttle buses from different routes in the system to serve as shuttle (bus routes are colored).</a:t>
            </a:r>
          </a:p>
          <a:p>
            <a:endParaRPr lang="en-US" dirty="0"/>
          </a:p>
        </p:txBody>
      </p:sp>
      <p:sp>
        <p:nvSpPr>
          <p:cNvPr id="4" name="Slide Number Placeholder 3"/>
          <p:cNvSpPr>
            <a:spLocks noGrp="1"/>
          </p:cNvSpPr>
          <p:nvPr>
            <p:ph type="sldNum" sz="quarter" idx="10"/>
          </p:nvPr>
        </p:nvSpPr>
        <p:spPr/>
        <p:txBody>
          <a:bodyPr/>
          <a:lstStyle/>
          <a:p>
            <a:fld id="{2886EF44-CA30-46AA-BFF6-1DF63BF247CD}" type="slidenum">
              <a:rPr lang="en-US" smtClean="0"/>
              <a:t>13</a:t>
            </a:fld>
            <a:endParaRPr lang="en-US"/>
          </a:p>
        </p:txBody>
      </p:sp>
    </p:spTree>
    <p:extLst>
      <p:ext uri="{BB962C8B-B14F-4D97-AF65-F5344CB8AC3E}">
        <p14:creationId xmlns:p14="http://schemas.microsoft.com/office/powerpoint/2010/main" val="411729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pie chart shows that only 15 buses out of the 23 dispatched shuttle buses reached the disrupted segment and served as shuttle. This resulted in a total of 5.7 </a:t>
            </a:r>
            <a:r>
              <a:rPr lang="en-US" sz="1200" dirty="0" err="1">
                <a:latin typeface="Arial" panose="020B0604020202020204" pitchFamily="34" charset="0"/>
                <a:cs typeface="Arial" panose="020B0604020202020204" pitchFamily="34" charset="0"/>
              </a:rPr>
              <a:t>hr</a:t>
            </a:r>
            <a:r>
              <a:rPr lang="en-US" sz="1200" dirty="0">
                <a:latin typeface="Arial" panose="020B0604020202020204" pitchFamily="34" charset="0"/>
                <a:cs typeface="Arial" panose="020B0604020202020204" pitchFamily="34" charset="0"/>
              </a:rPr>
              <a:t> wasted time. The second figure show the predicted delays at each disrupted subway station in both directions, north and south. </a:t>
            </a:r>
          </a:p>
        </p:txBody>
      </p:sp>
      <p:sp>
        <p:nvSpPr>
          <p:cNvPr id="4" name="Slide Number Placeholder 3"/>
          <p:cNvSpPr>
            <a:spLocks noGrp="1"/>
          </p:cNvSpPr>
          <p:nvPr>
            <p:ph type="sldNum" sz="quarter" idx="10"/>
          </p:nvPr>
        </p:nvSpPr>
        <p:spPr/>
        <p:txBody>
          <a:bodyPr/>
          <a:lstStyle/>
          <a:p>
            <a:fld id="{2886EF44-CA30-46AA-BFF6-1DF63BF247CD}" type="slidenum">
              <a:rPr lang="en-US" smtClean="0"/>
              <a:t>14</a:t>
            </a:fld>
            <a:endParaRPr lang="en-US"/>
          </a:p>
        </p:txBody>
      </p:sp>
    </p:spTree>
    <p:extLst>
      <p:ext uri="{BB962C8B-B14F-4D97-AF65-F5344CB8AC3E}">
        <p14:creationId xmlns:p14="http://schemas.microsoft.com/office/powerpoint/2010/main" val="136700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user’s delay is not reported by TTC, hence we validated the tool through other performance measures related to shuttle buses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Relative validation</a:t>
            </a:r>
          </a:p>
          <a:p>
            <a:pPr marL="285750" indent="-285750">
              <a:buFont typeface="Arial" panose="020B0604020202020204" pitchFamily="34" charset="0"/>
              <a:buChar char="•"/>
            </a:pPr>
            <a:r>
              <a:rPr lang="en-US" sz="1200" dirty="0">
                <a:solidFill>
                  <a:schemeClr val="tx2"/>
                </a:solidFill>
                <a:latin typeface="Arial" panose="020B0604020202020204" pitchFamily="34" charset="0"/>
                <a:cs typeface="Arial" panose="020B0604020202020204" pitchFamily="34" charset="0"/>
              </a:rPr>
              <a:t>Travel time data was obtained from google maps in May, 2017</a:t>
            </a:r>
          </a:p>
          <a:p>
            <a:pPr marL="285750" indent="-285750">
              <a:buFont typeface="Arial" panose="020B0604020202020204" pitchFamily="34" charset="0"/>
              <a:buChar char="•"/>
            </a:pPr>
            <a:r>
              <a:rPr lang="en-US" sz="1200" dirty="0">
                <a:solidFill>
                  <a:schemeClr val="tx2"/>
                </a:solidFill>
                <a:latin typeface="Arial" panose="020B0604020202020204" pitchFamily="34" charset="0"/>
                <a:cs typeface="Arial" panose="020B0604020202020204" pitchFamily="34" charset="0"/>
              </a:rPr>
              <a:t>Ridership data of both, subway passengers and bus riders, is that of 2011</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The buses are pulled from the closest route terminal to the end station it will start serving from.  (Almost half of the buses start the shuttle service from Bloor-Yonge station)</a:t>
            </a:r>
            <a:endParaRPr lang="en-US" dirty="0"/>
          </a:p>
          <a:p>
            <a:endParaRPr lang="en-US" dirty="0"/>
          </a:p>
        </p:txBody>
      </p:sp>
      <p:sp>
        <p:nvSpPr>
          <p:cNvPr id="4" name="Slide Number Placeholder 3"/>
          <p:cNvSpPr>
            <a:spLocks noGrp="1"/>
          </p:cNvSpPr>
          <p:nvPr>
            <p:ph type="sldNum" sz="quarter" idx="10"/>
          </p:nvPr>
        </p:nvSpPr>
        <p:spPr/>
        <p:txBody>
          <a:bodyPr/>
          <a:lstStyle/>
          <a:p>
            <a:fld id="{2886EF44-CA30-46AA-BFF6-1DF63BF247CD}" type="slidenum">
              <a:rPr lang="en-US" smtClean="0"/>
              <a:t>15</a:t>
            </a:fld>
            <a:endParaRPr lang="en-US"/>
          </a:p>
        </p:txBody>
      </p:sp>
    </p:spTree>
    <p:extLst>
      <p:ext uri="{BB962C8B-B14F-4D97-AF65-F5344CB8AC3E}">
        <p14:creationId xmlns:p14="http://schemas.microsoft.com/office/powerpoint/2010/main" val="301227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TTC knew that 8 buses won’t serve, they would have saved 50% of bus riders delay without affecting subway presenters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Actually, they could have tested other routes that are closer: here comes another response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selecting the 8 shuttle buses from closer routes, all 23 shuttle buses served as now they spend less time on the road. Thus cutting off bus riders delays, </a:t>
            </a:r>
            <a:r>
              <a:rPr lang="en-US" sz="1200" dirty="0" err="1"/>
              <a:t>subwy</a:t>
            </a:r>
            <a:r>
              <a:rPr lang="en-US" sz="1200" dirty="0"/>
              <a:t> passengers delays, and no more wasted time is observed.</a:t>
            </a:r>
          </a:p>
        </p:txBody>
      </p:sp>
      <p:sp>
        <p:nvSpPr>
          <p:cNvPr id="4" name="Slide Number Placeholder 3"/>
          <p:cNvSpPr>
            <a:spLocks noGrp="1"/>
          </p:cNvSpPr>
          <p:nvPr>
            <p:ph type="sldNum" sz="quarter" idx="10"/>
          </p:nvPr>
        </p:nvSpPr>
        <p:spPr/>
        <p:txBody>
          <a:bodyPr/>
          <a:lstStyle/>
          <a:p>
            <a:fld id="{2886EF44-CA30-46AA-BFF6-1DF63BF247CD}" type="slidenum">
              <a:rPr lang="en-US" smtClean="0"/>
              <a:t>17</a:t>
            </a:fld>
            <a:endParaRPr lang="en-US"/>
          </a:p>
        </p:txBody>
      </p:sp>
    </p:spTree>
    <p:extLst>
      <p:ext uri="{BB962C8B-B14F-4D97-AF65-F5344CB8AC3E}">
        <p14:creationId xmlns:p14="http://schemas.microsoft.com/office/powerpoint/2010/main" val="317215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6EF44-CA30-46AA-BFF6-1DF63BF247CD}" type="slidenum">
              <a:rPr lang="en-US" smtClean="0"/>
              <a:t>18</a:t>
            </a:fld>
            <a:endParaRPr lang="en-US"/>
          </a:p>
        </p:txBody>
      </p:sp>
    </p:spTree>
    <p:extLst>
      <p:ext uri="{BB962C8B-B14F-4D97-AF65-F5344CB8AC3E}">
        <p14:creationId xmlns:p14="http://schemas.microsoft.com/office/powerpoint/2010/main" val="92852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agencies direct commuters to other network lines, however this option is limited when buses play the role as feeders to metro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agencies deploy single Track operations; however, this depends on the type of disruption, which might cause the closure of all tracks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used strategy in North America and Europe is Bus Bridging</a:t>
            </a:r>
          </a:p>
        </p:txBody>
      </p:sp>
      <p:sp>
        <p:nvSpPr>
          <p:cNvPr id="4" name="Slide Number Placeholder 3"/>
          <p:cNvSpPr>
            <a:spLocks noGrp="1"/>
          </p:cNvSpPr>
          <p:nvPr>
            <p:ph type="sldNum" sz="quarter" idx="10"/>
          </p:nvPr>
        </p:nvSpPr>
        <p:spPr/>
        <p:txBody>
          <a:bodyPr/>
          <a:lstStyle/>
          <a:p>
            <a:fld id="{2886EF44-CA30-46AA-BFF6-1DF63BF247CD}" type="slidenum">
              <a:rPr lang="en-US" smtClean="0"/>
              <a:t>3</a:t>
            </a:fld>
            <a:endParaRPr lang="en-US"/>
          </a:p>
        </p:txBody>
      </p:sp>
    </p:spTree>
    <p:extLst>
      <p:ext uri="{BB962C8B-B14F-4D97-AF65-F5344CB8AC3E}">
        <p14:creationId xmlns:p14="http://schemas.microsoft.com/office/powerpoint/2010/main" val="293435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According to an international survey conducted for 2 years between 2011 and 2013, most agencies pull buses from existing routes and it is done in ad-hoc procedure. And although transit agencies care to minimize user’s discomfort, they don’t quantify it explicitly.</a:t>
            </a:r>
          </a:p>
        </p:txBody>
      </p:sp>
      <p:sp>
        <p:nvSpPr>
          <p:cNvPr id="4" name="Slide Number Placeholder 3"/>
          <p:cNvSpPr>
            <a:spLocks noGrp="1"/>
          </p:cNvSpPr>
          <p:nvPr>
            <p:ph type="sldNum" sz="quarter" idx="10"/>
          </p:nvPr>
        </p:nvSpPr>
        <p:spPr/>
        <p:txBody>
          <a:bodyPr/>
          <a:lstStyle/>
          <a:p>
            <a:fld id="{2886EF44-CA30-46AA-BFF6-1DF63BF247CD}" type="slidenum">
              <a:rPr lang="en-US" smtClean="0"/>
              <a:t>4</a:t>
            </a:fld>
            <a:endParaRPr lang="en-US"/>
          </a:p>
        </p:txBody>
      </p:sp>
    </p:spTree>
    <p:extLst>
      <p:ext uri="{BB962C8B-B14F-4D97-AF65-F5344CB8AC3E}">
        <p14:creationId xmlns:p14="http://schemas.microsoft.com/office/powerpoint/2010/main" val="280626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 addition, no efforts are found in comparing different bus bridging response plans</a:t>
            </a:r>
            <a:endParaRPr lang="en-US" dirty="0"/>
          </a:p>
          <a:p>
            <a:endParaRPr lang="en-US" dirty="0"/>
          </a:p>
        </p:txBody>
      </p:sp>
      <p:sp>
        <p:nvSpPr>
          <p:cNvPr id="4" name="Slide Number Placeholder 3"/>
          <p:cNvSpPr>
            <a:spLocks noGrp="1"/>
          </p:cNvSpPr>
          <p:nvPr>
            <p:ph type="sldNum" sz="quarter" idx="10"/>
          </p:nvPr>
        </p:nvSpPr>
        <p:spPr/>
        <p:txBody>
          <a:bodyPr/>
          <a:lstStyle/>
          <a:p>
            <a:fld id="{2886EF44-CA30-46AA-BFF6-1DF63BF247CD}" type="slidenum">
              <a:rPr lang="en-US" smtClean="0"/>
              <a:t>5</a:t>
            </a:fld>
            <a:endParaRPr lang="en-US"/>
          </a:p>
        </p:txBody>
      </p:sp>
    </p:spTree>
    <p:extLst>
      <p:ext uri="{BB962C8B-B14F-4D97-AF65-F5344CB8AC3E}">
        <p14:creationId xmlns:p14="http://schemas.microsoft.com/office/powerpoint/2010/main" val="2879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delays is estimated for both, subway passengers affected by the disruption and bus riders where the shuttle buses are dispatched from. Shuttle bus performance measures such as the time spent serving as shuttle versus the time spent traveling on read to the incident location, known as deadhead time. The tool is then used to asses different bus bridging response plans and by that we show how transit agencies can use this tool to deploy the optimal bus bridging scenario.</a:t>
            </a:r>
          </a:p>
        </p:txBody>
      </p:sp>
      <p:sp>
        <p:nvSpPr>
          <p:cNvPr id="4" name="Slide Number Placeholder 3"/>
          <p:cNvSpPr>
            <a:spLocks noGrp="1"/>
          </p:cNvSpPr>
          <p:nvPr>
            <p:ph type="sldNum" sz="quarter" idx="10"/>
          </p:nvPr>
        </p:nvSpPr>
        <p:spPr/>
        <p:txBody>
          <a:bodyPr/>
          <a:lstStyle/>
          <a:p>
            <a:fld id="{2886EF44-CA30-46AA-BFF6-1DF63BF247CD}" type="slidenum">
              <a:rPr lang="en-US" smtClean="0"/>
              <a:t>6</a:t>
            </a:fld>
            <a:endParaRPr lang="en-US"/>
          </a:p>
        </p:txBody>
      </p:sp>
    </p:spTree>
    <p:extLst>
      <p:ext uri="{BB962C8B-B14F-4D97-AF65-F5344CB8AC3E}">
        <p14:creationId xmlns:p14="http://schemas.microsoft.com/office/powerpoint/2010/main" val="32510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briefly how the tool tracks shuttle buses from the moment the incident is reported until the bus returns to its original route</a:t>
            </a:r>
          </a:p>
        </p:txBody>
      </p:sp>
      <p:sp>
        <p:nvSpPr>
          <p:cNvPr id="4" name="Slide Number Placeholder 3"/>
          <p:cNvSpPr>
            <a:spLocks noGrp="1"/>
          </p:cNvSpPr>
          <p:nvPr>
            <p:ph type="sldNum" sz="quarter" idx="10"/>
          </p:nvPr>
        </p:nvSpPr>
        <p:spPr/>
        <p:txBody>
          <a:bodyPr/>
          <a:lstStyle/>
          <a:p>
            <a:fld id="{2886EF44-CA30-46AA-BFF6-1DF63BF247CD}" type="slidenum">
              <a:rPr lang="en-US" smtClean="0"/>
              <a:t>7</a:t>
            </a:fld>
            <a:endParaRPr lang="en-US"/>
          </a:p>
        </p:txBody>
      </p:sp>
    </p:spTree>
    <p:extLst>
      <p:ext uri="{BB962C8B-B14F-4D97-AF65-F5344CB8AC3E}">
        <p14:creationId xmlns:p14="http://schemas.microsoft.com/office/powerpoint/2010/main" val="297428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Deterministic queuing: This figure shows the queues evolution at a disrupted end station where both, through and local traffic are included in the arrival curve.</a:t>
            </a:r>
          </a:p>
          <a:p>
            <a:r>
              <a:rPr lang="en-US" dirty="0"/>
              <a:t>Arrival curve describes the arrival of passengers to the disrupted station shown in red. Departure curve of passengers is described by the arrival of shuttle buses at the stations along with the available capacity inside the bus. The delays at each station are estimated as the area between both curves. </a:t>
            </a:r>
          </a:p>
        </p:txBody>
      </p:sp>
      <p:sp>
        <p:nvSpPr>
          <p:cNvPr id="4" name="Slide Number Placeholder 3"/>
          <p:cNvSpPr>
            <a:spLocks noGrp="1"/>
          </p:cNvSpPr>
          <p:nvPr>
            <p:ph type="sldNum" sz="quarter" idx="10"/>
          </p:nvPr>
        </p:nvSpPr>
        <p:spPr/>
        <p:txBody>
          <a:bodyPr/>
          <a:lstStyle/>
          <a:p>
            <a:fld id="{2886EF44-CA30-46AA-BFF6-1DF63BF247CD}" type="slidenum">
              <a:rPr lang="en-US" smtClean="0"/>
              <a:t>8</a:t>
            </a:fld>
            <a:endParaRPr lang="en-US"/>
          </a:p>
        </p:txBody>
      </p:sp>
    </p:spTree>
    <p:extLst>
      <p:ext uri="{BB962C8B-B14F-4D97-AF65-F5344CB8AC3E}">
        <p14:creationId xmlns:p14="http://schemas.microsoft.com/office/powerpoint/2010/main" val="268532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 requires two major types of input data, one is related to the bus bridging strategy specifications such as incident location, number of shuttle buses, the routes from where the shuttle buses are dispatched from, etc.</a:t>
            </a:r>
          </a:p>
        </p:txBody>
      </p:sp>
      <p:sp>
        <p:nvSpPr>
          <p:cNvPr id="4" name="Slide Number Placeholder 3"/>
          <p:cNvSpPr>
            <a:spLocks noGrp="1"/>
          </p:cNvSpPr>
          <p:nvPr>
            <p:ph type="sldNum" sz="quarter" idx="10"/>
          </p:nvPr>
        </p:nvSpPr>
        <p:spPr/>
        <p:txBody>
          <a:bodyPr/>
          <a:lstStyle/>
          <a:p>
            <a:fld id="{2886EF44-CA30-46AA-BFF6-1DF63BF247CD}" type="slidenum">
              <a:rPr lang="en-US" smtClean="0"/>
              <a:t>9</a:t>
            </a:fld>
            <a:endParaRPr lang="en-US"/>
          </a:p>
        </p:txBody>
      </p:sp>
    </p:spTree>
    <p:extLst>
      <p:ext uri="{BB962C8B-B14F-4D97-AF65-F5344CB8AC3E}">
        <p14:creationId xmlns:p14="http://schemas.microsoft.com/office/powerpoint/2010/main" val="288210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type of input is related to the transit and traffic network from which travel times, ridership, and scheduled service data are determined.  </a:t>
            </a:r>
          </a:p>
        </p:txBody>
      </p:sp>
      <p:sp>
        <p:nvSpPr>
          <p:cNvPr id="4" name="Slide Number Placeholder 3"/>
          <p:cNvSpPr>
            <a:spLocks noGrp="1"/>
          </p:cNvSpPr>
          <p:nvPr>
            <p:ph type="sldNum" sz="quarter" idx="10"/>
          </p:nvPr>
        </p:nvSpPr>
        <p:spPr/>
        <p:txBody>
          <a:bodyPr/>
          <a:lstStyle/>
          <a:p>
            <a:fld id="{2886EF44-CA30-46AA-BFF6-1DF63BF247CD}" type="slidenum">
              <a:rPr lang="en-US" smtClean="0"/>
              <a:t>10</a:t>
            </a:fld>
            <a:endParaRPr lang="en-US"/>
          </a:p>
        </p:txBody>
      </p:sp>
    </p:spTree>
    <p:extLst>
      <p:ext uri="{BB962C8B-B14F-4D97-AF65-F5344CB8AC3E}">
        <p14:creationId xmlns:p14="http://schemas.microsoft.com/office/powerpoint/2010/main" val="399292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E4348-174A-4AF3-AF8D-AED8E247BCE1}"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77253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E4348-174A-4AF3-AF8D-AED8E247BCE1}"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38606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E4348-174A-4AF3-AF8D-AED8E247BCE1}"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281254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9" name="Text Placeholder 8"/>
          <p:cNvSpPr>
            <a:spLocks noGrp="1"/>
          </p:cNvSpPr>
          <p:nvPr>
            <p:ph type="body" sz="quarter" idx="12"/>
          </p:nvPr>
        </p:nvSpPr>
        <p:spPr>
          <a:xfrm>
            <a:off x="609600" y="1355725"/>
            <a:ext cx="10998200" cy="4235450"/>
          </a:xfrm>
        </p:spPr>
        <p:txBody>
          <a:bodyPr/>
          <a:lstStyle>
            <a:lvl2pPr>
              <a:defRPr>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Footer Placeholder 3"/>
          <p:cNvSpPr>
            <a:spLocks noGrp="1"/>
          </p:cNvSpPr>
          <p:nvPr>
            <p:ph type="ftr" sz="quarter" idx="13"/>
          </p:nvPr>
        </p:nvSpPr>
        <p:spPr>
          <a:xfrm>
            <a:off x="6327622" y="5527012"/>
            <a:ext cx="5398084" cy="365125"/>
          </a:xfrm>
          <a:prstGeom prst="rect">
            <a:avLst/>
          </a:prstGeom>
        </p:spPr>
        <p:txBody>
          <a:bodyPr/>
          <a:lstStyle/>
          <a:p>
            <a:endParaRPr lang="en-CA" dirty="0"/>
          </a:p>
        </p:txBody>
      </p:sp>
    </p:spTree>
    <p:extLst>
      <p:ext uri="{BB962C8B-B14F-4D97-AF65-F5344CB8AC3E}">
        <p14:creationId xmlns:p14="http://schemas.microsoft.com/office/powerpoint/2010/main" val="334538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12192000" cy="2308225"/>
          </a:xfrm>
        </p:spPr>
        <p:txBody>
          <a:bodyPr lIns="640080" tIns="91440" rIns="640080" bIns="91440" anchor="ctr" anchorCtr="0">
            <a:normAutofit/>
          </a:bodyPr>
          <a:lstStyle>
            <a:lvl1pPr algn="l">
              <a:defRPr sz="3000" b="0">
                <a:solidFill>
                  <a:schemeClr val="bg2"/>
                </a:solidFill>
              </a:defRPr>
            </a:lvl1pPr>
          </a:lstStyle>
          <a:p>
            <a:r>
              <a:rPr lang="en-US"/>
              <a:t>Click to edit Master title style</a:t>
            </a:r>
            <a:endParaRPr lang="en-CA" dirty="0"/>
          </a:p>
        </p:txBody>
      </p:sp>
      <p:sp>
        <p:nvSpPr>
          <p:cNvPr id="3" name="Subtitle 2"/>
          <p:cNvSpPr>
            <a:spLocks noGrp="1"/>
          </p:cNvSpPr>
          <p:nvPr>
            <p:ph type="subTitle" idx="1"/>
          </p:nvPr>
        </p:nvSpPr>
        <p:spPr>
          <a:xfrm>
            <a:off x="0" y="3508378"/>
            <a:ext cx="12192000" cy="1616075"/>
          </a:xfrm>
          <a:solidFill>
            <a:srgbClr val="052043"/>
          </a:solidFill>
          <a:ln>
            <a:noFill/>
          </a:ln>
        </p:spPr>
        <p:txBody>
          <a:bodyPr lIns="640080" tIns="137160" rIns="640080" bIns="137160">
            <a:noAutofit/>
          </a:bodyPr>
          <a:lstStyle>
            <a:lvl1pPr marL="0" indent="0" algn="l">
              <a:buNone/>
              <a:defRPr sz="1875">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CA" dirty="0"/>
          </a:p>
        </p:txBody>
      </p:sp>
      <p:sp>
        <p:nvSpPr>
          <p:cNvPr id="17" name="Date Placeholder 16"/>
          <p:cNvSpPr>
            <a:spLocks noGrp="1"/>
          </p:cNvSpPr>
          <p:nvPr>
            <p:ph type="dt" sz="half" idx="10"/>
          </p:nvPr>
        </p:nvSpPr>
        <p:spPr>
          <a:xfrm>
            <a:off x="787400" y="4759328"/>
            <a:ext cx="3276600" cy="365125"/>
          </a:xfrm>
          <a:prstGeom prst="rect">
            <a:avLst/>
          </a:prstGeom>
        </p:spPr>
        <p:txBody>
          <a:bodyPr/>
          <a:lstStyle>
            <a:lvl1pPr>
              <a:defRPr sz="1200" b="0">
                <a:solidFill>
                  <a:schemeClr val="bg1"/>
                </a:solidFill>
              </a:defRPr>
            </a:lvl1pPr>
          </a:lstStyle>
          <a:p>
            <a:fld id="{4CF9771C-0614-4BCA-97C5-6912B96F0C2F}" type="datetimeFigureOut">
              <a:rPr lang="en-US" smtClean="0"/>
              <a:t>19/07/2018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00" y="5389429"/>
            <a:ext cx="5715000" cy="7348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7941" y="5336194"/>
            <a:ext cx="3337555" cy="841296"/>
          </a:xfrm>
          <a:prstGeom prst="rect">
            <a:avLst/>
          </a:prstGeom>
        </p:spPr>
      </p:pic>
    </p:spTree>
    <p:extLst>
      <p:ext uri="{BB962C8B-B14F-4D97-AF65-F5344CB8AC3E}">
        <p14:creationId xmlns:p14="http://schemas.microsoft.com/office/powerpoint/2010/main" val="379542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7" name="Content Placeholder 6"/>
          <p:cNvSpPr>
            <a:spLocks noGrp="1"/>
          </p:cNvSpPr>
          <p:nvPr>
            <p:ph sz="quarter" idx="13"/>
          </p:nvPr>
        </p:nvSpPr>
        <p:spPr>
          <a:xfrm>
            <a:off x="609600" y="1268976"/>
            <a:ext cx="10972800" cy="4680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Date Placeholder 7"/>
          <p:cNvSpPr>
            <a:spLocks noGrp="1"/>
          </p:cNvSpPr>
          <p:nvPr>
            <p:ph type="dt" sz="half" idx="14"/>
          </p:nvPr>
        </p:nvSpPr>
        <p:spPr/>
        <p:txBody>
          <a:bodyPr/>
          <a:lstStyle/>
          <a:p>
            <a:fld id="{4CF9771C-0614-4BCA-97C5-6912B96F0C2F}" type="datetimeFigureOut">
              <a:rPr lang="en-US" smtClean="0"/>
              <a:t>19/07/2018</a:t>
            </a:fld>
            <a:endParaRPr lang="en-US"/>
          </a:p>
        </p:txBody>
      </p:sp>
      <p:sp>
        <p:nvSpPr>
          <p:cNvPr id="9" name="Footer Placeholder 8"/>
          <p:cNvSpPr>
            <a:spLocks noGrp="1"/>
          </p:cNvSpPr>
          <p:nvPr>
            <p:ph type="ftr" sz="quarter" idx="15"/>
          </p:nvPr>
        </p:nvSpPr>
        <p:spPr>
          <a:xfrm>
            <a:off x="3611539" y="6303407"/>
            <a:ext cx="4831072" cy="365125"/>
          </a:xfrm>
          <a:prstGeom prst="rect">
            <a:avLst/>
          </a:prstGeom>
        </p:spPr>
        <p:txBody>
          <a:bodyPr/>
          <a:lstStyle/>
          <a:p>
            <a:endParaRPr lang="en-US"/>
          </a:p>
        </p:txBody>
      </p:sp>
      <p:sp>
        <p:nvSpPr>
          <p:cNvPr id="10" name="Slide Number Placeholder 9"/>
          <p:cNvSpPr>
            <a:spLocks noGrp="1"/>
          </p:cNvSpPr>
          <p:nvPr>
            <p:ph type="sldNum" sz="quarter" idx="16"/>
          </p:nvPr>
        </p:nvSpPr>
        <p:spPr/>
        <p:txBody>
          <a:bodyPr/>
          <a:lstStyle/>
          <a:p>
            <a:fld id="{955DED5D-B493-46CB-BD5C-A8BBE00A6627}" type="slidenum">
              <a:rPr lang="en-US" smtClean="0"/>
              <a:t>‹#›</a:t>
            </a:fld>
            <a:endParaRPr lang="en-US"/>
          </a:p>
        </p:txBody>
      </p:sp>
    </p:spTree>
    <p:extLst>
      <p:ext uri="{BB962C8B-B14F-4D97-AF65-F5344CB8AC3E}">
        <p14:creationId xmlns:p14="http://schemas.microsoft.com/office/powerpoint/2010/main" val="16141123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2"/>
          <p:cNvSpPr>
            <a:spLocks noGrp="1"/>
          </p:cNvSpPr>
          <p:nvPr>
            <p:ph type="ftr" sz="quarter" idx="10"/>
          </p:nvPr>
        </p:nvSpPr>
        <p:spPr>
          <a:xfrm>
            <a:off x="3611539" y="6303407"/>
            <a:ext cx="4831072" cy="365125"/>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955DED5D-B493-46CB-BD5C-A8BBE00A6627}" type="slidenum">
              <a:rPr lang="en-US" smtClean="0"/>
              <a:t>‹#›</a:t>
            </a:fld>
            <a:endParaRPr lang="en-US"/>
          </a:p>
        </p:txBody>
      </p:sp>
      <p:sp>
        <p:nvSpPr>
          <p:cNvPr id="5" name="Date Placeholder 4"/>
          <p:cNvSpPr>
            <a:spLocks noGrp="1"/>
          </p:cNvSpPr>
          <p:nvPr>
            <p:ph type="dt" sz="half" idx="12"/>
          </p:nvPr>
        </p:nvSpPr>
        <p:spPr/>
        <p:txBody>
          <a:bodyPr/>
          <a:lstStyle/>
          <a:p>
            <a:fld id="{4CF9771C-0614-4BCA-97C5-6912B96F0C2F}" type="datetimeFigureOut">
              <a:rPr lang="en-US" smtClean="0"/>
              <a:t>19/07/2018</a:t>
            </a:fld>
            <a:endParaRPr lang="en-US"/>
          </a:p>
        </p:txBody>
      </p:sp>
      <p:sp>
        <p:nvSpPr>
          <p:cNvPr id="7" name="Text Placeholder 6"/>
          <p:cNvSpPr>
            <a:spLocks noGrp="1"/>
          </p:cNvSpPr>
          <p:nvPr>
            <p:ph type="body" sz="quarter" idx="13"/>
          </p:nvPr>
        </p:nvSpPr>
        <p:spPr>
          <a:xfrm>
            <a:off x="609600" y="1268978"/>
            <a:ext cx="10972800" cy="46800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833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9" name="Text Placeholder 8"/>
          <p:cNvSpPr>
            <a:spLocks noGrp="1"/>
          </p:cNvSpPr>
          <p:nvPr>
            <p:ph type="body" sz="quarter" idx="12"/>
          </p:nvPr>
        </p:nvSpPr>
        <p:spPr>
          <a:xfrm>
            <a:off x="609600" y="1355725"/>
            <a:ext cx="10998200" cy="4235450"/>
          </a:xfrm>
        </p:spPr>
        <p:txBody>
          <a:bodyPr/>
          <a:lstStyle>
            <a:lvl2pPr>
              <a:defRPr>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Footer Placeholder 3"/>
          <p:cNvSpPr>
            <a:spLocks noGrp="1"/>
          </p:cNvSpPr>
          <p:nvPr>
            <p:ph type="ftr" sz="quarter" idx="13"/>
          </p:nvPr>
        </p:nvSpPr>
        <p:spPr>
          <a:xfrm>
            <a:off x="6327623" y="5527014"/>
            <a:ext cx="5398084" cy="365125"/>
          </a:xfrm>
          <a:prstGeom prst="rect">
            <a:avLst/>
          </a:prstGeom>
        </p:spPr>
        <p:txBody>
          <a:bodyPr/>
          <a:lstStyle/>
          <a:p>
            <a:endParaRPr lang="en-CA" dirty="0"/>
          </a:p>
        </p:txBody>
      </p:sp>
    </p:spTree>
    <p:extLst>
      <p:ext uri="{BB962C8B-B14F-4D97-AF65-F5344CB8AC3E}">
        <p14:creationId xmlns:p14="http://schemas.microsoft.com/office/powerpoint/2010/main" val="805320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12192000" cy="2308225"/>
          </a:xfrm>
        </p:spPr>
        <p:txBody>
          <a:bodyPr lIns="640080" tIns="91440" rIns="640080" bIns="91440" anchor="ctr" anchorCtr="0">
            <a:normAutofit/>
          </a:bodyPr>
          <a:lstStyle>
            <a:lvl1pPr algn="l">
              <a:defRPr sz="3000" b="0">
                <a:solidFill>
                  <a:schemeClr val="bg2"/>
                </a:solidFill>
              </a:defRPr>
            </a:lvl1pPr>
          </a:lstStyle>
          <a:p>
            <a:r>
              <a:rPr lang="en-US"/>
              <a:t>Click to edit Master title style</a:t>
            </a:r>
            <a:endParaRPr lang="en-CA" dirty="0"/>
          </a:p>
        </p:txBody>
      </p:sp>
      <p:sp>
        <p:nvSpPr>
          <p:cNvPr id="3" name="Subtitle 2"/>
          <p:cNvSpPr>
            <a:spLocks noGrp="1"/>
          </p:cNvSpPr>
          <p:nvPr>
            <p:ph type="subTitle" idx="1"/>
          </p:nvPr>
        </p:nvSpPr>
        <p:spPr>
          <a:xfrm>
            <a:off x="-3" y="3508375"/>
            <a:ext cx="12192003" cy="1739900"/>
          </a:xfrm>
          <a:solidFill>
            <a:schemeClr val="bg2"/>
          </a:solidFill>
        </p:spPr>
        <p:txBody>
          <a:bodyPr lIns="640080" tIns="137160" rIns="640080" bIns="137160">
            <a:noAutofit/>
          </a:bodyPr>
          <a:lstStyle>
            <a:lvl1pPr marL="0" indent="0" algn="l">
              <a:buNone/>
              <a:defRPr sz="1875">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CA" dirty="0"/>
          </a:p>
        </p:txBody>
      </p:sp>
      <p:sp>
        <p:nvSpPr>
          <p:cNvPr id="17" name="Date Placeholder 16"/>
          <p:cNvSpPr>
            <a:spLocks noGrp="1"/>
          </p:cNvSpPr>
          <p:nvPr>
            <p:ph type="dt" sz="half" idx="10"/>
          </p:nvPr>
        </p:nvSpPr>
        <p:spPr>
          <a:xfrm>
            <a:off x="787400" y="4759328"/>
            <a:ext cx="3276600" cy="365125"/>
          </a:xfrm>
          <a:prstGeom prst="rect">
            <a:avLst/>
          </a:prstGeom>
        </p:spPr>
        <p:txBody>
          <a:bodyPr/>
          <a:lstStyle>
            <a:lvl1pPr>
              <a:defRPr sz="1200" b="0">
                <a:solidFill>
                  <a:schemeClr val="bg1"/>
                </a:solidFill>
              </a:defRPr>
            </a:lvl1pPr>
          </a:lstStyle>
          <a:p>
            <a:fld id="{4CF9771C-0614-4BCA-97C5-6912B96F0C2F}" type="datetimeFigureOut">
              <a:rPr lang="en-US" smtClean="0"/>
              <a:t>19/07/2018</a:t>
            </a:fld>
            <a:endParaRPr lang="en-US"/>
          </a:p>
        </p:txBody>
      </p:sp>
      <p:pic>
        <p:nvPicPr>
          <p:cNvPr id="2050" name="Picture 2" descr="C:\Users\Judy\Documents\Branding\UTTRI Signatures\Sig_EDUCD_TransportationResearchInst_6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76" y="5594223"/>
            <a:ext cx="6175248" cy="79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99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431F-38B4-4AC4-A3D1-D19D7456A2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2CC3A-1876-4D15-80EF-53669E73A4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440FF-E7AC-4355-81FE-E6DA6CC0C5E1}"/>
              </a:ext>
            </a:extLst>
          </p:cNvPr>
          <p:cNvSpPr>
            <a:spLocks noGrp="1"/>
          </p:cNvSpPr>
          <p:nvPr>
            <p:ph type="dt" sz="half" idx="10"/>
          </p:nvPr>
        </p:nvSpPr>
        <p:spPr/>
        <p:txBody>
          <a:bodyPr/>
          <a:lstStyle/>
          <a:p>
            <a:fld id="{4CF9771C-0614-4BCA-97C5-6912B96F0C2F}" type="datetimeFigureOut">
              <a:rPr lang="en-US" smtClean="0"/>
              <a:t>19/07/2018</a:t>
            </a:fld>
            <a:endParaRPr lang="en-US"/>
          </a:p>
        </p:txBody>
      </p:sp>
      <p:sp>
        <p:nvSpPr>
          <p:cNvPr id="5" name="Footer Placeholder 4">
            <a:extLst>
              <a:ext uri="{FF2B5EF4-FFF2-40B4-BE49-F238E27FC236}">
                <a16:creationId xmlns:a16="http://schemas.microsoft.com/office/drawing/2014/main" id="{63858681-1A3F-43FA-AA25-7DB83AE04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1175C-E5B0-4B20-9230-4C0E296B5F38}"/>
              </a:ext>
            </a:extLst>
          </p:cNvPr>
          <p:cNvSpPr>
            <a:spLocks noGrp="1"/>
          </p:cNvSpPr>
          <p:nvPr>
            <p:ph type="sldNum" sz="quarter" idx="12"/>
          </p:nvPr>
        </p:nvSpPr>
        <p:spPr/>
        <p:txBody>
          <a:bodyPr/>
          <a:lstStyle/>
          <a:p>
            <a:fld id="{955DED5D-B493-46CB-BD5C-A8BBE00A6627}" type="slidenum">
              <a:rPr lang="en-US" smtClean="0"/>
              <a:t>‹#›</a:t>
            </a:fld>
            <a:endParaRPr lang="en-US"/>
          </a:p>
        </p:txBody>
      </p:sp>
    </p:spTree>
    <p:extLst>
      <p:ext uri="{BB962C8B-B14F-4D97-AF65-F5344CB8AC3E}">
        <p14:creationId xmlns:p14="http://schemas.microsoft.com/office/powerpoint/2010/main" val="15339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9" name="Text Placeholder 8"/>
          <p:cNvSpPr>
            <a:spLocks noGrp="1"/>
          </p:cNvSpPr>
          <p:nvPr>
            <p:ph type="body" sz="quarter" idx="12"/>
          </p:nvPr>
        </p:nvSpPr>
        <p:spPr>
          <a:xfrm>
            <a:off x="609600" y="1355725"/>
            <a:ext cx="10998200" cy="4235450"/>
          </a:xfrm>
        </p:spPr>
        <p:txBody>
          <a:bodyPr/>
          <a:lstStyle>
            <a:lvl2pPr>
              <a:defRPr>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Footer Placeholder 3"/>
          <p:cNvSpPr>
            <a:spLocks noGrp="1"/>
          </p:cNvSpPr>
          <p:nvPr>
            <p:ph type="ftr" sz="quarter" idx="13"/>
          </p:nvPr>
        </p:nvSpPr>
        <p:spPr>
          <a:xfrm>
            <a:off x="6327623" y="5527020"/>
            <a:ext cx="5398084" cy="365125"/>
          </a:xfrm>
          <a:prstGeom prst="rect">
            <a:avLst/>
          </a:prstGeom>
        </p:spPr>
        <p:txBody>
          <a:bodyPr/>
          <a:lstStyle/>
          <a:p>
            <a:endParaRPr lang="en-CA" dirty="0"/>
          </a:p>
        </p:txBody>
      </p:sp>
    </p:spTree>
    <p:extLst>
      <p:ext uri="{BB962C8B-B14F-4D97-AF65-F5344CB8AC3E}">
        <p14:creationId xmlns:p14="http://schemas.microsoft.com/office/powerpoint/2010/main" val="27106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E4348-174A-4AF3-AF8D-AED8E247BCE1}"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254346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5E4348-174A-4AF3-AF8D-AED8E247BCE1}"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342232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E4348-174A-4AF3-AF8D-AED8E247BCE1}" type="datetimeFigureOut">
              <a:rPr lang="en-US" smtClean="0"/>
              <a:t>19/07/2018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95829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E4348-174A-4AF3-AF8D-AED8E247BCE1}" type="datetimeFigureOut">
              <a:rPr lang="en-US" smtClean="0"/>
              <a:t>19/07/2018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12363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E4348-174A-4AF3-AF8D-AED8E247BCE1}" type="datetimeFigureOut">
              <a:rPr lang="en-US" smtClean="0"/>
              <a:t>19/07/2018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243548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E4348-174A-4AF3-AF8D-AED8E247BCE1}" type="datetimeFigureOut">
              <a:rPr lang="en-US" smtClean="0"/>
              <a:t>19/07/2018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182511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E4348-174A-4AF3-AF8D-AED8E247BCE1}" type="datetimeFigureOut">
              <a:rPr lang="en-US" smtClean="0"/>
              <a:t>19/07/2018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259879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E4348-174A-4AF3-AF8D-AED8E247BCE1}" type="datetimeFigureOut">
              <a:rPr lang="en-US" smtClean="0"/>
              <a:t>19/07/2018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7C14D-CBA6-4F49-B778-039D443F139C}" type="slidenum">
              <a:rPr lang="en-US" smtClean="0"/>
              <a:t>‹#›</a:t>
            </a:fld>
            <a:endParaRPr lang="en-US"/>
          </a:p>
        </p:txBody>
      </p:sp>
    </p:spTree>
    <p:extLst>
      <p:ext uri="{BB962C8B-B14F-4D97-AF65-F5344CB8AC3E}">
        <p14:creationId xmlns:p14="http://schemas.microsoft.com/office/powerpoint/2010/main" val="24429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E4348-174A-4AF3-AF8D-AED8E247BCE1}" type="datetimeFigureOut">
              <a:rPr lang="en-US" smtClean="0"/>
              <a:t>19/07/2018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7C14D-CBA6-4F49-B778-039D443F139C}" type="slidenum">
              <a:rPr lang="en-US" smtClean="0"/>
              <a:t>‹#›</a:t>
            </a:fld>
            <a:endParaRPr lang="en-US"/>
          </a:p>
        </p:txBody>
      </p:sp>
    </p:spTree>
    <p:extLst>
      <p:ext uri="{BB962C8B-B14F-4D97-AF65-F5344CB8AC3E}">
        <p14:creationId xmlns:p14="http://schemas.microsoft.com/office/powerpoint/2010/main" val="4127161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133655"/>
            <a:ext cx="12192000" cy="724347"/>
          </a:xfrm>
          <a:prstGeom prst="rect">
            <a:avLst/>
          </a:prstGeom>
          <a:solidFill>
            <a:srgbClr val="05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 name="Title Placeholder 1"/>
          <p:cNvSpPr>
            <a:spLocks noGrp="1"/>
          </p:cNvSpPr>
          <p:nvPr>
            <p:ph type="title"/>
          </p:nvPr>
        </p:nvSpPr>
        <p:spPr>
          <a:xfrm>
            <a:off x="609600" y="279403"/>
            <a:ext cx="10972800" cy="812799"/>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609600" y="1271808"/>
            <a:ext cx="10972800" cy="46844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3"/>
          <p:cNvSpPr>
            <a:spLocks noGrp="1"/>
          </p:cNvSpPr>
          <p:nvPr>
            <p:ph type="sldNum" sz="quarter" idx="4"/>
          </p:nvPr>
        </p:nvSpPr>
        <p:spPr>
          <a:xfrm>
            <a:off x="10656052" y="6313265"/>
            <a:ext cx="92634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5DED5D-B493-46CB-BD5C-A8BBE00A6627}" type="slidenum">
              <a:rPr lang="en-US" smtClean="0"/>
              <a:t>‹#›</a:t>
            </a:fld>
            <a:endParaRPr lang="en-US"/>
          </a:p>
        </p:txBody>
      </p:sp>
      <p:sp>
        <p:nvSpPr>
          <p:cNvPr id="5" name="Date Placeholder 4"/>
          <p:cNvSpPr>
            <a:spLocks noGrp="1"/>
          </p:cNvSpPr>
          <p:nvPr>
            <p:ph type="dt" sz="half" idx="2"/>
          </p:nvPr>
        </p:nvSpPr>
        <p:spPr>
          <a:xfrm>
            <a:off x="8616029" y="6313265"/>
            <a:ext cx="186266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F9771C-0614-4BCA-97C5-6912B96F0C2F}" type="datetimeFigureOut">
              <a:rPr lang="en-US" smtClean="0"/>
              <a:t>19/07/2018</a:t>
            </a:fld>
            <a:endParaRPr lang="en-US"/>
          </a:p>
        </p:txBody>
      </p:sp>
      <p:sp>
        <p:nvSpPr>
          <p:cNvPr id="8" name="Footer Placeholder 7"/>
          <p:cNvSpPr>
            <a:spLocks noGrp="1"/>
          </p:cNvSpPr>
          <p:nvPr>
            <p:ph type="ftr" sz="quarter" idx="3"/>
          </p:nvPr>
        </p:nvSpPr>
        <p:spPr>
          <a:xfrm>
            <a:off x="3611539" y="6313265"/>
            <a:ext cx="482713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1026" name="Picture 2" descr="C:\Users\Judy\Documents\Branding\UTTRI logo\university_of_toronto_transportation_research_institute_uttri_sma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327" y="6169488"/>
            <a:ext cx="1087799" cy="65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27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685800" rtl="0" eaLnBrk="1" latinLnBrk="0" hangingPunct="1">
        <a:spcBef>
          <a:spcPct val="0"/>
        </a:spcBef>
        <a:buNone/>
        <a:defRPr sz="2850" b="0" kern="1200">
          <a:solidFill>
            <a:schemeClr val="bg2"/>
          </a:solidFill>
          <a:latin typeface="+mj-lt"/>
          <a:ea typeface="+mj-ea"/>
          <a:cs typeface="+mj-cs"/>
        </a:defRPr>
      </a:lvl1pPr>
    </p:titleStyle>
    <p:bodyStyle>
      <a:lvl1pPr marL="257175" indent="-257175" algn="l" defTabSz="685800" rtl="0" eaLnBrk="1" latinLnBrk="0" hangingPunct="1">
        <a:spcBef>
          <a:spcPct val="20000"/>
        </a:spcBef>
        <a:buFont typeface="Wingdings" pitchFamily="2" charset="2"/>
        <a:buChar char="§"/>
        <a:defRPr sz="2250" kern="1200">
          <a:solidFill>
            <a:schemeClr val="bg2"/>
          </a:solidFill>
          <a:latin typeface="+mj-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2"/>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2"/>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2"/>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8600" y="1151328"/>
            <a:ext cx="11475719" cy="1731169"/>
          </a:xfrm>
        </p:spPr>
        <p:txBody>
          <a:bodyPr>
            <a:normAutofit/>
          </a:bodyPr>
          <a:lstStyle/>
          <a:p>
            <a:pPr fontAlgn="b"/>
            <a:r>
              <a:rPr lang="en-US" sz="4000" dirty="0"/>
              <a:t>Evaluation of Bus Bridging Scenarios for Railway Service Disruption Management </a:t>
            </a:r>
            <a:endParaRPr lang="en-CA" sz="4000" dirty="0"/>
          </a:p>
        </p:txBody>
      </p:sp>
      <p:sp>
        <p:nvSpPr>
          <p:cNvPr id="6" name="Subtitle 7"/>
          <p:cNvSpPr>
            <a:spLocks noGrp="1"/>
          </p:cNvSpPr>
          <p:nvPr>
            <p:ph type="subTitle" idx="1"/>
          </p:nvPr>
        </p:nvSpPr>
        <p:spPr>
          <a:xfrm>
            <a:off x="0" y="3618602"/>
            <a:ext cx="12191999" cy="1304925"/>
          </a:xfrm>
        </p:spPr>
        <p:txBody>
          <a:bodyPr/>
          <a:lstStyle/>
          <a:p>
            <a:r>
              <a:rPr lang="en-CA" sz="1350" dirty="0">
                <a:latin typeface="+mj-lt"/>
              </a:rPr>
              <a:t> </a:t>
            </a:r>
          </a:p>
        </p:txBody>
      </p:sp>
      <p:sp>
        <p:nvSpPr>
          <p:cNvPr id="2" name="TextBox 1"/>
          <p:cNvSpPr txBox="1"/>
          <p:nvPr/>
        </p:nvSpPr>
        <p:spPr>
          <a:xfrm>
            <a:off x="6538912" y="4913606"/>
            <a:ext cx="2907710" cy="323165"/>
          </a:xfrm>
          <a:prstGeom prst="rect">
            <a:avLst/>
          </a:prstGeom>
          <a:noFill/>
        </p:spPr>
        <p:txBody>
          <a:bodyPr wrap="square" rtlCol="0">
            <a:spAutoFit/>
          </a:bodyPr>
          <a:lstStyle/>
          <a:p>
            <a:pPr algn="r" defTabSz="685800">
              <a:defRPr/>
            </a:pPr>
            <a:endParaRPr lang="en-CA" sz="1500" dirty="0">
              <a:solidFill>
                <a:srgbClr val="FFFFFF"/>
              </a:solidFill>
              <a:latin typeface="Georgia"/>
            </a:endParaRPr>
          </a:p>
        </p:txBody>
      </p:sp>
      <p:sp>
        <p:nvSpPr>
          <p:cNvPr id="11" name="Subtitle 2"/>
          <p:cNvSpPr txBox="1">
            <a:spLocks/>
          </p:cNvSpPr>
          <p:nvPr/>
        </p:nvSpPr>
        <p:spPr>
          <a:xfrm>
            <a:off x="944672" y="3761224"/>
            <a:ext cx="5715000" cy="381762"/>
          </a:xfrm>
          <a:prstGeom prst="rect">
            <a:avLst/>
          </a:prstGeom>
        </p:spPr>
        <p:txBody>
          <a:bodyPr vert="horz" lIns="68580" tIns="34290" rIns="68580" bIns="34290" rtlCol="0">
            <a:normAutofit/>
          </a:bodyPr>
          <a:lstStyle/>
          <a:p>
            <a:pPr defTabSz="685800">
              <a:spcBef>
                <a:spcPct val="20000"/>
              </a:spcBef>
              <a:defRPr/>
            </a:pPr>
            <a:r>
              <a:rPr lang="en-CA" sz="1600" b="1" dirty="0">
                <a:solidFill>
                  <a:srgbClr val="FFFFFF"/>
                </a:solidFill>
                <a:latin typeface="Georgia"/>
                <a:cs typeface="Arial" panose="020B0604020202020204" pitchFamily="34" charset="0"/>
              </a:rPr>
              <a:t>iCity 3</a:t>
            </a:r>
            <a:r>
              <a:rPr lang="en-CA" sz="1600" b="1" baseline="30000" dirty="0">
                <a:solidFill>
                  <a:srgbClr val="FFFFFF"/>
                </a:solidFill>
                <a:latin typeface="Georgia"/>
                <a:cs typeface="Arial" panose="020B0604020202020204" pitchFamily="34" charset="0"/>
              </a:rPr>
              <a:t>rd</a:t>
            </a:r>
            <a:r>
              <a:rPr lang="en-CA" sz="1600" b="1" dirty="0">
                <a:solidFill>
                  <a:srgbClr val="FFFFFF"/>
                </a:solidFill>
                <a:latin typeface="Georgia"/>
                <a:cs typeface="Arial" panose="020B0604020202020204" pitchFamily="34" charset="0"/>
              </a:rPr>
              <a:t> Annual Research Day - June 22, 2018</a:t>
            </a:r>
          </a:p>
        </p:txBody>
      </p:sp>
      <p:sp>
        <p:nvSpPr>
          <p:cNvPr id="12" name="Subtitle 2"/>
          <p:cNvSpPr txBox="1">
            <a:spLocks/>
          </p:cNvSpPr>
          <p:nvPr/>
        </p:nvSpPr>
        <p:spPr>
          <a:xfrm>
            <a:off x="934975" y="4169271"/>
            <a:ext cx="8951975" cy="437273"/>
          </a:xfrm>
          <a:prstGeom prst="rect">
            <a:avLst/>
          </a:prstGeom>
        </p:spPr>
        <p:txBody>
          <a:bodyPr vert="horz" lIns="68580" tIns="34290" rIns="68580" bIns="34290" rtlCol="0">
            <a:noAutofit/>
          </a:bodyPr>
          <a:lstStyle/>
          <a:p>
            <a:pPr defTabSz="685800">
              <a:defRPr/>
            </a:pPr>
            <a:r>
              <a:rPr lang="en-US" sz="1600" b="1" dirty="0">
                <a:solidFill>
                  <a:srgbClr val="FFFFFF"/>
                </a:solidFill>
                <a:latin typeface="Georgia"/>
                <a:cs typeface="Arial" panose="020B0604020202020204" pitchFamily="34" charset="0"/>
              </a:rPr>
              <a:t>Alaa Itani </a:t>
            </a:r>
            <a:r>
              <a:rPr lang="en-US" sz="1600" dirty="0">
                <a:solidFill>
                  <a:srgbClr val="FFFFFF"/>
                </a:solidFill>
                <a:latin typeface="Georgia"/>
                <a:cs typeface="Arial" panose="020B0604020202020204" pitchFamily="34" charset="0"/>
              </a:rPr>
              <a:t>(alaa.itani@mail.utoronto.ca), </a:t>
            </a:r>
            <a:r>
              <a:rPr lang="en-CA" sz="1600" b="1" dirty="0" err="1">
                <a:solidFill>
                  <a:srgbClr val="FFFFFF"/>
                </a:solidFill>
                <a:latin typeface="Georgia"/>
                <a:cs typeface="Arial" panose="020B0604020202020204" pitchFamily="34" charset="0"/>
              </a:rPr>
              <a:t>Aya</a:t>
            </a:r>
            <a:r>
              <a:rPr lang="en-CA" sz="1600" b="1" dirty="0">
                <a:solidFill>
                  <a:srgbClr val="FFFFFF"/>
                </a:solidFill>
                <a:latin typeface="Georgia"/>
                <a:cs typeface="Arial" panose="020B0604020202020204" pitchFamily="34" charset="0"/>
              </a:rPr>
              <a:t> </a:t>
            </a:r>
            <a:r>
              <a:rPr lang="en-CA" sz="1600" b="1" dirty="0" err="1">
                <a:solidFill>
                  <a:srgbClr val="FFFFFF"/>
                </a:solidFill>
                <a:latin typeface="Georgia"/>
                <a:cs typeface="Arial" panose="020B0604020202020204" pitchFamily="34" charset="0"/>
              </a:rPr>
              <a:t>Aboudina</a:t>
            </a:r>
            <a:endParaRPr lang="en-CA" sz="1600" dirty="0">
              <a:solidFill>
                <a:srgbClr val="FFFFFF"/>
              </a:solidFill>
              <a:latin typeface="Georgia"/>
              <a:cs typeface="Arial" panose="020B0604020202020204" pitchFamily="34" charset="0"/>
            </a:endParaRPr>
          </a:p>
          <a:p>
            <a:r>
              <a:rPr lang="en-US" sz="1600" b="1" dirty="0">
                <a:solidFill>
                  <a:srgbClr val="FFFFFF"/>
                </a:solidFill>
                <a:latin typeface="Georgia"/>
                <a:cs typeface="Arial" panose="020B0604020202020204" pitchFamily="34" charset="0"/>
              </a:rPr>
              <a:t>Ehab Diab, Siva </a:t>
            </a:r>
            <a:r>
              <a:rPr lang="en-US" sz="1600" b="1" dirty="0" err="1">
                <a:solidFill>
                  <a:srgbClr val="FFFFFF"/>
                </a:solidFill>
                <a:latin typeface="Georgia"/>
                <a:cs typeface="Arial" panose="020B0604020202020204" pitchFamily="34" charset="0"/>
              </a:rPr>
              <a:t>Srikukenthiran</a:t>
            </a:r>
            <a:r>
              <a:rPr lang="en-US" sz="1600" b="1" dirty="0">
                <a:solidFill>
                  <a:srgbClr val="FFFFFF"/>
                </a:solidFill>
                <a:latin typeface="Georgia"/>
                <a:cs typeface="Arial" panose="020B0604020202020204" pitchFamily="34" charset="0"/>
              </a:rPr>
              <a:t> and </a:t>
            </a:r>
            <a:r>
              <a:rPr lang="en-US" sz="1600" b="1" dirty="0" err="1">
                <a:solidFill>
                  <a:srgbClr val="FFFFFF"/>
                </a:solidFill>
                <a:latin typeface="Georgia"/>
                <a:cs typeface="Arial" panose="020B0604020202020204" pitchFamily="34" charset="0"/>
              </a:rPr>
              <a:t>Amer</a:t>
            </a:r>
            <a:r>
              <a:rPr lang="en-US" sz="1600" b="1" dirty="0">
                <a:solidFill>
                  <a:srgbClr val="FFFFFF"/>
                </a:solidFill>
                <a:latin typeface="Georgia"/>
                <a:cs typeface="Arial" panose="020B0604020202020204" pitchFamily="34" charset="0"/>
              </a:rPr>
              <a:t>  </a:t>
            </a:r>
            <a:r>
              <a:rPr lang="en-US" sz="1600" b="1" dirty="0" err="1">
                <a:solidFill>
                  <a:srgbClr val="FFFFFF"/>
                </a:solidFill>
                <a:latin typeface="Georgia"/>
                <a:cs typeface="Arial" panose="020B0604020202020204" pitchFamily="34" charset="0"/>
              </a:rPr>
              <a:t>Shalaby</a:t>
            </a:r>
            <a:endParaRPr lang="en-US" sz="1600" b="1" dirty="0">
              <a:solidFill>
                <a:srgbClr val="FFFFFF"/>
              </a:solidFill>
              <a:latin typeface="Georgia"/>
              <a:cs typeface="Arial" panose="020B0604020202020204" pitchFamily="34" charset="0"/>
            </a:endParaRPr>
          </a:p>
        </p:txBody>
      </p:sp>
    </p:spTree>
    <p:extLst>
      <p:ext uri="{BB962C8B-B14F-4D97-AF65-F5344CB8AC3E}">
        <p14:creationId xmlns:p14="http://schemas.microsoft.com/office/powerpoint/2010/main" val="279257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7201-075A-4977-8963-252E8000FBB7}"/>
              </a:ext>
            </a:extLst>
          </p:cNvPr>
          <p:cNvSpPr>
            <a:spLocks noGrp="1"/>
          </p:cNvSpPr>
          <p:nvPr>
            <p:ph type="title"/>
          </p:nvPr>
        </p:nvSpPr>
        <p:spPr>
          <a:xfrm>
            <a:off x="-390525" y="-171451"/>
            <a:ext cx="10515600" cy="1325563"/>
          </a:xfrm>
        </p:spPr>
        <p:txBody>
          <a:bodyPr>
            <a:normAutofit/>
          </a:bodyPr>
          <a:lstStyle/>
          <a:p>
            <a:pPr algn="r"/>
            <a:r>
              <a:rPr lang="en-US" sz="3600" b="1" dirty="0">
                <a:latin typeface="Arial" panose="020B0604020202020204" pitchFamily="34" charset="0"/>
                <a:cs typeface="Arial" panose="020B0604020202020204" pitchFamily="34" charset="0"/>
              </a:rPr>
              <a:t>User Delay Modelling Tool Inputs</a:t>
            </a:r>
            <a:endParaRPr lang="en-US" sz="3600" dirty="0"/>
          </a:p>
        </p:txBody>
      </p:sp>
      <p:sp>
        <p:nvSpPr>
          <p:cNvPr id="6" name="Content Placeholder 2">
            <a:extLst>
              <a:ext uri="{FF2B5EF4-FFF2-40B4-BE49-F238E27FC236}">
                <a16:creationId xmlns:a16="http://schemas.microsoft.com/office/drawing/2014/main" id="{5FEFDF05-0151-4C9D-B8CE-C54BB23B11DD}"/>
              </a:ext>
            </a:extLst>
          </p:cNvPr>
          <p:cNvSpPr txBox="1">
            <a:spLocks/>
          </p:cNvSpPr>
          <p:nvPr/>
        </p:nvSpPr>
        <p:spPr>
          <a:xfrm>
            <a:off x="609600" y="1271808"/>
            <a:ext cx="10972800" cy="46844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000" kern="1200">
                <a:solidFill>
                  <a:schemeClr val="bg2"/>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lang="en-US" sz="2400" b="1" dirty="0">
                <a:solidFill>
                  <a:schemeClr val="tx1"/>
                </a:solidFill>
                <a:latin typeface="Arial" panose="020B0604020202020204" pitchFamily="34" charset="0"/>
                <a:cs typeface="Arial" panose="020B0604020202020204" pitchFamily="34" charset="0"/>
              </a:rPr>
              <a:t>2) </a:t>
            </a:r>
            <a:r>
              <a:rPr lang="en-CA" sz="2400" b="1" dirty="0">
                <a:solidFill>
                  <a:schemeClr val="tx1"/>
                </a:solidFill>
                <a:latin typeface="Arial" panose="020B0604020202020204" pitchFamily="34" charset="0"/>
                <a:cs typeface="Arial" panose="020B0604020202020204" pitchFamily="34" charset="0"/>
              </a:rPr>
              <a:t>Transit Demand/Service Data and Travel Time Info</a:t>
            </a:r>
            <a:endParaRPr lang="en-US" sz="2400" b="1" dirty="0">
              <a:solidFill>
                <a:schemeClr val="tx1"/>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3C635339-7741-47D7-930A-DC8F8BF3AD44}"/>
              </a:ext>
            </a:extLst>
          </p:cNvPr>
          <p:cNvGraphicFramePr>
            <a:graphicFrameLocks noGrp="1"/>
          </p:cNvGraphicFramePr>
          <p:nvPr>
            <p:extLst>
              <p:ext uri="{D42A27DB-BD31-4B8C-83A1-F6EECF244321}">
                <p14:modId xmlns:p14="http://schemas.microsoft.com/office/powerpoint/2010/main" val="345550815"/>
              </p:ext>
            </p:extLst>
          </p:nvPr>
        </p:nvGraphicFramePr>
        <p:xfrm>
          <a:off x="427703" y="2064076"/>
          <a:ext cx="11154697" cy="4336754"/>
        </p:xfrm>
        <a:graphic>
          <a:graphicData uri="http://schemas.openxmlformats.org/drawingml/2006/table">
            <a:tbl>
              <a:tblPr firstRow="1" firstCol="1" bandRow="1"/>
              <a:tblGrid>
                <a:gridCol w="1946787">
                  <a:extLst>
                    <a:ext uri="{9D8B030D-6E8A-4147-A177-3AD203B41FA5}">
                      <a16:colId xmlns:a16="http://schemas.microsoft.com/office/drawing/2014/main" val="2221150019"/>
                    </a:ext>
                  </a:extLst>
                </a:gridCol>
                <a:gridCol w="1893969">
                  <a:extLst>
                    <a:ext uri="{9D8B030D-6E8A-4147-A177-3AD203B41FA5}">
                      <a16:colId xmlns:a16="http://schemas.microsoft.com/office/drawing/2014/main" val="1682632293"/>
                    </a:ext>
                  </a:extLst>
                </a:gridCol>
                <a:gridCol w="7313941">
                  <a:extLst>
                    <a:ext uri="{9D8B030D-6E8A-4147-A177-3AD203B41FA5}">
                      <a16:colId xmlns:a16="http://schemas.microsoft.com/office/drawing/2014/main" val="432062765"/>
                    </a:ext>
                  </a:extLst>
                </a:gridCol>
              </a:tblGrid>
              <a:tr h="442454">
                <a:tc rowSpan="6">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CA" sz="2000" b="1" dirty="0">
                          <a:solidFill>
                            <a:schemeClr val="bg1"/>
                          </a:solidFill>
                          <a:effectLst/>
                          <a:latin typeface="+mn-lt"/>
                          <a:cs typeface="Times New Roman" panose="02020603050405020304" pitchFamily="18" charset="0"/>
                        </a:rPr>
                        <a:t>Transit Demand/Service Data</a:t>
                      </a:r>
                      <a:endParaRPr lang="en-US" sz="36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002A5C"/>
                    </a:solidFill>
                  </a:tcPr>
                </a:tc>
                <a:tc row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CA" sz="2000" b="1" dirty="0">
                          <a:solidFill>
                            <a:schemeClr val="bg1"/>
                          </a:solidFill>
                          <a:effectLst/>
                          <a:latin typeface="+mn-lt"/>
                          <a:cs typeface="Times New Roman" panose="02020603050405020304" pitchFamily="18" charset="0"/>
                        </a:rPr>
                        <a:t>Railway Segment Related Data</a:t>
                      </a:r>
                      <a:endParaRPr lang="en-US" sz="36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002A5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0000"/>
                        </a:lnSpc>
                        <a:spcBef>
                          <a:spcPts val="0"/>
                        </a:spcBef>
                        <a:spcAft>
                          <a:spcPts val="0"/>
                        </a:spcAft>
                      </a:pPr>
                      <a:r>
                        <a:rPr lang="en-CA" sz="1800" b="0" dirty="0">
                          <a:solidFill>
                            <a:schemeClr val="tx1"/>
                          </a:solidFill>
                          <a:effectLst/>
                          <a:latin typeface="+mn-lt"/>
                          <a:cs typeface="Times New Roman" panose="02020603050405020304" pitchFamily="18" charset="0"/>
                        </a:rPr>
                        <a:t>Train loads and arrival frequency at both ends of the disrupted segment.</a:t>
                      </a:r>
                      <a:endParaRPr lang="en-US" sz="1800" b="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767444422"/>
                  </a:ext>
                </a:extLst>
              </a:tr>
              <a:tr h="442452">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r>
                        <a:rPr lang="en-CA" sz="1800" b="0" dirty="0">
                          <a:solidFill>
                            <a:schemeClr val="tx1"/>
                          </a:solidFill>
                          <a:effectLst/>
                          <a:latin typeface="+mn-lt"/>
                          <a:cs typeface="Times New Roman" panose="02020603050405020304" pitchFamily="18" charset="0"/>
                        </a:rPr>
                        <a:t>The arrival rate of local transit users at each station/direction along the disrupted segment.</a:t>
                      </a:r>
                      <a:endParaRPr lang="en-US" sz="1800" b="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331997426"/>
                  </a:ext>
                </a:extLst>
              </a:tr>
              <a:tr h="588063">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r>
                        <a:rPr lang="en-CA" sz="1800" b="0" dirty="0">
                          <a:solidFill>
                            <a:schemeClr val="tx1"/>
                          </a:solidFill>
                          <a:effectLst/>
                          <a:latin typeface="+mn-lt"/>
                          <a:cs typeface="Times New Roman" panose="02020603050405020304" pitchFamily="18" charset="0"/>
                        </a:rPr>
                        <a:t>The average number of alighting passengers at each station/direction along the disrupted segment.</a:t>
                      </a:r>
                      <a:endParaRPr lang="en-US" sz="1800" b="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34782462"/>
                  </a:ext>
                </a:extLst>
              </a:tr>
              <a:tr h="428387">
                <a:tc vMerge="1">
                  <a:txBody>
                    <a:bodyPr/>
                    <a:lstStyle/>
                    <a:p>
                      <a:endParaRPr lang="en-US"/>
                    </a:p>
                  </a:txBody>
                  <a:tcPr/>
                </a:tc>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CA" sz="2000" b="1" dirty="0">
                          <a:solidFill>
                            <a:schemeClr val="bg1"/>
                          </a:solidFill>
                          <a:effectLst/>
                          <a:latin typeface="+mn-lt"/>
                          <a:cs typeface="Times New Roman" panose="02020603050405020304" pitchFamily="18" charset="0"/>
                        </a:rPr>
                        <a:t>Bus Routes Related Data</a:t>
                      </a:r>
                      <a:endParaRPr lang="en-US" sz="36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002A5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r>
                        <a:rPr lang="en-CA" sz="1800" b="0" dirty="0">
                          <a:solidFill>
                            <a:schemeClr val="tx1"/>
                          </a:solidFill>
                          <a:effectLst/>
                          <a:latin typeface="+mn-lt"/>
                          <a:cs typeface="Times New Roman" panose="02020603050405020304" pitchFamily="18" charset="0"/>
                        </a:rPr>
                        <a:t>Bus service frequency.</a:t>
                      </a:r>
                      <a:endParaRPr lang="en-US" sz="1800" b="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696746376"/>
                  </a:ext>
                </a:extLst>
              </a:tr>
              <a:tr h="512857">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r>
                        <a:rPr lang="en-CA" sz="1800" b="0" dirty="0">
                          <a:solidFill>
                            <a:schemeClr val="tx1"/>
                          </a:solidFill>
                          <a:effectLst/>
                          <a:latin typeface="+mn-lt"/>
                          <a:cs typeface="Times New Roman" panose="02020603050405020304" pitchFamily="18" charset="0"/>
                        </a:rPr>
                        <a:t>Bus average ridership (i.e., total number of boarding passengers) per cycle.</a:t>
                      </a:r>
                      <a:endParaRPr lang="en-US" sz="1800" b="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589072358"/>
                  </a:ext>
                </a:extLst>
              </a:tr>
              <a:tr h="444753">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r>
                        <a:rPr lang="en-CA" sz="1800" b="0" dirty="0">
                          <a:solidFill>
                            <a:schemeClr val="tx1"/>
                          </a:solidFill>
                          <a:effectLst/>
                          <a:latin typeface="+mn-lt"/>
                          <a:cs typeface="Times New Roman" panose="02020603050405020304" pitchFamily="18" charset="0"/>
                        </a:rPr>
                        <a:t>Bus average cycle time.</a:t>
                      </a:r>
                      <a:endParaRPr lang="en-US" sz="1800" b="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75546376"/>
                  </a:ext>
                </a:extLst>
              </a:tr>
              <a:tr h="778647">
                <a:tc rowSpan="2"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CA" sz="2000" b="1" dirty="0">
                          <a:solidFill>
                            <a:schemeClr val="bg1"/>
                          </a:solidFill>
                          <a:effectLst/>
                          <a:latin typeface="+mn-lt"/>
                          <a:cs typeface="Times New Roman" panose="02020603050405020304" pitchFamily="18" charset="0"/>
                        </a:rPr>
                        <a:t>Travel Time Data (Traffic Network)</a:t>
                      </a:r>
                      <a:endParaRPr lang="en-US" sz="36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002A5C"/>
                    </a:solidFill>
                  </a:tcPr>
                </a:tc>
                <a:tc rowSpan="2"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r>
                        <a:rPr lang="en-CA" sz="1800" b="0" dirty="0">
                          <a:solidFill>
                            <a:schemeClr val="tx1"/>
                          </a:solidFill>
                          <a:effectLst/>
                          <a:latin typeface="+mn-lt"/>
                          <a:cs typeface="Times New Roman" panose="02020603050405020304" pitchFamily="18" charset="0"/>
                        </a:rPr>
                        <a:t>Travel time of each shuttle bus between the closest route terminal to the disrupted railway segment and one end of the segment (i.e., bus deadhead times).</a:t>
                      </a:r>
                      <a:endParaRPr lang="en-US" sz="1800" b="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2146728404"/>
                  </a:ext>
                </a:extLst>
              </a:tr>
              <a:tr h="519098">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r>
                        <a:rPr lang="en-CA" sz="1800" b="0" dirty="0">
                          <a:solidFill>
                            <a:schemeClr val="tx1"/>
                          </a:solidFill>
                          <a:effectLst/>
                          <a:latin typeface="+mn-lt"/>
                          <a:cs typeface="Times New Roman" panose="02020603050405020304" pitchFamily="18" charset="0"/>
                        </a:rPr>
                        <a:t>Bus travel times between adjacent stations along the disrupted railway segment.</a:t>
                      </a:r>
                      <a:endParaRPr lang="en-US" sz="1800" b="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4C698D"/>
                      </a:solidFill>
                      <a:prstDash val="solid"/>
                      <a:round/>
                      <a:headEnd type="none" w="med" len="med"/>
                      <a:tailEnd type="none" w="med" len="med"/>
                    </a:lnL>
                    <a:lnR w="12700" cap="flat" cmpd="sng" algn="ctr">
                      <a:solidFill>
                        <a:srgbClr val="4C698D"/>
                      </a:solidFill>
                      <a:prstDash val="solid"/>
                      <a:round/>
                      <a:headEnd type="none" w="med" len="med"/>
                      <a:tailEnd type="none" w="med" len="med"/>
                    </a:lnR>
                    <a:lnT w="12700" cap="flat" cmpd="sng" algn="ctr">
                      <a:solidFill>
                        <a:srgbClr val="4C698D"/>
                      </a:solidFill>
                      <a:prstDash val="solid"/>
                      <a:round/>
                      <a:headEnd type="none" w="med" len="med"/>
                      <a:tailEnd type="none" w="med" len="med"/>
                    </a:lnT>
                    <a:lnB w="12700" cap="flat" cmpd="sng" algn="ctr">
                      <a:solidFill>
                        <a:srgbClr val="4C698D"/>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644688829"/>
                  </a:ext>
                </a:extLst>
              </a:tr>
            </a:tbl>
          </a:graphicData>
        </a:graphic>
      </p:graphicFrame>
    </p:spTree>
    <p:extLst>
      <p:ext uri="{BB962C8B-B14F-4D97-AF65-F5344CB8AC3E}">
        <p14:creationId xmlns:p14="http://schemas.microsoft.com/office/powerpoint/2010/main" val="184963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7B6B-2353-4452-A3FC-3496EE08A7D4}"/>
              </a:ext>
            </a:extLst>
          </p:cNvPr>
          <p:cNvSpPr>
            <a:spLocks noGrp="1"/>
          </p:cNvSpPr>
          <p:nvPr>
            <p:ph type="title"/>
          </p:nvPr>
        </p:nvSpPr>
        <p:spPr>
          <a:xfrm>
            <a:off x="2219988" y="203200"/>
            <a:ext cx="7886700" cy="883920"/>
          </a:xfrm>
        </p:spPr>
        <p:txBody>
          <a:bodyPr>
            <a:normAutofit fontScale="90000"/>
          </a:bodyPr>
          <a:lstStyle/>
          <a:p>
            <a:pPr algn="ctr"/>
            <a:r>
              <a:rPr lang="en-US" sz="4000" b="1" dirty="0">
                <a:latin typeface="Arial" panose="020B0604020202020204" pitchFamily="34" charset="0"/>
                <a:cs typeface="Arial" panose="020B0604020202020204" pitchFamily="34" charset="0"/>
              </a:rPr>
              <a:t>User Delay Modelling Tool Outputs</a:t>
            </a:r>
            <a:endParaRPr lang="en-US" sz="4000" dirty="0"/>
          </a:p>
        </p:txBody>
      </p:sp>
      <p:grpSp>
        <p:nvGrpSpPr>
          <p:cNvPr id="12" name="Group 11">
            <a:extLst>
              <a:ext uri="{FF2B5EF4-FFF2-40B4-BE49-F238E27FC236}">
                <a16:creationId xmlns:a16="http://schemas.microsoft.com/office/drawing/2014/main" id="{EA72E9AC-2E33-4A0B-A618-1D2834360E88}"/>
              </a:ext>
            </a:extLst>
          </p:cNvPr>
          <p:cNvGrpSpPr/>
          <p:nvPr/>
        </p:nvGrpSpPr>
        <p:grpSpPr>
          <a:xfrm>
            <a:off x="202609" y="1225283"/>
            <a:ext cx="4005703" cy="5146489"/>
            <a:chOff x="3978315" y="1690688"/>
            <a:chExt cx="4124676" cy="1823356"/>
          </a:xfrm>
        </p:grpSpPr>
        <p:sp>
          <p:nvSpPr>
            <p:cNvPr id="5" name="Rectangle: Rounded Corners 4">
              <a:extLst>
                <a:ext uri="{FF2B5EF4-FFF2-40B4-BE49-F238E27FC236}">
                  <a16:creationId xmlns:a16="http://schemas.microsoft.com/office/drawing/2014/main" id="{BF077B03-C627-4FD0-9CBA-A454D79D4871}"/>
                </a:ext>
              </a:extLst>
            </p:cNvPr>
            <p:cNvSpPr/>
            <p:nvPr/>
          </p:nvSpPr>
          <p:spPr>
            <a:xfrm>
              <a:off x="3978315" y="1690688"/>
              <a:ext cx="4124676" cy="38948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US" sz="2400" b="1" dirty="0">
                  <a:solidFill>
                    <a:schemeClr val="bg1"/>
                  </a:solidFill>
                  <a:latin typeface="Times New Roman" panose="02020603050405020304" pitchFamily="18" charset="0"/>
                  <a:ea typeface="Calibri" panose="020F0502020204030204" pitchFamily="34" charset="0"/>
                  <a:cs typeface="Arial" panose="020B0604020202020204" pitchFamily="34" charset="0"/>
                </a:rPr>
                <a:t>Estimates for each Disrupted Station</a:t>
              </a:r>
              <a:endParaRPr lang="en-US" sz="3600" dirty="0">
                <a:solidFill>
                  <a:schemeClr val="bg1"/>
                </a:solidFill>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265702E-56B1-4CAA-BB6E-561CF6774D5B}"/>
                </a:ext>
              </a:extLst>
            </p:cNvPr>
            <p:cNvSpPr/>
            <p:nvPr/>
          </p:nvSpPr>
          <p:spPr>
            <a:xfrm>
              <a:off x="3994303" y="2127715"/>
              <a:ext cx="4092088" cy="13863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257175" indent="-257175">
                <a:lnSpc>
                  <a:spcPct val="115000"/>
                </a:lnSpc>
                <a:buClr>
                  <a:srgbClr val="000000"/>
                </a:buClr>
                <a:buSzPts val="1000"/>
                <a:buFont typeface="Symbol" panose="05050102010706020507" pitchFamily="18" charset="2"/>
                <a:buChar char=""/>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Metro passenger delays</a:t>
              </a:r>
              <a:endParaRPr lang="en-US" sz="2000" dirty="0">
                <a:ea typeface="Calibri" panose="020F0502020204030204" pitchFamily="34" charset="0"/>
                <a:cs typeface="Arial" panose="020B0604020202020204" pitchFamily="34" charset="0"/>
              </a:endParaRPr>
            </a:p>
            <a:p>
              <a:pPr marL="257175" indent="-257175">
                <a:lnSpc>
                  <a:spcPct val="115000"/>
                </a:lnSpc>
                <a:buClr>
                  <a:srgbClr val="000000"/>
                </a:buClr>
                <a:buSzPts val="1000"/>
                <a:buFont typeface="Symbol" panose="05050102010706020507" pitchFamily="18" charset="2"/>
                <a:buChar char=""/>
              </a:pPr>
              <a:r>
                <a:rPr lang="en-GB"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Shuttle bus fleet arrival times and associated occupancy levels throughout the disruption period</a:t>
              </a:r>
              <a:endParaRPr lang="en-US" sz="2000" dirty="0">
                <a:ea typeface="Calibri" panose="020F0502020204030204" pitchFamily="34" charset="0"/>
                <a:cs typeface="Arial" panose="020B0604020202020204" pitchFamily="34" charset="0"/>
              </a:endParaRPr>
            </a:p>
            <a:p>
              <a:pPr marL="257175" indent="-257175">
                <a:lnSpc>
                  <a:spcPct val="115000"/>
                </a:lnSpc>
                <a:buClr>
                  <a:srgbClr val="000000"/>
                </a:buClr>
                <a:buSzPts val="1000"/>
                <a:buFont typeface="Symbol" panose="05050102010706020507" pitchFamily="18" charset="2"/>
                <a:buChar char=""/>
              </a:pPr>
              <a:r>
                <a:rPr lang="en-GB"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Queue length at the end of disruption</a:t>
              </a:r>
              <a:endParaRPr lang="en-US" sz="2000" dirty="0">
                <a:ea typeface="Calibri" panose="020F0502020204030204" pitchFamily="34" charset="0"/>
                <a:cs typeface="Arial" panose="020B0604020202020204" pitchFamily="34" charset="0"/>
              </a:endParaRPr>
            </a:p>
            <a:p>
              <a:pPr marL="257175" indent="-257175">
                <a:lnSpc>
                  <a:spcPct val="115000"/>
                </a:lnSpc>
                <a:buClr>
                  <a:srgbClr val="000000"/>
                </a:buClr>
                <a:buSzPts val="1000"/>
                <a:buFont typeface="Symbol" panose="05050102010706020507" pitchFamily="18" charset="2"/>
                <a:buChar char=""/>
              </a:pPr>
              <a:r>
                <a:rPr lang="en-GB"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The maximum passenger queuing delay</a:t>
              </a:r>
              <a:endParaRPr lang="en-US" sz="2000" dirty="0">
                <a:ea typeface="Calibri" panose="020F0502020204030204" pitchFamily="34" charset="0"/>
                <a:cs typeface="Arial" panose="020B0604020202020204" pitchFamily="34" charset="0"/>
              </a:endParaRPr>
            </a:p>
            <a:p>
              <a:pPr marL="257175" indent="-257175">
                <a:lnSpc>
                  <a:spcPct val="115000"/>
                </a:lnSpc>
                <a:spcAft>
                  <a:spcPts val="750"/>
                </a:spcAft>
                <a:buClr>
                  <a:srgbClr val="000000"/>
                </a:buClr>
                <a:buSzPts val="1000"/>
                <a:buFont typeface="Symbol" panose="05050102010706020507" pitchFamily="18" charset="2"/>
                <a:buChar char=""/>
              </a:pPr>
              <a:r>
                <a:rPr lang="en-GB"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The maximum queue length</a:t>
              </a:r>
              <a:endParaRPr lang="en-GB" sz="2000" i="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257175" indent="-257175">
                <a:lnSpc>
                  <a:spcPct val="115000"/>
                </a:lnSpc>
                <a:spcAft>
                  <a:spcPts val="750"/>
                </a:spcAft>
                <a:buClr>
                  <a:srgbClr val="000000"/>
                </a:buClr>
                <a:buSzPts val="1000"/>
                <a:buFont typeface="Symbol" panose="05050102010706020507" pitchFamily="18" charset="2"/>
                <a:buChar char=""/>
              </a:pPr>
              <a:r>
                <a:rPr lang="en-GB" sz="2000" dirty="0">
                  <a:solidFill>
                    <a:srgbClr val="000000"/>
                  </a:solidFill>
                  <a:latin typeface="Times New Roman" panose="02020603050405020304" pitchFamily="18" charset="0"/>
                  <a:cs typeface="Arial" panose="020B0604020202020204" pitchFamily="34" charset="0"/>
                </a:rPr>
                <a:t>The delay associated with queue dissipation following end of event</a:t>
              </a:r>
              <a:endParaRPr lang="en-US" sz="2000" dirty="0">
                <a:solidFill>
                  <a:srgbClr val="000000"/>
                </a:solidFill>
                <a:latin typeface="Times New Roman" panose="02020603050405020304" pitchFamily="18" charset="0"/>
                <a:cs typeface="Arial" panose="020B0604020202020204" pitchFamily="34" charset="0"/>
              </a:endParaRPr>
            </a:p>
          </p:txBody>
        </p:sp>
      </p:grpSp>
      <p:grpSp>
        <p:nvGrpSpPr>
          <p:cNvPr id="13" name="Group 12">
            <a:extLst>
              <a:ext uri="{FF2B5EF4-FFF2-40B4-BE49-F238E27FC236}">
                <a16:creationId xmlns:a16="http://schemas.microsoft.com/office/drawing/2014/main" id="{5E69474B-9591-487F-A3C5-393B53794A62}"/>
              </a:ext>
            </a:extLst>
          </p:cNvPr>
          <p:cNvGrpSpPr/>
          <p:nvPr/>
        </p:nvGrpSpPr>
        <p:grpSpPr>
          <a:xfrm>
            <a:off x="4178204" y="1937954"/>
            <a:ext cx="3883176" cy="4433818"/>
            <a:chOff x="3962327" y="3524303"/>
            <a:chExt cx="4124457" cy="1567496"/>
          </a:xfrm>
        </p:grpSpPr>
        <p:sp>
          <p:nvSpPr>
            <p:cNvPr id="8" name="Rectangle: Rounded Corners 7">
              <a:extLst>
                <a:ext uri="{FF2B5EF4-FFF2-40B4-BE49-F238E27FC236}">
                  <a16:creationId xmlns:a16="http://schemas.microsoft.com/office/drawing/2014/main" id="{4B4E4978-8AC6-4642-9934-5676ACC56AC0}"/>
                </a:ext>
              </a:extLst>
            </p:cNvPr>
            <p:cNvSpPr/>
            <p:nvPr/>
          </p:nvSpPr>
          <p:spPr>
            <a:xfrm>
              <a:off x="3962327" y="3524303"/>
              <a:ext cx="4124454" cy="38922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US" sz="2400" b="1" dirty="0">
                  <a:solidFill>
                    <a:schemeClr val="bg1"/>
                  </a:solidFill>
                  <a:latin typeface="Times New Roman" panose="02020603050405020304" pitchFamily="18" charset="0"/>
                  <a:ea typeface="Calibri" panose="020F0502020204030204" pitchFamily="34" charset="0"/>
                  <a:cs typeface="Arial" panose="020B0604020202020204" pitchFamily="34" charset="0"/>
                </a:rPr>
                <a:t>Estimates for each Shuttle Bus</a:t>
              </a:r>
              <a:endParaRPr lang="en-US" sz="3600" dirty="0">
                <a:solidFill>
                  <a:schemeClr val="bg1"/>
                </a:solidFill>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38ACFF2-2663-49D4-84E7-118C1BF2FABD}"/>
                </a:ext>
              </a:extLst>
            </p:cNvPr>
            <p:cNvSpPr/>
            <p:nvPr/>
          </p:nvSpPr>
          <p:spPr>
            <a:xfrm>
              <a:off x="3994303" y="3942330"/>
              <a:ext cx="4092481" cy="114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257175" indent="-257175">
                <a:lnSpc>
                  <a:spcPct val="115000"/>
                </a:lnSpc>
                <a:buClr>
                  <a:srgbClr val="000000"/>
                </a:buClr>
                <a:buSzPts val="1000"/>
                <a:buFont typeface="Symbol" panose="05050102010706020507" pitchFamily="18" charset="2"/>
                <a:buChar char=""/>
              </a:pPr>
              <a:r>
                <a:rPr lang="en-US" sz="2400" dirty="0">
                  <a:solidFill>
                    <a:srgbClr val="000000"/>
                  </a:solidFill>
                  <a:latin typeface="Times New Roman" panose="02020603050405020304" pitchFamily="18" charset="0"/>
                  <a:cs typeface="Arial" panose="020B0604020202020204" pitchFamily="34" charset="0"/>
                </a:rPr>
                <a:t>Rider delays</a:t>
              </a:r>
            </a:p>
            <a:p>
              <a:pPr marL="257175" indent="-257175">
                <a:lnSpc>
                  <a:spcPct val="115000"/>
                </a:lnSpc>
                <a:buClr>
                  <a:srgbClr val="000000"/>
                </a:buClr>
                <a:buSzPts val="1000"/>
                <a:buFont typeface="Symbol" panose="05050102010706020507" pitchFamily="18" charset="2"/>
                <a:buChar char=""/>
              </a:pPr>
              <a:r>
                <a:rPr lang="en-GB" sz="2400" dirty="0">
                  <a:solidFill>
                    <a:srgbClr val="000000"/>
                  </a:solidFill>
                  <a:latin typeface="Times New Roman" panose="02020603050405020304" pitchFamily="18" charset="0"/>
                  <a:cs typeface="Arial" panose="020B0604020202020204" pitchFamily="34" charset="0"/>
                </a:rPr>
                <a:t>Out-of-original-service time</a:t>
              </a:r>
              <a:endParaRPr lang="en-US" sz="2400" dirty="0">
                <a:solidFill>
                  <a:srgbClr val="000000"/>
                </a:solidFill>
                <a:latin typeface="Times New Roman" panose="02020603050405020304" pitchFamily="18" charset="0"/>
                <a:cs typeface="Arial" panose="020B0604020202020204" pitchFamily="34" charset="0"/>
              </a:endParaRPr>
            </a:p>
            <a:p>
              <a:pPr marL="257175" indent="-257175">
                <a:lnSpc>
                  <a:spcPct val="115000"/>
                </a:lnSpc>
                <a:buClr>
                  <a:srgbClr val="000000"/>
                </a:buClr>
                <a:buSzPts val="1000"/>
                <a:buFont typeface="Symbol" panose="05050102010706020507" pitchFamily="18" charset="2"/>
                <a:buChar char=""/>
              </a:pPr>
              <a:r>
                <a:rPr lang="en-GB" sz="2400" dirty="0">
                  <a:solidFill>
                    <a:srgbClr val="000000"/>
                  </a:solidFill>
                  <a:latin typeface="Times New Roman" panose="02020603050405020304" pitchFamily="18" charset="0"/>
                  <a:cs typeface="Arial" panose="020B0604020202020204" pitchFamily="34" charset="0"/>
                </a:rPr>
                <a:t>Shuttle in-service time</a:t>
              </a:r>
              <a:endParaRPr lang="en-US" sz="2400" dirty="0">
                <a:solidFill>
                  <a:srgbClr val="000000"/>
                </a:solidFill>
                <a:latin typeface="Times New Roman" panose="02020603050405020304" pitchFamily="18" charset="0"/>
                <a:cs typeface="Arial" panose="020B0604020202020204" pitchFamily="34" charset="0"/>
              </a:endParaRPr>
            </a:p>
            <a:p>
              <a:pPr marL="257175" indent="-257175">
                <a:lnSpc>
                  <a:spcPct val="115000"/>
                </a:lnSpc>
                <a:spcAft>
                  <a:spcPts val="750"/>
                </a:spcAft>
                <a:buClr>
                  <a:srgbClr val="000000"/>
                </a:buClr>
                <a:buSzPts val="1000"/>
                <a:buFont typeface="Symbol" panose="05050102010706020507" pitchFamily="18" charset="2"/>
                <a:buChar char=""/>
              </a:pPr>
              <a:r>
                <a:rPr lang="en-GB" sz="2400" dirty="0">
                  <a:solidFill>
                    <a:srgbClr val="000000"/>
                  </a:solidFill>
                  <a:latin typeface="Times New Roman" panose="02020603050405020304" pitchFamily="18" charset="0"/>
                  <a:cs typeface="Arial" panose="020B0604020202020204" pitchFamily="34" charset="0"/>
                </a:rPr>
                <a:t>Bus utilization check</a:t>
              </a:r>
              <a:endParaRPr lang="en-US" sz="2400" dirty="0">
                <a:solidFill>
                  <a:srgbClr val="000000"/>
                </a:solidFill>
                <a:latin typeface="Times New Roman" panose="02020603050405020304" pitchFamily="18" charset="0"/>
                <a:cs typeface="Arial" panose="020B0604020202020204" pitchFamily="34" charset="0"/>
              </a:endParaRPr>
            </a:p>
          </p:txBody>
        </p:sp>
      </p:grpSp>
      <p:grpSp>
        <p:nvGrpSpPr>
          <p:cNvPr id="16" name="Group 15">
            <a:extLst>
              <a:ext uri="{FF2B5EF4-FFF2-40B4-BE49-F238E27FC236}">
                <a16:creationId xmlns:a16="http://schemas.microsoft.com/office/drawing/2014/main" id="{5453C414-24ED-485E-B6A7-C2FD3647090C}"/>
              </a:ext>
            </a:extLst>
          </p:cNvPr>
          <p:cNvGrpSpPr/>
          <p:nvPr/>
        </p:nvGrpSpPr>
        <p:grpSpPr>
          <a:xfrm>
            <a:off x="8061377" y="2458808"/>
            <a:ext cx="3883176" cy="4286483"/>
            <a:chOff x="8194926" y="2978836"/>
            <a:chExt cx="3870462" cy="3176615"/>
          </a:xfrm>
        </p:grpSpPr>
        <p:sp>
          <p:nvSpPr>
            <p:cNvPr id="9" name="Rectangle: Rounded Corners 8">
              <a:extLst>
                <a:ext uri="{FF2B5EF4-FFF2-40B4-BE49-F238E27FC236}">
                  <a16:creationId xmlns:a16="http://schemas.microsoft.com/office/drawing/2014/main" id="{8C84F851-05A6-41E9-89AA-9752D76741B9}"/>
                </a:ext>
              </a:extLst>
            </p:cNvPr>
            <p:cNvSpPr/>
            <p:nvPr/>
          </p:nvSpPr>
          <p:spPr>
            <a:xfrm>
              <a:off x="8194926" y="2978836"/>
              <a:ext cx="3870462" cy="70554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US" sz="2400" b="1" dirty="0">
                  <a:solidFill>
                    <a:schemeClr val="bg1"/>
                  </a:solidFill>
                  <a:latin typeface="Times New Roman" panose="02020603050405020304" pitchFamily="18" charset="0"/>
                  <a:ea typeface="Calibri" panose="020F0502020204030204" pitchFamily="34" charset="0"/>
                  <a:cs typeface="Arial" panose="020B0604020202020204" pitchFamily="34" charset="0"/>
                </a:rPr>
                <a:t>Estimated Aggregate Values</a:t>
              </a:r>
              <a:endParaRPr lang="en-US" sz="3600" dirty="0">
                <a:solidFill>
                  <a:schemeClr val="bg1"/>
                </a:solidFill>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057FE69-7DB5-4477-A807-6E77CBE45433}"/>
                </a:ext>
              </a:extLst>
            </p:cNvPr>
            <p:cNvSpPr/>
            <p:nvPr/>
          </p:nvSpPr>
          <p:spPr>
            <a:xfrm>
              <a:off x="8209929" y="3779893"/>
              <a:ext cx="3840458" cy="2375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257175" indent="-257175">
                <a:lnSpc>
                  <a:spcPct val="115000"/>
                </a:lnSpc>
                <a:buClr>
                  <a:srgbClr val="000000"/>
                </a:buClr>
                <a:buSzPts val="1000"/>
                <a:buFont typeface="Symbol" panose="05050102010706020507" pitchFamily="18" charset="2"/>
                <a:buChar char=""/>
              </a:pPr>
              <a:r>
                <a:rPr lang="en-US" sz="2400" dirty="0">
                  <a:solidFill>
                    <a:srgbClr val="000000"/>
                  </a:solidFill>
                  <a:latin typeface="Times New Roman" panose="02020603050405020304" pitchFamily="18" charset="0"/>
                  <a:cs typeface="Arial" panose="020B0604020202020204" pitchFamily="34" charset="0"/>
                </a:rPr>
                <a:t>Total metro passenger delays</a:t>
              </a:r>
            </a:p>
            <a:p>
              <a:pPr marL="257175" indent="-257175">
                <a:lnSpc>
                  <a:spcPct val="115000"/>
                </a:lnSpc>
                <a:buClr>
                  <a:srgbClr val="000000"/>
                </a:buClr>
                <a:buSzPts val="1000"/>
                <a:buFont typeface="Symbol" panose="05050102010706020507" pitchFamily="18" charset="2"/>
                <a:buChar char=""/>
              </a:pPr>
              <a:r>
                <a:rPr lang="en-GB" sz="2400" dirty="0">
                  <a:solidFill>
                    <a:srgbClr val="000000"/>
                  </a:solidFill>
                  <a:latin typeface="Times New Roman" panose="02020603050405020304" pitchFamily="18" charset="0"/>
                  <a:cs typeface="Arial" panose="020B0604020202020204" pitchFamily="34" charset="0"/>
                </a:rPr>
                <a:t>Total bus rider delays</a:t>
              </a:r>
              <a:endParaRPr lang="en-US" sz="2400" dirty="0">
                <a:solidFill>
                  <a:srgbClr val="000000"/>
                </a:solidFill>
                <a:latin typeface="Times New Roman" panose="02020603050405020304" pitchFamily="18" charset="0"/>
                <a:cs typeface="Arial" panose="020B0604020202020204" pitchFamily="34" charset="0"/>
              </a:endParaRPr>
            </a:p>
            <a:p>
              <a:pPr marL="257175" indent="-257175">
                <a:lnSpc>
                  <a:spcPct val="115000"/>
                </a:lnSpc>
                <a:buClr>
                  <a:srgbClr val="000000"/>
                </a:buClr>
                <a:buSzPts val="1000"/>
                <a:buFont typeface="Symbol" panose="05050102010706020507" pitchFamily="18" charset="2"/>
                <a:buChar char=""/>
              </a:pPr>
              <a:r>
                <a:rPr lang="en-GB" sz="2400" dirty="0">
                  <a:solidFill>
                    <a:srgbClr val="000000"/>
                  </a:solidFill>
                  <a:latin typeface="Times New Roman" panose="02020603050405020304" pitchFamily="18" charset="0"/>
                  <a:cs typeface="Arial" panose="020B0604020202020204" pitchFamily="34" charset="0"/>
                </a:rPr>
                <a:t>Total user delays (both)</a:t>
              </a:r>
              <a:endParaRPr lang="en-US" sz="2400" dirty="0">
                <a:solidFill>
                  <a:srgbClr val="000000"/>
                </a:solidFill>
                <a:latin typeface="Times New Roman" panose="02020603050405020304" pitchFamily="18" charset="0"/>
                <a:cs typeface="Arial" panose="020B0604020202020204" pitchFamily="34" charset="0"/>
              </a:endParaRPr>
            </a:p>
            <a:p>
              <a:pPr marL="257175" indent="-257175">
                <a:lnSpc>
                  <a:spcPct val="115000"/>
                </a:lnSpc>
                <a:buClr>
                  <a:srgbClr val="000000"/>
                </a:buClr>
                <a:buSzPts val="1000"/>
                <a:buFont typeface="Symbol" panose="05050102010706020507" pitchFamily="18" charset="2"/>
                <a:buChar char=""/>
              </a:pPr>
              <a:r>
                <a:rPr lang="en-GB" sz="2400" dirty="0">
                  <a:solidFill>
                    <a:srgbClr val="000000"/>
                  </a:solidFill>
                  <a:latin typeface="Times New Roman" panose="02020603050405020304" pitchFamily="18" charset="0"/>
                  <a:cs typeface="Arial" panose="020B0604020202020204" pitchFamily="34" charset="0"/>
                </a:rPr>
                <a:t>Total bus waste time (of non-utilized buses)</a:t>
              </a:r>
              <a:endParaRPr lang="en-US" sz="2400" dirty="0">
                <a:solidFill>
                  <a:srgbClr val="000000"/>
                </a:solidFill>
                <a:latin typeface="Times New Roman" panose="02020603050405020304" pitchFamily="18" charset="0"/>
                <a:cs typeface="Arial" panose="020B0604020202020204" pitchFamily="34" charset="0"/>
              </a:endParaRPr>
            </a:p>
            <a:p>
              <a:pPr marL="257175" indent="-257175">
                <a:lnSpc>
                  <a:spcPct val="115000"/>
                </a:lnSpc>
                <a:spcAft>
                  <a:spcPts val="750"/>
                </a:spcAft>
                <a:buClr>
                  <a:srgbClr val="000000"/>
                </a:buClr>
                <a:buSzPts val="1000"/>
                <a:buFont typeface="Symbol" panose="05050102010706020507" pitchFamily="18" charset="2"/>
                <a:buChar char=""/>
              </a:pPr>
              <a:r>
                <a:rPr lang="en-GB" sz="2400" dirty="0">
                  <a:solidFill>
                    <a:srgbClr val="000000"/>
                  </a:solidFill>
                  <a:latin typeface="Times New Roman" panose="02020603050405020304" pitchFamily="18" charset="0"/>
                  <a:cs typeface="Arial" panose="020B0604020202020204" pitchFamily="34" charset="0"/>
                </a:rPr>
                <a:t>The percentage of utilized shuttle buses</a:t>
              </a:r>
              <a:endParaRPr lang="en-US" sz="2400" dirty="0">
                <a:solidFill>
                  <a:srgbClr val="000000"/>
                </a:solidFill>
                <a:latin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8593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64D7-9BD5-42E3-AF5A-700E1E3D2CE1}"/>
              </a:ext>
            </a:extLst>
          </p:cNvPr>
          <p:cNvSpPr>
            <a:spLocks noGrp="1"/>
          </p:cNvSpPr>
          <p:nvPr>
            <p:ph type="title"/>
          </p:nvPr>
        </p:nvSpPr>
        <p:spPr>
          <a:xfrm>
            <a:off x="2056783" y="439888"/>
            <a:ext cx="7886700" cy="547038"/>
          </a:xfrm>
        </p:spPr>
        <p:txBody>
          <a:bodyPr>
            <a:noAutofit/>
          </a:bodyPr>
          <a:lstStyle/>
          <a:p>
            <a:pPr algn="ctr"/>
            <a:r>
              <a:rPr lang="en-CA" sz="3600" b="1" dirty="0">
                <a:latin typeface="Arial" panose="020B0604020202020204" pitchFamily="34" charset="0"/>
                <a:cs typeface="Arial" panose="020B0604020202020204" pitchFamily="34" charset="0"/>
              </a:rPr>
              <a:t>TTC Case study: Evaluating Bus Bridging Response Plans</a:t>
            </a:r>
          </a:p>
        </p:txBody>
      </p:sp>
      <p:graphicFrame>
        <p:nvGraphicFramePr>
          <p:cNvPr id="7" name="Table 6">
            <a:extLst>
              <a:ext uri="{FF2B5EF4-FFF2-40B4-BE49-F238E27FC236}">
                <a16:creationId xmlns:a16="http://schemas.microsoft.com/office/drawing/2014/main" id="{4BDBEFA2-DCC0-49B8-9DA2-8B68A5DE65B5}"/>
              </a:ext>
            </a:extLst>
          </p:cNvPr>
          <p:cNvGraphicFramePr>
            <a:graphicFrameLocks noGrp="1"/>
          </p:cNvGraphicFramePr>
          <p:nvPr>
            <p:extLst>
              <p:ext uri="{D42A27DB-BD31-4B8C-83A1-F6EECF244321}">
                <p14:modId xmlns:p14="http://schemas.microsoft.com/office/powerpoint/2010/main" val="3827339911"/>
              </p:ext>
            </p:extLst>
          </p:nvPr>
        </p:nvGraphicFramePr>
        <p:xfrm>
          <a:off x="870857" y="1493498"/>
          <a:ext cx="10566399" cy="5010541"/>
        </p:xfrm>
        <a:graphic>
          <a:graphicData uri="http://schemas.openxmlformats.org/drawingml/2006/table">
            <a:tbl>
              <a:tblPr firstRow="1">
                <a:tableStyleId>{6E25E649-3F16-4E02-A733-19D2CDBF48F0}</a:tableStyleId>
              </a:tblPr>
              <a:tblGrid>
                <a:gridCol w="796148">
                  <a:extLst>
                    <a:ext uri="{9D8B030D-6E8A-4147-A177-3AD203B41FA5}">
                      <a16:colId xmlns:a16="http://schemas.microsoft.com/office/drawing/2014/main" val="20000"/>
                    </a:ext>
                  </a:extLst>
                </a:gridCol>
                <a:gridCol w="1188317">
                  <a:extLst>
                    <a:ext uri="{9D8B030D-6E8A-4147-A177-3AD203B41FA5}">
                      <a16:colId xmlns:a16="http://schemas.microsoft.com/office/drawing/2014/main" val="20001"/>
                    </a:ext>
                  </a:extLst>
                </a:gridCol>
                <a:gridCol w="783342">
                  <a:extLst>
                    <a:ext uri="{9D8B030D-6E8A-4147-A177-3AD203B41FA5}">
                      <a16:colId xmlns:a16="http://schemas.microsoft.com/office/drawing/2014/main" val="20002"/>
                    </a:ext>
                  </a:extLst>
                </a:gridCol>
                <a:gridCol w="1107507">
                  <a:extLst>
                    <a:ext uri="{9D8B030D-6E8A-4147-A177-3AD203B41FA5}">
                      <a16:colId xmlns:a16="http://schemas.microsoft.com/office/drawing/2014/main" val="20003"/>
                    </a:ext>
                  </a:extLst>
                </a:gridCol>
                <a:gridCol w="1257766">
                  <a:extLst>
                    <a:ext uri="{9D8B030D-6E8A-4147-A177-3AD203B41FA5}">
                      <a16:colId xmlns:a16="http://schemas.microsoft.com/office/drawing/2014/main" val="20004"/>
                    </a:ext>
                  </a:extLst>
                </a:gridCol>
                <a:gridCol w="1336539">
                  <a:extLst>
                    <a:ext uri="{9D8B030D-6E8A-4147-A177-3AD203B41FA5}">
                      <a16:colId xmlns:a16="http://schemas.microsoft.com/office/drawing/2014/main" val="20005"/>
                    </a:ext>
                  </a:extLst>
                </a:gridCol>
                <a:gridCol w="1365593">
                  <a:extLst>
                    <a:ext uri="{9D8B030D-6E8A-4147-A177-3AD203B41FA5}">
                      <a16:colId xmlns:a16="http://schemas.microsoft.com/office/drawing/2014/main" val="20006"/>
                    </a:ext>
                  </a:extLst>
                </a:gridCol>
                <a:gridCol w="1394648">
                  <a:extLst>
                    <a:ext uri="{9D8B030D-6E8A-4147-A177-3AD203B41FA5}">
                      <a16:colId xmlns:a16="http://schemas.microsoft.com/office/drawing/2014/main" val="20007"/>
                    </a:ext>
                  </a:extLst>
                </a:gridCol>
                <a:gridCol w="1336539">
                  <a:extLst>
                    <a:ext uri="{9D8B030D-6E8A-4147-A177-3AD203B41FA5}">
                      <a16:colId xmlns:a16="http://schemas.microsoft.com/office/drawing/2014/main" val="20008"/>
                    </a:ext>
                  </a:extLst>
                </a:gridCol>
              </a:tblGrid>
              <a:tr h="678102">
                <a:tc gridSpan="9">
                  <a:txBody>
                    <a:bodyPr/>
                    <a:lstStyle/>
                    <a:p>
                      <a:pPr algn="ctr" fontAlgn="b"/>
                      <a:r>
                        <a:rPr lang="en-CA" sz="2400" u="none" strike="noStrike" dirty="0">
                          <a:effectLst/>
                        </a:rPr>
                        <a:t>DAILY BUSES ALLOCATION Y.U.S / B.D</a:t>
                      </a:r>
                      <a:endParaRPr lang="en-CA" sz="2400" b="0" i="0" u="none" strike="noStrike" dirty="0">
                        <a:solidFill>
                          <a:srgbClr val="000000"/>
                        </a:solidFill>
                        <a:effectLst/>
                        <a:latin typeface="Calibri" panose="020F0502020204030204" pitchFamily="34" charset="0"/>
                      </a:endParaRPr>
                    </a:p>
                  </a:txBody>
                  <a:tcPr marL="7527" marR="7527" marT="7527" marB="0" anchor="ctr">
                    <a:solidFill>
                      <a:schemeClr val="tx2">
                        <a:lumMod val="60000"/>
                        <a:lumOff val="4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416906">
                <a:tc>
                  <a:txBody>
                    <a:bodyPr/>
                    <a:lstStyle/>
                    <a:p>
                      <a:pPr algn="ctr" fontAlgn="b"/>
                      <a:r>
                        <a:rPr lang="en-CA" sz="1800" u="none" strike="noStrike" dirty="0">
                          <a:effectLst/>
                        </a:rPr>
                        <a:t> </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 </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 </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b="1" u="none" strike="noStrike" dirty="0">
                          <a:effectLst/>
                        </a:rPr>
                        <a:t>30 MIN + </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30 MIN + </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30 MIN + </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 1 - 30 MIN</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 1 - 30 MIN</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 1 - 30 MIN</a:t>
                      </a:r>
                      <a:endParaRPr lang="en-CA" sz="1800" b="1" i="0" u="none" strike="noStrike" dirty="0">
                        <a:solidFill>
                          <a:srgbClr val="000000"/>
                        </a:solidFill>
                        <a:effectLst/>
                        <a:latin typeface="Calibri" panose="020F0502020204030204" pitchFamily="34" charset="0"/>
                      </a:endParaRPr>
                    </a:p>
                  </a:txBody>
                  <a:tcPr marL="7527" marR="7527" marT="7527" marB="0" anchor="ctr"/>
                </a:tc>
                <a:extLst>
                  <a:ext uri="{0D108BD9-81ED-4DB2-BD59-A6C34878D82A}">
                    <a16:rowId xmlns:a16="http://schemas.microsoft.com/office/drawing/2014/main" val="10001"/>
                  </a:ext>
                </a:extLst>
              </a:tr>
              <a:tr h="1033750">
                <a:tc>
                  <a:txBody>
                    <a:bodyPr/>
                    <a:lstStyle/>
                    <a:p>
                      <a:pPr algn="ctr" fontAlgn="b"/>
                      <a:r>
                        <a:rPr lang="en-CA" sz="1800" u="none" strike="noStrike" dirty="0">
                          <a:effectLst/>
                        </a:rPr>
                        <a:t> </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b="1" u="none" strike="noStrike" dirty="0">
                          <a:effectLst/>
                        </a:rPr>
                        <a:t>TIME FRAME</a:t>
                      </a:r>
                      <a:endParaRPr lang="en-CA" sz="1800" b="1"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b="1" u="none" strike="noStrike" dirty="0">
                          <a:effectLst/>
                        </a:rPr>
                        <a:t> Total buses</a:t>
                      </a:r>
                      <a:r>
                        <a:rPr lang="en-CA" sz="1800" b="1" u="none" strike="noStrike" baseline="0" dirty="0">
                          <a:effectLst/>
                        </a:rPr>
                        <a:t> </a:t>
                      </a:r>
                      <a:endParaRPr lang="en-CA" sz="1800" b="1"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b="1" u="none" strike="noStrike" dirty="0">
                          <a:effectLst/>
                        </a:rPr>
                        <a:t>1 - 4 STATIONS</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5 - 9 STATIONS</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10 + STATIONS</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1 - 4 </a:t>
                      </a:r>
                    </a:p>
                    <a:p>
                      <a:pPr algn="ctr" fontAlgn="b"/>
                      <a:r>
                        <a:rPr lang="en-CA" sz="1800" b="1" u="none" strike="noStrike" dirty="0">
                          <a:effectLst/>
                        </a:rPr>
                        <a:t>STATIONS</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5 - 9 STATIONS</a:t>
                      </a:r>
                      <a:endParaRPr lang="en-CA" sz="1800" b="1"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b="1" u="none" strike="noStrike" dirty="0">
                          <a:effectLst/>
                        </a:rPr>
                        <a:t>10 + STATIONS</a:t>
                      </a:r>
                      <a:endParaRPr lang="en-CA" sz="1800" b="1" i="0" u="none" strike="noStrike" dirty="0">
                        <a:solidFill>
                          <a:srgbClr val="000000"/>
                        </a:solidFill>
                        <a:effectLst/>
                        <a:latin typeface="Calibri" panose="020F0502020204030204" pitchFamily="34" charset="0"/>
                      </a:endParaRPr>
                    </a:p>
                  </a:txBody>
                  <a:tcPr marL="7527" marR="7527" marT="7527" marB="0" anchor="ctr"/>
                </a:tc>
                <a:extLst>
                  <a:ext uri="{0D108BD9-81ED-4DB2-BD59-A6C34878D82A}">
                    <a16:rowId xmlns:a16="http://schemas.microsoft.com/office/drawing/2014/main" val="10002"/>
                  </a:ext>
                </a:extLst>
              </a:tr>
              <a:tr h="730274">
                <a:tc>
                  <a:txBody>
                    <a:bodyPr/>
                    <a:lstStyle/>
                    <a:p>
                      <a:pPr algn="ctr" fontAlgn="b"/>
                      <a:r>
                        <a:rPr lang="en-CA" sz="1800" u="none" strike="noStrike" dirty="0">
                          <a:effectLst/>
                        </a:rPr>
                        <a:t> A.M</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 6 - 9 AM</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 1325</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44</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88</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133</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 22</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 44</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 66</a:t>
                      </a:r>
                      <a:endParaRPr lang="en-CA" sz="1800" b="0" i="0" u="none" strike="noStrike" dirty="0">
                        <a:solidFill>
                          <a:srgbClr val="000000"/>
                        </a:solidFill>
                        <a:effectLst/>
                        <a:latin typeface="Calibri" panose="020F0502020204030204" pitchFamily="34" charset="0"/>
                      </a:endParaRPr>
                    </a:p>
                  </a:txBody>
                  <a:tcPr marL="7527" marR="7527" marT="7527" marB="0" anchor="ctr"/>
                </a:tc>
                <a:extLst>
                  <a:ext uri="{0D108BD9-81ED-4DB2-BD59-A6C34878D82A}">
                    <a16:rowId xmlns:a16="http://schemas.microsoft.com/office/drawing/2014/main" val="10003"/>
                  </a:ext>
                </a:extLst>
              </a:tr>
              <a:tr h="613510">
                <a:tc>
                  <a:txBody>
                    <a:bodyPr/>
                    <a:lstStyle/>
                    <a:p>
                      <a:pPr algn="ctr" fontAlgn="b"/>
                      <a:r>
                        <a:rPr lang="en-CA" sz="1800" u="none" strike="noStrike" dirty="0">
                          <a:effectLst/>
                        </a:rPr>
                        <a:t> MID</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l" fontAlgn="b"/>
                      <a:r>
                        <a:rPr lang="en-CA" sz="1800" u="none" strike="noStrike" dirty="0">
                          <a:effectLst/>
                        </a:rPr>
                        <a:t>9 AM – 3 PM</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881</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29</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59</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88</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15</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29</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44</a:t>
                      </a:r>
                      <a:endParaRPr lang="en-CA" sz="1800" b="0" i="0" u="none" strike="noStrike">
                        <a:solidFill>
                          <a:srgbClr val="000000"/>
                        </a:solidFill>
                        <a:effectLst/>
                        <a:latin typeface="Calibri" panose="020F0502020204030204" pitchFamily="34" charset="0"/>
                      </a:endParaRPr>
                    </a:p>
                  </a:txBody>
                  <a:tcPr marL="7527" marR="7527" marT="7527" marB="0" anchor="ctr"/>
                </a:tc>
                <a:extLst>
                  <a:ext uri="{0D108BD9-81ED-4DB2-BD59-A6C34878D82A}">
                    <a16:rowId xmlns:a16="http://schemas.microsoft.com/office/drawing/2014/main" val="10005"/>
                  </a:ext>
                </a:extLst>
              </a:tr>
              <a:tr h="416906">
                <a:tc>
                  <a:txBody>
                    <a:bodyPr/>
                    <a:lstStyle/>
                    <a:p>
                      <a:pPr algn="ctr" fontAlgn="b"/>
                      <a:r>
                        <a:rPr lang="en-CA" sz="1800" u="none" strike="noStrike" dirty="0">
                          <a:effectLst/>
                        </a:rPr>
                        <a:t> PM</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3 – 7 PM</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1426</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a:effectLst/>
                        </a:rPr>
                        <a:t>47</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95</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143</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24</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47</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71</a:t>
                      </a:r>
                      <a:endParaRPr lang="en-CA" sz="1800" b="0" i="0" u="none" strike="noStrike" dirty="0">
                        <a:solidFill>
                          <a:srgbClr val="000000"/>
                        </a:solidFill>
                        <a:effectLst/>
                        <a:latin typeface="Calibri" panose="020F0502020204030204" pitchFamily="34" charset="0"/>
                      </a:endParaRPr>
                    </a:p>
                  </a:txBody>
                  <a:tcPr marL="7527" marR="7527" marT="7527" marB="0" anchor="ctr"/>
                </a:tc>
                <a:extLst>
                  <a:ext uri="{0D108BD9-81ED-4DB2-BD59-A6C34878D82A}">
                    <a16:rowId xmlns:a16="http://schemas.microsoft.com/office/drawing/2014/main" val="10006"/>
                  </a:ext>
                </a:extLst>
              </a:tr>
              <a:tr h="507583">
                <a:tc>
                  <a:txBody>
                    <a:bodyPr/>
                    <a:lstStyle/>
                    <a:p>
                      <a:pPr algn="ctr" fontAlgn="b"/>
                      <a:r>
                        <a:rPr lang="en-CA" sz="1800" u="none" strike="noStrike" dirty="0">
                          <a:effectLst/>
                        </a:rPr>
                        <a:t> E.E.</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7- 10 PM</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819</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a:effectLst/>
                        </a:rPr>
                        <a:t>27</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55</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82</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14</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27</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41</a:t>
                      </a:r>
                      <a:endParaRPr lang="en-CA" sz="1800" b="0" i="0" u="none" strike="noStrike" dirty="0">
                        <a:solidFill>
                          <a:srgbClr val="000000"/>
                        </a:solidFill>
                        <a:effectLst/>
                        <a:latin typeface="Calibri" panose="020F0502020204030204" pitchFamily="34" charset="0"/>
                      </a:endParaRPr>
                    </a:p>
                  </a:txBody>
                  <a:tcPr marL="7527" marR="7527" marT="7527" marB="0" anchor="ctr"/>
                </a:tc>
                <a:extLst>
                  <a:ext uri="{0D108BD9-81ED-4DB2-BD59-A6C34878D82A}">
                    <a16:rowId xmlns:a16="http://schemas.microsoft.com/office/drawing/2014/main" val="10007"/>
                  </a:ext>
                </a:extLst>
              </a:tr>
              <a:tr h="613510">
                <a:tc>
                  <a:txBody>
                    <a:bodyPr/>
                    <a:lstStyle/>
                    <a:p>
                      <a:pPr algn="ctr" fontAlgn="b"/>
                      <a:r>
                        <a:rPr lang="en-CA" sz="1800" u="none" strike="noStrike" dirty="0">
                          <a:effectLst/>
                        </a:rPr>
                        <a:t> LE.</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l" fontAlgn="b"/>
                      <a:r>
                        <a:rPr lang="en-CA" sz="1800" u="none" strike="noStrike" dirty="0">
                          <a:effectLst/>
                        </a:rPr>
                        <a:t>10PM - 1AM</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dirty="0">
                          <a:effectLst/>
                        </a:rPr>
                        <a:t>506</a:t>
                      </a:r>
                      <a:endParaRPr lang="en-CA" sz="1800" b="0" i="0" u="none" strike="noStrike" dirty="0">
                        <a:solidFill>
                          <a:srgbClr val="000000"/>
                        </a:solidFill>
                        <a:effectLst/>
                        <a:latin typeface="Calibri" panose="020F0502020204030204" pitchFamily="34" charset="0"/>
                      </a:endParaRPr>
                    </a:p>
                  </a:txBody>
                  <a:tcPr marL="7527" marR="7527" marT="7527" marB="0" anchor="ctr">
                    <a:solidFill>
                      <a:schemeClr val="bg1">
                        <a:lumMod val="95000"/>
                      </a:schemeClr>
                    </a:solidFill>
                  </a:tcPr>
                </a:tc>
                <a:tc>
                  <a:txBody>
                    <a:bodyPr/>
                    <a:lstStyle/>
                    <a:p>
                      <a:pPr algn="ctr" fontAlgn="b"/>
                      <a:r>
                        <a:rPr lang="en-CA" sz="1800" u="none" strike="noStrike">
                          <a:effectLst/>
                        </a:rPr>
                        <a:t>17</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34</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51</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a:effectLst/>
                        </a:rPr>
                        <a:t>8</a:t>
                      </a:r>
                      <a:endParaRPr lang="en-CA" sz="1800" b="0" i="0" u="none" strike="noStrike">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17</a:t>
                      </a:r>
                      <a:endParaRPr lang="en-CA" sz="1800" b="0" i="0" u="none" strike="noStrike" dirty="0">
                        <a:solidFill>
                          <a:srgbClr val="000000"/>
                        </a:solidFill>
                        <a:effectLst/>
                        <a:latin typeface="Calibri" panose="020F0502020204030204" pitchFamily="34" charset="0"/>
                      </a:endParaRPr>
                    </a:p>
                  </a:txBody>
                  <a:tcPr marL="7527" marR="7527" marT="7527" marB="0" anchor="ctr"/>
                </a:tc>
                <a:tc>
                  <a:txBody>
                    <a:bodyPr/>
                    <a:lstStyle/>
                    <a:p>
                      <a:pPr algn="ctr" fontAlgn="b"/>
                      <a:r>
                        <a:rPr lang="en-CA" sz="1800" u="none" strike="noStrike" dirty="0">
                          <a:effectLst/>
                        </a:rPr>
                        <a:t>25</a:t>
                      </a:r>
                      <a:endParaRPr lang="en-CA" sz="1800" b="0" i="0" u="none" strike="noStrike" dirty="0">
                        <a:solidFill>
                          <a:srgbClr val="000000"/>
                        </a:solidFill>
                        <a:effectLst/>
                        <a:latin typeface="Calibri" panose="020F0502020204030204" pitchFamily="34" charset="0"/>
                      </a:endParaRPr>
                    </a:p>
                  </a:txBody>
                  <a:tcPr marL="7527" marR="7527" marT="7527" marB="0" anchor="ctr"/>
                </a:tc>
                <a:extLst>
                  <a:ext uri="{0D108BD9-81ED-4DB2-BD59-A6C34878D82A}">
                    <a16:rowId xmlns:a16="http://schemas.microsoft.com/office/drawing/2014/main" val="10008"/>
                  </a:ext>
                </a:extLst>
              </a:tr>
            </a:tbl>
          </a:graphicData>
        </a:graphic>
      </p:graphicFrame>
      <p:sp>
        <p:nvSpPr>
          <p:cNvPr id="8" name="Rectangle 7">
            <a:extLst>
              <a:ext uri="{FF2B5EF4-FFF2-40B4-BE49-F238E27FC236}">
                <a16:creationId xmlns:a16="http://schemas.microsoft.com/office/drawing/2014/main" id="{6248449E-2DB6-4C6A-8362-45261A641350}"/>
              </a:ext>
            </a:extLst>
          </p:cNvPr>
          <p:cNvSpPr/>
          <p:nvPr/>
        </p:nvSpPr>
        <p:spPr bwMode="auto">
          <a:xfrm>
            <a:off x="6000133" y="2197511"/>
            <a:ext cx="1200584" cy="4306528"/>
          </a:xfrm>
          <a:prstGeom prst="rect">
            <a:avLst/>
          </a:prstGeom>
          <a:noFill/>
          <a:ln w="3810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cs typeface="Arial" charset="0"/>
            </a:endParaRPr>
          </a:p>
        </p:txBody>
      </p:sp>
      <p:sp>
        <p:nvSpPr>
          <p:cNvPr id="9" name="Rectangle 8">
            <a:extLst>
              <a:ext uri="{FF2B5EF4-FFF2-40B4-BE49-F238E27FC236}">
                <a16:creationId xmlns:a16="http://schemas.microsoft.com/office/drawing/2014/main" id="{F63C0DA2-F621-42EE-B877-DDABAC0EF85F}"/>
              </a:ext>
            </a:extLst>
          </p:cNvPr>
          <p:cNvSpPr/>
          <p:nvPr/>
        </p:nvSpPr>
        <p:spPr bwMode="auto">
          <a:xfrm>
            <a:off x="870857" y="3757690"/>
            <a:ext cx="6329860" cy="482154"/>
          </a:xfrm>
          <a:prstGeom prst="rect">
            <a:avLst/>
          </a:prstGeom>
          <a:noFill/>
          <a:ln w="3810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cs typeface="Arial" charset="0"/>
            </a:endParaRPr>
          </a:p>
        </p:txBody>
      </p:sp>
    </p:spTree>
    <p:extLst>
      <p:ext uri="{BB962C8B-B14F-4D97-AF65-F5344CB8AC3E}">
        <p14:creationId xmlns:p14="http://schemas.microsoft.com/office/powerpoint/2010/main" val="28290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c\AppData\Local\Microsoft\Windows\INetCache\Content.Word\Actual_case.jpg">
            <a:extLst>
              <a:ext uri="{FF2B5EF4-FFF2-40B4-BE49-F238E27FC236}">
                <a16:creationId xmlns:a16="http://schemas.microsoft.com/office/drawing/2014/main" id="{5D3CE1AF-3CBB-4779-8DCC-606B71791D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1" y="0"/>
            <a:ext cx="8127999" cy="6858000"/>
          </a:xfrm>
          <a:prstGeom prst="rect">
            <a:avLst/>
          </a:prstGeom>
          <a:noFill/>
          <a:ln>
            <a:noFill/>
          </a:ln>
        </p:spPr>
      </p:pic>
      <p:sp>
        <p:nvSpPr>
          <p:cNvPr id="5" name="TextBox 4">
            <a:extLst>
              <a:ext uri="{FF2B5EF4-FFF2-40B4-BE49-F238E27FC236}">
                <a16:creationId xmlns:a16="http://schemas.microsoft.com/office/drawing/2014/main" id="{882F5D83-DDA5-4472-BF3E-BBADEF7AAE22}"/>
              </a:ext>
            </a:extLst>
          </p:cNvPr>
          <p:cNvSpPr txBox="1"/>
          <p:nvPr/>
        </p:nvSpPr>
        <p:spPr>
          <a:xfrm>
            <a:off x="304627" y="1342632"/>
            <a:ext cx="3941992" cy="4339650"/>
          </a:xfrm>
          <a:prstGeom prst="rect">
            <a:avLst/>
          </a:prstGeom>
          <a:noFill/>
        </p:spPr>
        <p:txBody>
          <a:bodyPr wrap="square" rtlCol="0">
            <a:spAutoFit/>
          </a:bodyPr>
          <a:lstStyle/>
          <a:p>
            <a:pPr marL="285750" indent="-285750">
              <a:buSzPct val="100000"/>
              <a:buFont typeface="Wingdings" panose="05000000000000000000" pitchFamily="2" charset="2"/>
              <a:buChar char="v"/>
            </a:pPr>
            <a:endParaRPr lang="en-US" b="1" dirty="0"/>
          </a:p>
          <a:p>
            <a:pPr marL="285750" indent="-285750">
              <a:buSzPct val="100000"/>
              <a:buFont typeface="Wingdings" panose="05000000000000000000" pitchFamily="2" charset="2"/>
              <a:buChar char="v"/>
            </a:pPr>
            <a:r>
              <a:rPr lang="en-US" sz="2000" dirty="0">
                <a:latin typeface="Arial" panose="020B0604020202020204" pitchFamily="34" charset="0"/>
                <a:cs typeface="Arial" panose="020B0604020202020204" pitchFamily="34" charset="0"/>
              </a:rPr>
              <a:t>Disruption occurred at St. Clair station between 5:54 and 6:25 am on a weekday. </a:t>
            </a:r>
          </a:p>
          <a:p>
            <a:pPr marL="285750" indent="-285750">
              <a:buSzPct val="100000"/>
              <a:buFont typeface="Wingdings" panose="05000000000000000000" pitchFamily="2" charset="2"/>
              <a:buChar char="v"/>
            </a:pPr>
            <a:r>
              <a:rPr lang="en-US" sz="2000" dirty="0">
                <a:latin typeface="Arial" panose="020B0604020202020204" pitchFamily="34" charset="0"/>
                <a:cs typeface="Arial" panose="020B0604020202020204" pitchFamily="34" charset="0"/>
              </a:rPr>
              <a:t>The disrupted segment is part of Yonge-University Line (Line1), and it extends between Bloor-Yonge (BY) and Eglinton station</a:t>
            </a:r>
          </a:p>
          <a:p>
            <a:pPr marL="285750" indent="-285750">
              <a:buSzPct val="100000"/>
              <a:buFont typeface="Wingdings" panose="05000000000000000000" pitchFamily="2" charset="2"/>
              <a:buChar char="v"/>
            </a:pPr>
            <a:r>
              <a:rPr lang="en-US" sz="2000" dirty="0">
                <a:latin typeface="Arial" panose="020B0604020202020204" pitchFamily="34" charset="0"/>
                <a:cs typeface="Arial" panose="020B0604020202020204" pitchFamily="34" charset="0"/>
              </a:rPr>
              <a:t>Inclusively, 6 stations are closed</a:t>
            </a:r>
          </a:p>
          <a:p>
            <a:pPr marL="285750" indent="-285750">
              <a:buSzPct val="100000"/>
              <a:buFont typeface="Wingdings" panose="05000000000000000000" pitchFamily="2" charset="2"/>
              <a:buChar char="v"/>
            </a:pPr>
            <a:r>
              <a:rPr lang="en-US" sz="2000" dirty="0">
                <a:latin typeface="Arial" panose="020B0604020202020204" pitchFamily="34" charset="0"/>
                <a:cs typeface="Arial" panose="020B0604020202020204" pitchFamily="34" charset="0"/>
              </a:rPr>
              <a:t>The Incident duration was 31 min</a:t>
            </a:r>
          </a:p>
          <a:p>
            <a:pPr marL="285750" indent="-285750">
              <a:buSzPct val="100000"/>
              <a:buFont typeface="Wingdings" panose="05000000000000000000" pitchFamily="2" charset="2"/>
              <a:buChar char="v"/>
            </a:pPr>
            <a:r>
              <a:rPr lang="en-US" sz="2000" dirty="0">
                <a:latin typeface="Arial" panose="020B0604020202020204" pitchFamily="34" charset="0"/>
                <a:cs typeface="Arial" panose="020B0604020202020204" pitchFamily="34" charset="0"/>
              </a:rPr>
              <a:t>23 buses were dispatched </a:t>
            </a:r>
          </a:p>
        </p:txBody>
      </p:sp>
      <p:sp>
        <p:nvSpPr>
          <p:cNvPr id="8" name="Rectangle 7">
            <a:extLst>
              <a:ext uri="{FF2B5EF4-FFF2-40B4-BE49-F238E27FC236}">
                <a16:creationId xmlns:a16="http://schemas.microsoft.com/office/drawing/2014/main" id="{27905E8E-9AE9-4B2F-8FCB-F881F3C4D584}"/>
              </a:ext>
            </a:extLst>
          </p:cNvPr>
          <p:cNvSpPr/>
          <p:nvPr/>
        </p:nvSpPr>
        <p:spPr>
          <a:xfrm>
            <a:off x="304627" y="265414"/>
            <a:ext cx="3759374" cy="1077218"/>
          </a:xfrm>
          <a:prstGeom prst="rect">
            <a:avLst/>
          </a:prstGeom>
        </p:spPr>
        <p:txBody>
          <a:bodyPr wrap="square">
            <a:spAutoFit/>
          </a:bodyPr>
          <a:lstStyle/>
          <a:p>
            <a:r>
              <a:rPr lang="en-US" sz="3200" b="1" dirty="0">
                <a:latin typeface="Arial" panose="020B0604020202020204" pitchFamily="34" charset="0"/>
                <a:ea typeface="+mj-ea"/>
                <a:cs typeface="Arial" panose="020B0604020202020204" pitchFamily="34" charset="0"/>
              </a:rPr>
              <a:t>Selecting an Actual Disruption</a:t>
            </a:r>
          </a:p>
        </p:txBody>
      </p:sp>
    </p:spTree>
    <p:extLst>
      <p:ext uri="{BB962C8B-B14F-4D97-AF65-F5344CB8AC3E}">
        <p14:creationId xmlns:p14="http://schemas.microsoft.com/office/powerpoint/2010/main" val="266899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953E-1987-4E60-A3F5-E977182D5805}"/>
              </a:ext>
            </a:extLst>
          </p:cNvPr>
          <p:cNvSpPr>
            <a:spLocks noGrp="1"/>
          </p:cNvSpPr>
          <p:nvPr>
            <p:ph type="title"/>
          </p:nvPr>
        </p:nvSpPr>
        <p:spPr>
          <a:xfrm>
            <a:off x="339236" y="283440"/>
            <a:ext cx="11739264" cy="609383"/>
          </a:xfrm>
        </p:spPr>
        <p:txBody>
          <a:bodyPr>
            <a:noAutofit/>
          </a:bodyPr>
          <a:lstStyle/>
          <a:p>
            <a:pPr algn="ctr"/>
            <a:r>
              <a:rPr lang="en-US" sz="4000" b="1" dirty="0">
                <a:latin typeface="Arial" panose="020B0604020202020204" pitchFamily="34" charset="0"/>
                <a:cs typeface="Arial" panose="020B0604020202020204" pitchFamily="34" charset="0"/>
              </a:rPr>
              <a:t>Running the Tool Using the Selected Incident</a:t>
            </a:r>
          </a:p>
        </p:txBody>
      </p:sp>
      <p:grpSp>
        <p:nvGrpSpPr>
          <p:cNvPr id="18" name="Group 17">
            <a:extLst>
              <a:ext uri="{FF2B5EF4-FFF2-40B4-BE49-F238E27FC236}">
                <a16:creationId xmlns:a16="http://schemas.microsoft.com/office/drawing/2014/main" id="{83060B08-8238-46FD-98A9-538F78A3B83C}"/>
              </a:ext>
            </a:extLst>
          </p:cNvPr>
          <p:cNvGrpSpPr/>
          <p:nvPr/>
        </p:nvGrpSpPr>
        <p:grpSpPr>
          <a:xfrm>
            <a:off x="2921394" y="939758"/>
            <a:ext cx="9468464" cy="5186076"/>
            <a:chOff x="1796846" y="2350957"/>
            <a:chExt cx="10149348" cy="4029075"/>
          </a:xfrm>
        </p:grpSpPr>
        <p:sp>
          <p:nvSpPr>
            <p:cNvPr id="19" name="TextBox 18">
              <a:extLst>
                <a:ext uri="{FF2B5EF4-FFF2-40B4-BE49-F238E27FC236}">
                  <a16:creationId xmlns:a16="http://schemas.microsoft.com/office/drawing/2014/main" id="{AF52C6F1-1F5B-49BC-BA06-A7B5E16AF1E6}"/>
                </a:ext>
              </a:extLst>
            </p:cNvPr>
            <p:cNvSpPr txBox="1"/>
            <p:nvPr/>
          </p:nvSpPr>
          <p:spPr>
            <a:xfrm>
              <a:off x="9889404" y="5724461"/>
              <a:ext cx="953729" cy="414708"/>
            </a:xfrm>
            <a:prstGeom prst="rect">
              <a:avLst/>
            </a:prstGeom>
            <a:noFill/>
          </p:spPr>
          <p:txBody>
            <a:bodyPr wrap="square" rtlCol="0">
              <a:spAutoFit/>
            </a:bodyPr>
            <a:lstStyle/>
            <a:p>
              <a:pPr defTabSz="685800">
                <a:defRPr/>
              </a:pPr>
              <a:r>
                <a:rPr lang="en-US" sz="2000" b="1" kern="0" dirty="0">
                  <a:solidFill>
                    <a:srgbClr val="C00000"/>
                  </a:solidFill>
                  <a:latin typeface="Arial"/>
                </a:rPr>
                <a:t>734</a:t>
              </a:r>
            </a:p>
          </p:txBody>
        </p:sp>
        <p:sp>
          <p:nvSpPr>
            <p:cNvPr id="20" name="TextBox 19">
              <a:extLst>
                <a:ext uri="{FF2B5EF4-FFF2-40B4-BE49-F238E27FC236}">
                  <a16:creationId xmlns:a16="http://schemas.microsoft.com/office/drawing/2014/main" id="{243461F3-6104-440A-8E4E-2D76AAF4684D}"/>
                </a:ext>
              </a:extLst>
            </p:cNvPr>
            <p:cNvSpPr txBox="1"/>
            <p:nvPr/>
          </p:nvSpPr>
          <p:spPr>
            <a:xfrm>
              <a:off x="7837550" y="5113241"/>
              <a:ext cx="342900" cy="414708"/>
            </a:xfrm>
            <a:prstGeom prst="rect">
              <a:avLst/>
            </a:prstGeom>
            <a:noFill/>
          </p:spPr>
          <p:txBody>
            <a:bodyPr wrap="square" rtlCol="0">
              <a:spAutoFit/>
            </a:bodyPr>
            <a:lstStyle/>
            <a:p>
              <a:pPr defTabSz="685800">
                <a:defRPr/>
              </a:pPr>
              <a:r>
                <a:rPr lang="en-US" sz="2000" b="1" kern="0" dirty="0">
                  <a:solidFill>
                    <a:srgbClr val="C00000"/>
                  </a:solidFill>
                  <a:latin typeface="Arial"/>
                </a:rPr>
                <a:t>5</a:t>
              </a:r>
            </a:p>
          </p:txBody>
        </p:sp>
        <p:sp>
          <p:nvSpPr>
            <p:cNvPr id="21" name="TextBox 20">
              <a:extLst>
                <a:ext uri="{FF2B5EF4-FFF2-40B4-BE49-F238E27FC236}">
                  <a16:creationId xmlns:a16="http://schemas.microsoft.com/office/drawing/2014/main" id="{57BE8EBC-BD8A-4B2E-A7D3-DA9EFBCA87E2}"/>
                </a:ext>
              </a:extLst>
            </p:cNvPr>
            <p:cNvSpPr txBox="1"/>
            <p:nvPr/>
          </p:nvSpPr>
          <p:spPr>
            <a:xfrm>
              <a:off x="8029270" y="3884119"/>
              <a:ext cx="508822" cy="414708"/>
            </a:xfrm>
            <a:prstGeom prst="rect">
              <a:avLst/>
            </a:prstGeom>
            <a:noFill/>
          </p:spPr>
          <p:txBody>
            <a:bodyPr wrap="square" rtlCol="0">
              <a:spAutoFit/>
            </a:bodyPr>
            <a:lstStyle/>
            <a:p>
              <a:pPr defTabSz="685800">
                <a:defRPr/>
              </a:pPr>
              <a:r>
                <a:rPr lang="en-US" sz="2000" b="1" kern="0" dirty="0">
                  <a:solidFill>
                    <a:srgbClr val="C00000"/>
                  </a:solidFill>
                  <a:latin typeface="Arial"/>
                </a:rPr>
                <a:t>57</a:t>
              </a:r>
            </a:p>
          </p:txBody>
        </p:sp>
        <p:grpSp>
          <p:nvGrpSpPr>
            <p:cNvPr id="22" name="Group 21">
              <a:extLst>
                <a:ext uri="{FF2B5EF4-FFF2-40B4-BE49-F238E27FC236}">
                  <a16:creationId xmlns:a16="http://schemas.microsoft.com/office/drawing/2014/main" id="{7A0C87A6-D32D-419F-9041-6E236A9DF37B}"/>
                </a:ext>
              </a:extLst>
            </p:cNvPr>
            <p:cNvGrpSpPr/>
            <p:nvPr/>
          </p:nvGrpSpPr>
          <p:grpSpPr>
            <a:xfrm>
              <a:off x="1796846" y="2350957"/>
              <a:ext cx="10149348" cy="4029075"/>
              <a:chOff x="572728" y="2299365"/>
              <a:chExt cx="10149348" cy="4029075"/>
            </a:xfrm>
          </p:grpSpPr>
          <p:graphicFrame>
            <p:nvGraphicFramePr>
              <p:cNvPr id="23" name="Chart 22">
                <a:extLst>
                  <a:ext uri="{FF2B5EF4-FFF2-40B4-BE49-F238E27FC236}">
                    <a16:creationId xmlns:a16="http://schemas.microsoft.com/office/drawing/2014/main" id="{CC9C5474-19CF-4669-AC04-F0B571E6E22B}"/>
                  </a:ext>
                </a:extLst>
              </p:cNvPr>
              <p:cNvGraphicFramePr>
                <a:graphicFrameLocks/>
              </p:cNvGraphicFramePr>
              <p:nvPr>
                <p:extLst>
                  <p:ext uri="{D42A27DB-BD31-4B8C-83A1-F6EECF244321}">
                    <p14:modId xmlns:p14="http://schemas.microsoft.com/office/powerpoint/2010/main" val="2120477128"/>
                  </p:ext>
                </p:extLst>
              </p:nvPr>
            </p:nvGraphicFramePr>
            <p:xfrm>
              <a:off x="572728" y="2299365"/>
              <a:ext cx="10149348" cy="4029075"/>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3401743A-0D71-4A3D-9892-9DE68B71AB70}"/>
                  </a:ext>
                </a:extLst>
              </p:cNvPr>
              <p:cNvGrpSpPr/>
              <p:nvPr/>
            </p:nvGrpSpPr>
            <p:grpSpPr>
              <a:xfrm>
                <a:off x="723900" y="2537423"/>
                <a:ext cx="6458565" cy="2942150"/>
                <a:chOff x="723900" y="2537423"/>
                <a:chExt cx="6458565" cy="2942150"/>
              </a:xfrm>
            </p:grpSpPr>
            <p:sp>
              <p:nvSpPr>
                <p:cNvPr id="25" name="TextBox 24">
                  <a:extLst>
                    <a:ext uri="{FF2B5EF4-FFF2-40B4-BE49-F238E27FC236}">
                      <a16:creationId xmlns:a16="http://schemas.microsoft.com/office/drawing/2014/main" id="{969EA717-0975-4244-92AC-E50D5051AEE1}"/>
                    </a:ext>
                  </a:extLst>
                </p:cNvPr>
                <p:cNvSpPr txBox="1"/>
                <p:nvPr/>
              </p:nvSpPr>
              <p:spPr>
                <a:xfrm>
                  <a:off x="723900" y="2537423"/>
                  <a:ext cx="953729" cy="414708"/>
                </a:xfrm>
                <a:prstGeom prst="rect">
                  <a:avLst/>
                </a:prstGeom>
                <a:noFill/>
              </p:spPr>
              <p:txBody>
                <a:bodyPr wrap="square" rtlCol="0">
                  <a:spAutoFit/>
                </a:bodyPr>
                <a:lstStyle/>
                <a:p>
                  <a:pPr defTabSz="685800">
                    <a:defRPr/>
                  </a:pPr>
                  <a:r>
                    <a:rPr lang="en-US" sz="2000" b="1" kern="0" dirty="0">
                      <a:solidFill>
                        <a:srgbClr val="C00000"/>
                      </a:solidFill>
                      <a:latin typeface="Arial"/>
                    </a:rPr>
                    <a:t>1,729</a:t>
                  </a:r>
                </a:p>
              </p:txBody>
            </p:sp>
            <p:sp>
              <p:nvSpPr>
                <p:cNvPr id="26" name="TextBox 25">
                  <a:extLst>
                    <a:ext uri="{FF2B5EF4-FFF2-40B4-BE49-F238E27FC236}">
                      <a16:creationId xmlns:a16="http://schemas.microsoft.com/office/drawing/2014/main" id="{5F556416-CA39-40ED-9D07-A70DE97A79C0}"/>
                    </a:ext>
                  </a:extLst>
                </p:cNvPr>
                <p:cNvSpPr txBox="1"/>
                <p:nvPr/>
              </p:nvSpPr>
              <p:spPr>
                <a:xfrm>
                  <a:off x="4437268" y="3172458"/>
                  <a:ext cx="571500" cy="414708"/>
                </a:xfrm>
                <a:prstGeom prst="rect">
                  <a:avLst/>
                </a:prstGeom>
                <a:noFill/>
              </p:spPr>
              <p:txBody>
                <a:bodyPr wrap="square" rtlCol="0">
                  <a:spAutoFit/>
                </a:bodyPr>
                <a:lstStyle/>
                <a:p>
                  <a:pPr defTabSz="685800">
                    <a:defRPr/>
                  </a:pPr>
                  <a:r>
                    <a:rPr lang="en-US" sz="2000" b="1" kern="0" dirty="0">
                      <a:solidFill>
                        <a:srgbClr val="C00000"/>
                      </a:solidFill>
                      <a:latin typeface="Arial"/>
                    </a:rPr>
                    <a:t>94</a:t>
                  </a:r>
                </a:p>
              </p:txBody>
            </p:sp>
            <p:sp>
              <p:nvSpPr>
                <p:cNvPr id="27" name="TextBox 26">
                  <a:extLst>
                    <a:ext uri="{FF2B5EF4-FFF2-40B4-BE49-F238E27FC236}">
                      <a16:creationId xmlns:a16="http://schemas.microsoft.com/office/drawing/2014/main" id="{A6C0086D-B927-42C4-9F5C-6D75422C7D5D}"/>
                    </a:ext>
                  </a:extLst>
                </p:cNvPr>
                <p:cNvSpPr txBox="1"/>
                <p:nvPr/>
              </p:nvSpPr>
              <p:spPr>
                <a:xfrm>
                  <a:off x="4518445" y="3798807"/>
                  <a:ext cx="571500" cy="414708"/>
                </a:xfrm>
                <a:prstGeom prst="rect">
                  <a:avLst/>
                </a:prstGeom>
                <a:noFill/>
              </p:spPr>
              <p:txBody>
                <a:bodyPr wrap="square" rtlCol="0">
                  <a:spAutoFit/>
                </a:bodyPr>
                <a:lstStyle/>
                <a:p>
                  <a:pPr defTabSz="685800">
                    <a:defRPr/>
                  </a:pPr>
                  <a:r>
                    <a:rPr lang="en-US" sz="2000" b="1" kern="0" dirty="0">
                      <a:solidFill>
                        <a:srgbClr val="C00000"/>
                      </a:solidFill>
                      <a:latin typeface="Arial"/>
                    </a:rPr>
                    <a:t>77</a:t>
                  </a:r>
                </a:p>
              </p:txBody>
            </p:sp>
            <p:sp>
              <p:nvSpPr>
                <p:cNvPr id="28" name="TextBox 27">
                  <a:extLst>
                    <a:ext uri="{FF2B5EF4-FFF2-40B4-BE49-F238E27FC236}">
                      <a16:creationId xmlns:a16="http://schemas.microsoft.com/office/drawing/2014/main" id="{9289B35A-44E1-4934-BD97-28FE4E42DD27}"/>
                    </a:ext>
                  </a:extLst>
                </p:cNvPr>
                <p:cNvSpPr txBox="1"/>
                <p:nvPr/>
              </p:nvSpPr>
              <p:spPr>
                <a:xfrm>
                  <a:off x="4096607" y="4356868"/>
                  <a:ext cx="981464" cy="414708"/>
                </a:xfrm>
                <a:prstGeom prst="rect">
                  <a:avLst/>
                </a:prstGeom>
                <a:noFill/>
              </p:spPr>
              <p:txBody>
                <a:bodyPr wrap="square" rtlCol="0">
                  <a:spAutoFit/>
                </a:bodyPr>
                <a:lstStyle/>
                <a:p>
                  <a:pPr defTabSz="685800">
                    <a:defRPr/>
                  </a:pPr>
                  <a:r>
                    <a:rPr lang="en-US" sz="2000" b="1" kern="0" dirty="0">
                      <a:solidFill>
                        <a:srgbClr val="C00000"/>
                      </a:solidFill>
                      <a:latin typeface="Arial"/>
                    </a:rPr>
                    <a:t>22.5</a:t>
                  </a:r>
                </a:p>
              </p:txBody>
            </p:sp>
            <p:sp>
              <p:nvSpPr>
                <p:cNvPr id="29" name="TextBox 28">
                  <a:extLst>
                    <a:ext uri="{FF2B5EF4-FFF2-40B4-BE49-F238E27FC236}">
                      <a16:creationId xmlns:a16="http://schemas.microsoft.com/office/drawing/2014/main" id="{FACD03CF-0096-49A1-B41E-E16BDEEB6F84}"/>
                    </a:ext>
                  </a:extLst>
                </p:cNvPr>
                <p:cNvSpPr txBox="1"/>
                <p:nvPr/>
              </p:nvSpPr>
              <p:spPr>
                <a:xfrm>
                  <a:off x="4563335" y="5064865"/>
                  <a:ext cx="722673" cy="414708"/>
                </a:xfrm>
                <a:prstGeom prst="rect">
                  <a:avLst/>
                </a:prstGeom>
                <a:noFill/>
              </p:spPr>
              <p:txBody>
                <a:bodyPr wrap="square" rtlCol="0">
                  <a:spAutoFit/>
                </a:bodyPr>
                <a:lstStyle/>
                <a:p>
                  <a:pPr defTabSz="685800">
                    <a:defRPr/>
                  </a:pPr>
                  <a:r>
                    <a:rPr lang="en-US" sz="2000" b="1" kern="0" dirty="0">
                      <a:solidFill>
                        <a:srgbClr val="C00000"/>
                      </a:solidFill>
                      <a:latin typeface="Arial"/>
                    </a:rPr>
                    <a:t>20</a:t>
                  </a:r>
                </a:p>
              </p:txBody>
            </p:sp>
            <p:sp>
              <p:nvSpPr>
                <p:cNvPr id="30" name="TextBox 29">
                  <a:extLst>
                    <a:ext uri="{FF2B5EF4-FFF2-40B4-BE49-F238E27FC236}">
                      <a16:creationId xmlns:a16="http://schemas.microsoft.com/office/drawing/2014/main" id="{F54F2246-BFD2-4F6B-94BC-F44A1B865F58}"/>
                    </a:ext>
                  </a:extLst>
                </p:cNvPr>
                <p:cNvSpPr txBox="1"/>
                <p:nvPr/>
              </p:nvSpPr>
              <p:spPr>
                <a:xfrm>
                  <a:off x="6638618" y="4428665"/>
                  <a:ext cx="342900" cy="414708"/>
                </a:xfrm>
                <a:prstGeom prst="rect">
                  <a:avLst/>
                </a:prstGeom>
                <a:noFill/>
              </p:spPr>
              <p:txBody>
                <a:bodyPr wrap="square" rtlCol="0">
                  <a:spAutoFit/>
                </a:bodyPr>
                <a:lstStyle/>
                <a:p>
                  <a:pPr defTabSz="685800">
                    <a:defRPr/>
                  </a:pPr>
                  <a:r>
                    <a:rPr lang="en-US" sz="2000" b="1" kern="0" dirty="0">
                      <a:solidFill>
                        <a:srgbClr val="C00000"/>
                      </a:solidFill>
                      <a:latin typeface="Arial"/>
                    </a:rPr>
                    <a:t>7</a:t>
                  </a:r>
                </a:p>
              </p:txBody>
            </p:sp>
            <p:sp>
              <p:nvSpPr>
                <p:cNvPr id="31" name="TextBox 30">
                  <a:extLst>
                    <a:ext uri="{FF2B5EF4-FFF2-40B4-BE49-F238E27FC236}">
                      <a16:creationId xmlns:a16="http://schemas.microsoft.com/office/drawing/2014/main" id="{A34BE550-8BAE-4FBA-9370-2294AB6CF542}"/>
                    </a:ext>
                  </a:extLst>
                </p:cNvPr>
                <p:cNvSpPr txBox="1"/>
                <p:nvPr/>
              </p:nvSpPr>
              <p:spPr>
                <a:xfrm>
                  <a:off x="6673643" y="3152684"/>
                  <a:ext cx="508822" cy="414708"/>
                </a:xfrm>
                <a:prstGeom prst="rect">
                  <a:avLst/>
                </a:prstGeom>
                <a:noFill/>
              </p:spPr>
              <p:txBody>
                <a:bodyPr wrap="square" rtlCol="0">
                  <a:spAutoFit/>
                </a:bodyPr>
                <a:lstStyle/>
                <a:p>
                  <a:pPr defTabSz="685800">
                    <a:defRPr/>
                  </a:pPr>
                  <a:r>
                    <a:rPr lang="en-US" sz="2000" b="1" kern="0" dirty="0">
                      <a:solidFill>
                        <a:srgbClr val="C00000"/>
                      </a:solidFill>
                      <a:latin typeface="Arial"/>
                    </a:rPr>
                    <a:t>18</a:t>
                  </a:r>
                </a:p>
              </p:txBody>
            </p:sp>
          </p:grpSp>
        </p:grpSp>
      </p:grpSp>
      <p:graphicFrame>
        <p:nvGraphicFramePr>
          <p:cNvPr id="32" name="Chart 31">
            <a:extLst>
              <a:ext uri="{FF2B5EF4-FFF2-40B4-BE49-F238E27FC236}">
                <a16:creationId xmlns:a16="http://schemas.microsoft.com/office/drawing/2014/main" id="{8FA57BC1-272F-4034-A6E5-DB95124DBE05}"/>
              </a:ext>
            </a:extLst>
          </p:cNvPr>
          <p:cNvGraphicFramePr/>
          <p:nvPr>
            <p:extLst>
              <p:ext uri="{D42A27DB-BD31-4B8C-83A1-F6EECF244321}">
                <p14:modId xmlns:p14="http://schemas.microsoft.com/office/powerpoint/2010/main" val="487345418"/>
              </p:ext>
            </p:extLst>
          </p:nvPr>
        </p:nvGraphicFramePr>
        <p:xfrm>
          <a:off x="412376" y="3588099"/>
          <a:ext cx="3036617" cy="2996785"/>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BBA554AA-322A-404D-9D1B-0A150E05705A}"/>
              </a:ext>
            </a:extLst>
          </p:cNvPr>
          <p:cNvSpPr txBox="1"/>
          <p:nvPr/>
        </p:nvSpPr>
        <p:spPr>
          <a:xfrm>
            <a:off x="849392" y="3034182"/>
            <a:ext cx="1992492" cy="646331"/>
          </a:xfrm>
          <a:prstGeom prst="rect">
            <a:avLst/>
          </a:prstGeom>
          <a:noFill/>
        </p:spPr>
        <p:txBody>
          <a:bodyPr wrap="square" rtlCol="0">
            <a:spAutoFit/>
          </a:bodyPr>
          <a:lstStyle/>
          <a:p>
            <a:pPr algn="ctr"/>
            <a:r>
              <a:rPr lang="en-US" b="1" dirty="0">
                <a:solidFill>
                  <a:srgbClr val="4C698D"/>
                </a:solidFill>
                <a:latin typeface="Georgia"/>
              </a:rPr>
              <a:t>5.7 bus-</a:t>
            </a:r>
            <a:r>
              <a:rPr lang="en-US" b="1" dirty="0" err="1">
                <a:solidFill>
                  <a:srgbClr val="4C698D"/>
                </a:solidFill>
                <a:latin typeface="Georgia"/>
              </a:rPr>
              <a:t>hr</a:t>
            </a:r>
            <a:r>
              <a:rPr lang="en-US" b="1" dirty="0">
                <a:solidFill>
                  <a:srgbClr val="4C698D"/>
                </a:solidFill>
                <a:latin typeface="Georgia"/>
              </a:rPr>
              <a:t> </a:t>
            </a:r>
            <a:r>
              <a:rPr lang="en-US" dirty="0">
                <a:solidFill>
                  <a:srgbClr val="4C698D"/>
                </a:solidFill>
                <a:latin typeface="Georgia"/>
              </a:rPr>
              <a:t>wasted time</a:t>
            </a:r>
          </a:p>
        </p:txBody>
      </p:sp>
      <p:sp>
        <p:nvSpPr>
          <p:cNvPr id="34" name="Arrow: Right 33">
            <a:extLst>
              <a:ext uri="{FF2B5EF4-FFF2-40B4-BE49-F238E27FC236}">
                <a16:creationId xmlns:a16="http://schemas.microsoft.com/office/drawing/2014/main" id="{26EE7C34-23F8-489B-8349-FD9656CCCD55}"/>
              </a:ext>
            </a:extLst>
          </p:cNvPr>
          <p:cNvSpPr/>
          <p:nvPr/>
        </p:nvSpPr>
        <p:spPr>
          <a:xfrm rot="16200000">
            <a:off x="1861716" y="3796570"/>
            <a:ext cx="328231" cy="322421"/>
          </a:xfrm>
          <a:prstGeom prst="rightArrow">
            <a:avLst>
              <a:gd name="adj1" fmla="val 50000"/>
              <a:gd name="adj2" fmla="val 50000"/>
            </a:avLst>
          </a:prstGeom>
          <a:noFill/>
          <a:ln w="25400" cap="flat" cmpd="sng" algn="ctr">
            <a:solidFill>
              <a:srgbClr val="002A5C"/>
            </a:solidFill>
            <a:prstDash val="solid"/>
          </a:ln>
          <a:effectLst/>
        </p:spPr>
        <p:txBody>
          <a:bodyPr rtlCol="0" anchor="ctr"/>
          <a:lstStyle/>
          <a:p>
            <a:pPr algn="ctr" defTabSz="685800">
              <a:defRPr/>
            </a:pPr>
            <a:endParaRPr lang="en-US" sz="1350" kern="0" dirty="0">
              <a:solidFill>
                <a:srgbClr val="FFFFFF"/>
              </a:solidFill>
              <a:latin typeface="Georgia"/>
            </a:endParaRPr>
          </a:p>
        </p:txBody>
      </p:sp>
      <p:sp>
        <p:nvSpPr>
          <p:cNvPr id="37" name="Rectangle 36">
            <a:extLst>
              <a:ext uri="{FF2B5EF4-FFF2-40B4-BE49-F238E27FC236}">
                <a16:creationId xmlns:a16="http://schemas.microsoft.com/office/drawing/2014/main" id="{935B6B03-BDCE-47DC-841D-2EBC06FBA27E}"/>
              </a:ext>
            </a:extLst>
          </p:cNvPr>
          <p:cNvSpPr/>
          <p:nvPr/>
        </p:nvSpPr>
        <p:spPr>
          <a:xfrm>
            <a:off x="4169885" y="6074266"/>
            <a:ext cx="7981755" cy="707886"/>
          </a:xfrm>
          <a:prstGeom prst="rect">
            <a:avLst/>
          </a:prstGeom>
        </p:spPr>
        <p:txBody>
          <a:bodyPr wrap="square">
            <a:spAutoFit/>
          </a:bodyPr>
          <a:lstStyle/>
          <a:p>
            <a:pPr algn="ctr"/>
            <a:r>
              <a:rPr lang="en-US" sz="2000" i="1" dirty="0">
                <a:latin typeface="Arial" panose="020B0604020202020204" pitchFamily="34" charset="0"/>
                <a:cs typeface="Arial" panose="020B0604020202020204" pitchFamily="34" charset="0"/>
              </a:rPr>
              <a:t>Delays at the Disrupted Subway Stations</a:t>
            </a:r>
            <a:br>
              <a:rPr lang="en-US" sz="2000"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(Passenger-</a:t>
            </a:r>
            <a:r>
              <a:rPr lang="en-US" sz="2000" b="1" i="1" dirty="0" err="1">
                <a:latin typeface="Arial" panose="020B0604020202020204" pitchFamily="34" charset="0"/>
                <a:cs typeface="Arial" panose="020B0604020202020204" pitchFamily="34" charset="0"/>
              </a:rPr>
              <a:t>hr</a:t>
            </a:r>
            <a:r>
              <a:rPr lang="en-US" sz="2000" b="1" i="1" dirty="0">
                <a:latin typeface="Arial" panose="020B0604020202020204" pitchFamily="34" charset="0"/>
                <a:cs typeface="Arial" panose="020B0604020202020204" pitchFamily="34" charset="0"/>
              </a:rPr>
              <a:t>)</a:t>
            </a:r>
          </a:p>
        </p:txBody>
      </p:sp>
      <p:sp>
        <p:nvSpPr>
          <p:cNvPr id="35" name="Arrow: Down 34">
            <a:extLst>
              <a:ext uri="{FF2B5EF4-FFF2-40B4-BE49-F238E27FC236}">
                <a16:creationId xmlns:a16="http://schemas.microsoft.com/office/drawing/2014/main" id="{A6E5A977-4AF8-449C-AE40-B1FF1DBE0087}"/>
              </a:ext>
            </a:extLst>
          </p:cNvPr>
          <p:cNvSpPr/>
          <p:nvPr/>
        </p:nvSpPr>
        <p:spPr>
          <a:xfrm>
            <a:off x="5364035" y="3478042"/>
            <a:ext cx="384688" cy="1483908"/>
          </a:xfrm>
          <a:prstGeom prst="down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75800A92-9DF2-44E3-8701-003997594D6E}"/>
              </a:ext>
            </a:extLst>
          </p:cNvPr>
          <p:cNvSpPr/>
          <p:nvPr/>
        </p:nvSpPr>
        <p:spPr>
          <a:xfrm rot="10800000">
            <a:off x="9429662" y="3106520"/>
            <a:ext cx="384688" cy="1355911"/>
          </a:xfrm>
          <a:prstGeom prst="down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a:p>
        </p:txBody>
      </p:sp>
      <p:sp>
        <p:nvSpPr>
          <p:cNvPr id="39" name="TextBox 38">
            <a:extLst>
              <a:ext uri="{FF2B5EF4-FFF2-40B4-BE49-F238E27FC236}">
                <a16:creationId xmlns:a16="http://schemas.microsoft.com/office/drawing/2014/main" id="{57CF2940-FFF9-480F-B538-C7F8AB3F8CAA}"/>
              </a:ext>
            </a:extLst>
          </p:cNvPr>
          <p:cNvSpPr txBox="1"/>
          <p:nvPr/>
        </p:nvSpPr>
        <p:spPr>
          <a:xfrm rot="5400000">
            <a:off x="9211977" y="3502337"/>
            <a:ext cx="2169599" cy="830997"/>
          </a:xfrm>
          <a:prstGeom prst="rect">
            <a:avLst/>
          </a:prstGeom>
          <a:noFill/>
        </p:spPr>
        <p:txBody>
          <a:bodyPr wrap="square" rtlCol="0">
            <a:spAutoFit/>
          </a:bodyPr>
          <a:lstStyle/>
          <a:p>
            <a:pPr algn="ctr"/>
            <a:r>
              <a:rPr lang="en-US" sz="2400" b="1" dirty="0"/>
              <a:t>North</a:t>
            </a:r>
            <a:r>
              <a:rPr lang="en-US" b="1" dirty="0"/>
              <a:t> </a:t>
            </a:r>
            <a:r>
              <a:rPr lang="en-US" sz="2400" b="1" dirty="0"/>
              <a:t>Bound</a:t>
            </a:r>
            <a:r>
              <a:rPr lang="en-US" b="1" dirty="0"/>
              <a:t> </a:t>
            </a:r>
            <a:r>
              <a:rPr lang="en-US" sz="2400" b="1" dirty="0"/>
              <a:t>Platforms</a:t>
            </a:r>
            <a:endParaRPr lang="en-US" b="1" dirty="0"/>
          </a:p>
        </p:txBody>
      </p:sp>
      <p:sp>
        <p:nvSpPr>
          <p:cNvPr id="40" name="TextBox 39">
            <a:extLst>
              <a:ext uri="{FF2B5EF4-FFF2-40B4-BE49-F238E27FC236}">
                <a16:creationId xmlns:a16="http://schemas.microsoft.com/office/drawing/2014/main" id="{868CB440-6066-40DD-9C20-215E9998CADB}"/>
              </a:ext>
            </a:extLst>
          </p:cNvPr>
          <p:cNvSpPr txBox="1"/>
          <p:nvPr/>
        </p:nvSpPr>
        <p:spPr>
          <a:xfrm rot="16200000">
            <a:off x="3784227" y="3775822"/>
            <a:ext cx="2169599" cy="830997"/>
          </a:xfrm>
          <a:prstGeom prst="rect">
            <a:avLst/>
          </a:prstGeom>
          <a:noFill/>
        </p:spPr>
        <p:txBody>
          <a:bodyPr wrap="square" rtlCol="0">
            <a:spAutoFit/>
          </a:bodyPr>
          <a:lstStyle/>
          <a:p>
            <a:pPr algn="ctr"/>
            <a:r>
              <a:rPr lang="en-US" sz="2400" b="1" dirty="0"/>
              <a:t>South Bound Platforms</a:t>
            </a:r>
          </a:p>
        </p:txBody>
      </p:sp>
    </p:spTree>
    <p:extLst>
      <p:ext uri="{BB962C8B-B14F-4D97-AF65-F5344CB8AC3E}">
        <p14:creationId xmlns:p14="http://schemas.microsoft.com/office/powerpoint/2010/main" val="229904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33" grpId="0"/>
      <p:bldP spid="34" grpId="0" animBg="1"/>
      <p:bldP spid="37" grpId="0"/>
      <p:bldP spid="35" grpId="0" animBg="1"/>
      <p:bldP spid="38" grpId="0" animBg="1"/>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CFB0-22DF-4D74-8A03-15D1FD7D2AD9}"/>
              </a:ext>
            </a:extLst>
          </p:cNvPr>
          <p:cNvSpPr>
            <a:spLocks noGrp="1"/>
          </p:cNvSpPr>
          <p:nvPr>
            <p:ph type="title"/>
          </p:nvPr>
        </p:nvSpPr>
        <p:spPr>
          <a:xfrm>
            <a:off x="1712687" y="142719"/>
            <a:ext cx="9405256" cy="495083"/>
          </a:xfrm>
        </p:spPr>
        <p:txBody>
          <a:bodyPr>
            <a:noAutofit/>
          </a:bodyPr>
          <a:lstStyle/>
          <a:p>
            <a:pPr algn="ctr"/>
            <a:r>
              <a:rPr lang="en-US" sz="3600" b="1" dirty="0">
                <a:latin typeface="Arial" panose="020B0604020202020204" pitchFamily="34" charset="0"/>
                <a:cs typeface="Arial" panose="020B0604020202020204" pitchFamily="34" charset="0"/>
              </a:rPr>
              <a:t>Observed Vs. Estimated Measurements</a:t>
            </a:r>
          </a:p>
        </p:txBody>
      </p:sp>
      <p:graphicFrame>
        <p:nvGraphicFramePr>
          <p:cNvPr id="13" name="Content Placeholder 5">
            <a:extLst>
              <a:ext uri="{FF2B5EF4-FFF2-40B4-BE49-F238E27FC236}">
                <a16:creationId xmlns:a16="http://schemas.microsoft.com/office/drawing/2014/main" id="{B51B58FE-C8F9-4C03-A730-92459414F6B1}"/>
              </a:ext>
            </a:extLst>
          </p:cNvPr>
          <p:cNvGraphicFramePr>
            <a:graphicFrameLocks noGrp="1"/>
          </p:cNvGraphicFramePr>
          <p:nvPr>
            <p:ph idx="1"/>
            <p:extLst>
              <p:ext uri="{D42A27DB-BD31-4B8C-83A1-F6EECF244321}">
                <p14:modId xmlns:p14="http://schemas.microsoft.com/office/powerpoint/2010/main" val="192107014"/>
              </p:ext>
            </p:extLst>
          </p:nvPr>
        </p:nvGraphicFramePr>
        <p:xfrm>
          <a:off x="761999" y="952147"/>
          <a:ext cx="10965543" cy="3315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57D190F-99DE-4929-8D04-00D595BF843A}"/>
              </a:ext>
            </a:extLst>
          </p:cNvPr>
          <p:cNvGraphicFramePr/>
          <p:nvPr>
            <p:extLst>
              <p:ext uri="{D42A27DB-BD31-4B8C-83A1-F6EECF244321}">
                <p14:modId xmlns:p14="http://schemas.microsoft.com/office/powerpoint/2010/main" val="3632818876"/>
              </p:ext>
            </p:extLst>
          </p:nvPr>
        </p:nvGraphicFramePr>
        <p:xfrm>
          <a:off x="2152650" y="4267201"/>
          <a:ext cx="7466187" cy="23882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89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55BF-1209-40FE-9E40-39F3C7A541EF}"/>
              </a:ext>
            </a:extLst>
          </p:cNvPr>
          <p:cNvSpPr>
            <a:spLocks noGrp="1"/>
          </p:cNvSpPr>
          <p:nvPr>
            <p:ph type="title"/>
          </p:nvPr>
        </p:nvSpPr>
        <p:spPr>
          <a:xfrm>
            <a:off x="823685" y="-9114"/>
            <a:ext cx="10515600" cy="1325563"/>
          </a:xfrm>
        </p:spPr>
        <p:txBody>
          <a:bodyPr>
            <a:normAutofit/>
          </a:bodyPr>
          <a:lstStyle/>
          <a:p>
            <a:pPr algn="ctr"/>
            <a:r>
              <a:rPr lang="en-US" sz="4000" b="1" dirty="0">
                <a:latin typeface="Arial" panose="020B0604020202020204" pitchFamily="34" charset="0"/>
                <a:cs typeface="Arial" panose="020B0604020202020204" pitchFamily="34" charset="0"/>
              </a:rPr>
              <a:t>Tested Bus Bridging Strategies</a:t>
            </a:r>
          </a:p>
        </p:txBody>
      </p:sp>
      <p:graphicFrame>
        <p:nvGraphicFramePr>
          <p:cNvPr id="18" name="Diagram 17">
            <a:extLst>
              <a:ext uri="{FF2B5EF4-FFF2-40B4-BE49-F238E27FC236}">
                <a16:creationId xmlns:a16="http://schemas.microsoft.com/office/drawing/2014/main" id="{545F8BEC-1F4F-48C7-8903-E56CD5E5D49D}"/>
              </a:ext>
            </a:extLst>
          </p:cNvPr>
          <p:cNvGraphicFramePr/>
          <p:nvPr>
            <p:extLst>
              <p:ext uri="{D42A27DB-BD31-4B8C-83A1-F6EECF244321}">
                <p14:modId xmlns:p14="http://schemas.microsoft.com/office/powerpoint/2010/main" val="3670720454"/>
              </p:ext>
            </p:extLst>
          </p:nvPr>
        </p:nvGraphicFramePr>
        <p:xfrm>
          <a:off x="-534488" y="1935781"/>
          <a:ext cx="8128000" cy="4259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a:extLst>
              <a:ext uri="{FF2B5EF4-FFF2-40B4-BE49-F238E27FC236}">
                <a16:creationId xmlns:a16="http://schemas.microsoft.com/office/drawing/2014/main" id="{3BEACEE2-2A80-4DFA-B4DA-C0E317E137ED}"/>
              </a:ext>
            </a:extLst>
          </p:cNvPr>
          <p:cNvGraphicFramePr/>
          <p:nvPr>
            <p:extLst>
              <p:ext uri="{D42A27DB-BD31-4B8C-83A1-F6EECF244321}">
                <p14:modId xmlns:p14="http://schemas.microsoft.com/office/powerpoint/2010/main" val="2111132526"/>
              </p:ext>
            </p:extLst>
          </p:nvPr>
        </p:nvGraphicFramePr>
        <p:xfrm>
          <a:off x="4336143" y="1935781"/>
          <a:ext cx="8128000" cy="42599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Arrow: Right 19">
            <a:extLst>
              <a:ext uri="{FF2B5EF4-FFF2-40B4-BE49-F238E27FC236}">
                <a16:creationId xmlns:a16="http://schemas.microsoft.com/office/drawing/2014/main" id="{01398421-CE5C-4A07-8429-29EA1414797F}"/>
              </a:ext>
            </a:extLst>
          </p:cNvPr>
          <p:cNvSpPr/>
          <p:nvPr/>
        </p:nvSpPr>
        <p:spPr>
          <a:xfrm>
            <a:off x="5520508" y="2646808"/>
            <a:ext cx="822960" cy="274320"/>
          </a:xfrm>
          <a:prstGeom prst="rightArrow">
            <a:avLst/>
          </a:prstGeom>
          <a:solidFill>
            <a:srgbClr val="FFFFFF">
              <a:lumMod val="95000"/>
            </a:srgbClr>
          </a:solidFill>
          <a:ln w="28575" cap="flat" cmpd="sng" algn="ctr">
            <a:solidFill>
              <a:srgbClr val="564EC2"/>
            </a:solidFill>
            <a:prstDash val="solid"/>
          </a:ln>
          <a:effectLst/>
        </p:spPr>
        <p:txBody>
          <a:bodyPr l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C698D"/>
              </a:solidFill>
              <a:effectLst/>
              <a:uLnTx/>
              <a:uFillTx/>
              <a:latin typeface="Arial"/>
              <a:ea typeface="+mn-ea"/>
              <a:cs typeface="+mn-cs"/>
            </a:endParaRPr>
          </a:p>
        </p:txBody>
      </p:sp>
      <p:sp>
        <p:nvSpPr>
          <p:cNvPr id="21" name="Arrow: Right 20">
            <a:extLst>
              <a:ext uri="{FF2B5EF4-FFF2-40B4-BE49-F238E27FC236}">
                <a16:creationId xmlns:a16="http://schemas.microsoft.com/office/drawing/2014/main" id="{4E8C344A-ED2A-406C-8362-88C89AAF669F}"/>
              </a:ext>
            </a:extLst>
          </p:cNvPr>
          <p:cNvSpPr/>
          <p:nvPr/>
        </p:nvSpPr>
        <p:spPr>
          <a:xfrm>
            <a:off x="5520508" y="5768917"/>
            <a:ext cx="822960" cy="274320"/>
          </a:xfrm>
          <a:prstGeom prst="rightArrow">
            <a:avLst/>
          </a:prstGeom>
          <a:solidFill>
            <a:srgbClr val="FFFFFF">
              <a:lumMod val="95000"/>
            </a:srgbClr>
          </a:solidFill>
          <a:ln w="28575" cap="flat" cmpd="sng" algn="ctr">
            <a:solidFill>
              <a:srgbClr val="564EC2"/>
            </a:solidFill>
            <a:prstDash val="solid"/>
          </a:ln>
          <a:effectLst/>
        </p:spPr>
        <p:txBody>
          <a:bodyPr l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C698D"/>
              </a:solidFill>
              <a:effectLst/>
              <a:uLnTx/>
              <a:uFillTx/>
              <a:latin typeface="Arial"/>
              <a:ea typeface="+mn-ea"/>
              <a:cs typeface="+mn-cs"/>
            </a:endParaRPr>
          </a:p>
        </p:txBody>
      </p:sp>
      <p:sp>
        <p:nvSpPr>
          <p:cNvPr id="22" name="Arrow: Right 21">
            <a:extLst>
              <a:ext uri="{FF2B5EF4-FFF2-40B4-BE49-F238E27FC236}">
                <a16:creationId xmlns:a16="http://schemas.microsoft.com/office/drawing/2014/main" id="{C978AF1E-1211-4E45-AFAB-701622415DCC}"/>
              </a:ext>
            </a:extLst>
          </p:cNvPr>
          <p:cNvSpPr/>
          <p:nvPr/>
        </p:nvSpPr>
        <p:spPr>
          <a:xfrm>
            <a:off x="5520508" y="5177772"/>
            <a:ext cx="822960" cy="274320"/>
          </a:xfrm>
          <a:prstGeom prst="rightArrow">
            <a:avLst/>
          </a:prstGeom>
          <a:solidFill>
            <a:srgbClr val="FFFFFF">
              <a:lumMod val="95000"/>
            </a:srgbClr>
          </a:solidFill>
          <a:ln w="28575" cap="flat" cmpd="sng" algn="ctr">
            <a:solidFill>
              <a:srgbClr val="564EC2"/>
            </a:solidFill>
            <a:prstDash val="solid"/>
          </a:ln>
          <a:effectLst/>
        </p:spPr>
        <p:txBody>
          <a:bodyPr l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C698D"/>
              </a:solidFill>
              <a:effectLst/>
              <a:uLnTx/>
              <a:uFillTx/>
              <a:latin typeface="Arial"/>
              <a:ea typeface="+mn-ea"/>
              <a:cs typeface="+mn-cs"/>
            </a:endParaRPr>
          </a:p>
        </p:txBody>
      </p:sp>
      <p:sp>
        <p:nvSpPr>
          <p:cNvPr id="23" name="Arrow: Right 22">
            <a:extLst>
              <a:ext uri="{FF2B5EF4-FFF2-40B4-BE49-F238E27FC236}">
                <a16:creationId xmlns:a16="http://schemas.microsoft.com/office/drawing/2014/main" id="{25753E70-8ADE-4D6F-B361-5A28CEE7A145}"/>
              </a:ext>
            </a:extLst>
          </p:cNvPr>
          <p:cNvSpPr/>
          <p:nvPr/>
        </p:nvSpPr>
        <p:spPr>
          <a:xfrm>
            <a:off x="5525590" y="4596498"/>
            <a:ext cx="822960" cy="274320"/>
          </a:xfrm>
          <a:prstGeom prst="rightArrow">
            <a:avLst/>
          </a:prstGeom>
          <a:solidFill>
            <a:srgbClr val="FFFFFF">
              <a:lumMod val="95000"/>
            </a:srgbClr>
          </a:solidFill>
          <a:ln w="28575" cap="flat" cmpd="sng" algn="ctr">
            <a:solidFill>
              <a:srgbClr val="564EC2"/>
            </a:solidFill>
            <a:prstDash val="solid"/>
          </a:ln>
          <a:effectLst/>
        </p:spPr>
        <p:txBody>
          <a:bodyPr l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C698D"/>
              </a:solidFill>
              <a:effectLst/>
              <a:uLnTx/>
              <a:uFillTx/>
              <a:latin typeface="Arial"/>
              <a:ea typeface="+mn-ea"/>
              <a:cs typeface="+mn-cs"/>
            </a:endParaRPr>
          </a:p>
        </p:txBody>
      </p:sp>
      <p:sp>
        <p:nvSpPr>
          <p:cNvPr id="24" name="Arrow: Right 23">
            <a:extLst>
              <a:ext uri="{FF2B5EF4-FFF2-40B4-BE49-F238E27FC236}">
                <a16:creationId xmlns:a16="http://schemas.microsoft.com/office/drawing/2014/main" id="{C24EB13A-F40E-4C96-961E-4466F3683B5A}"/>
              </a:ext>
            </a:extLst>
          </p:cNvPr>
          <p:cNvSpPr/>
          <p:nvPr/>
        </p:nvSpPr>
        <p:spPr>
          <a:xfrm>
            <a:off x="5520508" y="3928607"/>
            <a:ext cx="822960" cy="274320"/>
          </a:xfrm>
          <a:prstGeom prst="rightArrow">
            <a:avLst/>
          </a:prstGeom>
          <a:solidFill>
            <a:srgbClr val="FFFFFF">
              <a:lumMod val="95000"/>
            </a:srgbClr>
          </a:solidFill>
          <a:ln w="28575" cap="flat" cmpd="sng" algn="ctr">
            <a:solidFill>
              <a:srgbClr val="564EC2"/>
            </a:solidFill>
            <a:prstDash val="solid"/>
          </a:ln>
          <a:effectLst/>
        </p:spPr>
        <p:txBody>
          <a:bodyPr l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C698D"/>
              </a:solidFill>
              <a:effectLst/>
              <a:uLnTx/>
              <a:uFillTx/>
              <a:latin typeface="Arial"/>
              <a:ea typeface="+mn-ea"/>
              <a:cs typeface="+mn-cs"/>
            </a:endParaRPr>
          </a:p>
        </p:txBody>
      </p:sp>
      <p:sp>
        <p:nvSpPr>
          <p:cNvPr id="25" name="Arrow: Right 24">
            <a:extLst>
              <a:ext uri="{FF2B5EF4-FFF2-40B4-BE49-F238E27FC236}">
                <a16:creationId xmlns:a16="http://schemas.microsoft.com/office/drawing/2014/main" id="{42ADA721-17FA-4E61-8CEB-317CC5E1495F}"/>
              </a:ext>
            </a:extLst>
          </p:cNvPr>
          <p:cNvSpPr/>
          <p:nvPr/>
        </p:nvSpPr>
        <p:spPr>
          <a:xfrm>
            <a:off x="5520508" y="3228082"/>
            <a:ext cx="822960" cy="274320"/>
          </a:xfrm>
          <a:prstGeom prst="rightArrow">
            <a:avLst/>
          </a:prstGeom>
          <a:solidFill>
            <a:srgbClr val="FFFFFF">
              <a:lumMod val="95000"/>
            </a:srgbClr>
          </a:solidFill>
          <a:ln w="28575" cap="flat" cmpd="sng" algn="ctr">
            <a:solidFill>
              <a:srgbClr val="564EC2"/>
            </a:solidFill>
            <a:prstDash val="solid"/>
          </a:ln>
          <a:effectLst/>
        </p:spPr>
        <p:txBody>
          <a:bodyPr l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C698D"/>
              </a:solidFill>
              <a:effectLst/>
              <a:uLnTx/>
              <a:uFillTx/>
              <a:latin typeface="Arial"/>
              <a:ea typeface="+mn-ea"/>
              <a:cs typeface="+mn-cs"/>
            </a:endParaRPr>
          </a:p>
        </p:txBody>
      </p:sp>
    </p:spTree>
    <p:extLst>
      <p:ext uri="{BB962C8B-B14F-4D97-AF65-F5344CB8AC3E}">
        <p14:creationId xmlns:p14="http://schemas.microsoft.com/office/powerpoint/2010/main" val="209495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Content Placeholder 4">
            <a:extLst>
              <a:ext uri="{FF2B5EF4-FFF2-40B4-BE49-F238E27FC236}">
                <a16:creationId xmlns:a16="http://schemas.microsoft.com/office/drawing/2014/main" id="{6B981B58-5C02-445B-9510-3C15A08B14F4}"/>
              </a:ext>
            </a:extLst>
          </p:cNvPr>
          <p:cNvPicPr>
            <a:picLocks noChangeAspect="1"/>
          </p:cNvPicPr>
          <p:nvPr/>
        </p:nvPicPr>
        <p:blipFill rotWithShape="1">
          <a:blip r:embed="rId3">
            <a:extLst>
              <a:ext uri="{28A0092B-C50C-407E-A947-70E740481C1C}">
                <a14:useLocalDpi xmlns:a14="http://schemas.microsoft.com/office/drawing/2010/main" val="0"/>
              </a:ext>
            </a:extLst>
          </a:blip>
          <a:srcRect l="20926" t="34026" r="23582" b="29720"/>
          <a:stretch/>
        </p:blipFill>
        <p:spPr>
          <a:xfrm>
            <a:off x="5307926" y="768427"/>
            <a:ext cx="6870059" cy="4049746"/>
          </a:xfrm>
          <a:prstGeom prst="rect">
            <a:avLst/>
          </a:prstGeom>
          <a:effectLst/>
        </p:spPr>
      </p:pic>
      <p:sp>
        <p:nvSpPr>
          <p:cNvPr id="2" name="Title 1">
            <a:extLst>
              <a:ext uri="{FF2B5EF4-FFF2-40B4-BE49-F238E27FC236}">
                <a16:creationId xmlns:a16="http://schemas.microsoft.com/office/drawing/2014/main" id="{D8B8BEB7-66F5-419A-9162-AEFF8650B41B}"/>
              </a:ext>
            </a:extLst>
          </p:cNvPr>
          <p:cNvSpPr>
            <a:spLocks noGrp="1"/>
          </p:cNvSpPr>
          <p:nvPr>
            <p:ph type="title"/>
          </p:nvPr>
        </p:nvSpPr>
        <p:spPr>
          <a:xfrm>
            <a:off x="493486" y="175769"/>
            <a:ext cx="11408733" cy="650948"/>
          </a:xfrm>
        </p:spPr>
        <p:txBody>
          <a:bodyPr>
            <a:noAutofit/>
          </a:bodyPr>
          <a:lstStyle/>
          <a:p>
            <a:r>
              <a:rPr lang="en-US" sz="3400" b="1" dirty="0">
                <a:latin typeface="Arial" panose="020B0604020202020204" pitchFamily="34" charset="0"/>
                <a:cs typeface="Arial" panose="020B0604020202020204" pitchFamily="34" charset="0"/>
              </a:rPr>
              <a:t>Assessing Alternative Strategies: Smaller-Size Shuttle Fleet and Nearby Routes</a:t>
            </a:r>
          </a:p>
        </p:txBody>
      </p:sp>
      <p:pic>
        <p:nvPicPr>
          <p:cNvPr id="5" name="Graphic 4" descr="Bus">
            <a:extLst>
              <a:ext uri="{FF2B5EF4-FFF2-40B4-BE49-F238E27FC236}">
                <a16:creationId xmlns:a16="http://schemas.microsoft.com/office/drawing/2014/main" id="{21C3D34D-650A-4DAA-9AF6-46CF266E370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911" y="1153795"/>
            <a:ext cx="561255" cy="768653"/>
          </a:xfrm>
          <a:prstGeom prst="rect">
            <a:avLst/>
          </a:prstGeom>
        </p:spPr>
      </p:pic>
      <p:pic>
        <p:nvPicPr>
          <p:cNvPr id="6" name="Graphic 5" descr="Bus">
            <a:extLst>
              <a:ext uri="{FF2B5EF4-FFF2-40B4-BE49-F238E27FC236}">
                <a16:creationId xmlns:a16="http://schemas.microsoft.com/office/drawing/2014/main" id="{0AE8E71A-2A17-46C7-B22B-51DB0CA8B71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2763" y="1174643"/>
            <a:ext cx="561255" cy="768653"/>
          </a:xfrm>
          <a:prstGeom prst="rect">
            <a:avLst/>
          </a:prstGeom>
        </p:spPr>
      </p:pic>
      <p:pic>
        <p:nvPicPr>
          <p:cNvPr id="7" name="Graphic 6" descr="Bus">
            <a:extLst>
              <a:ext uri="{FF2B5EF4-FFF2-40B4-BE49-F238E27FC236}">
                <a16:creationId xmlns:a16="http://schemas.microsoft.com/office/drawing/2014/main" id="{7FFBC7FD-3959-4583-9D17-5F8F47377C8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0733" y="1169809"/>
            <a:ext cx="561255" cy="768653"/>
          </a:xfrm>
          <a:prstGeom prst="rect">
            <a:avLst/>
          </a:prstGeom>
        </p:spPr>
      </p:pic>
      <p:pic>
        <p:nvPicPr>
          <p:cNvPr id="8" name="Graphic 7" descr="Bus">
            <a:extLst>
              <a:ext uri="{FF2B5EF4-FFF2-40B4-BE49-F238E27FC236}">
                <a16:creationId xmlns:a16="http://schemas.microsoft.com/office/drawing/2014/main" id="{E5FAC5BA-9725-4B9C-95B0-EA2EA598731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3781" y="1153795"/>
            <a:ext cx="561255" cy="768653"/>
          </a:xfrm>
          <a:prstGeom prst="rect">
            <a:avLst/>
          </a:prstGeom>
        </p:spPr>
      </p:pic>
      <p:pic>
        <p:nvPicPr>
          <p:cNvPr id="9" name="Graphic 8" descr="Bus">
            <a:extLst>
              <a:ext uri="{FF2B5EF4-FFF2-40B4-BE49-F238E27FC236}">
                <a16:creationId xmlns:a16="http://schemas.microsoft.com/office/drawing/2014/main" id="{D74DB53A-E9F3-4DC3-96BE-751A4081186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2634" y="1158629"/>
            <a:ext cx="561255" cy="768653"/>
          </a:xfrm>
          <a:prstGeom prst="rect">
            <a:avLst/>
          </a:prstGeom>
        </p:spPr>
      </p:pic>
      <p:pic>
        <p:nvPicPr>
          <p:cNvPr id="10" name="Graphic 9" descr="Bus">
            <a:extLst>
              <a:ext uri="{FF2B5EF4-FFF2-40B4-BE49-F238E27FC236}">
                <a16:creationId xmlns:a16="http://schemas.microsoft.com/office/drawing/2014/main" id="{0F936F5F-0069-4012-944B-20023297484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90604" y="1153795"/>
            <a:ext cx="561255" cy="768653"/>
          </a:xfrm>
          <a:prstGeom prst="rect">
            <a:avLst/>
          </a:prstGeom>
        </p:spPr>
      </p:pic>
      <p:pic>
        <p:nvPicPr>
          <p:cNvPr id="11" name="Graphic 10" descr="Bus">
            <a:extLst>
              <a:ext uri="{FF2B5EF4-FFF2-40B4-BE49-F238E27FC236}">
                <a16:creationId xmlns:a16="http://schemas.microsoft.com/office/drawing/2014/main" id="{91B63D21-1647-4368-A102-83F46022533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9199" y="1886090"/>
            <a:ext cx="561255" cy="768653"/>
          </a:xfrm>
          <a:prstGeom prst="rect">
            <a:avLst/>
          </a:prstGeom>
        </p:spPr>
      </p:pic>
      <p:pic>
        <p:nvPicPr>
          <p:cNvPr id="12" name="Graphic 11" descr="Bus">
            <a:extLst>
              <a:ext uri="{FF2B5EF4-FFF2-40B4-BE49-F238E27FC236}">
                <a16:creationId xmlns:a16="http://schemas.microsoft.com/office/drawing/2014/main" id="{8B70BA60-CF3B-4552-AB47-8A6666FA44F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8052" y="1906938"/>
            <a:ext cx="561255" cy="768653"/>
          </a:xfrm>
          <a:prstGeom prst="rect">
            <a:avLst/>
          </a:prstGeom>
        </p:spPr>
      </p:pic>
      <p:pic>
        <p:nvPicPr>
          <p:cNvPr id="13" name="Graphic 12" descr="Bus">
            <a:extLst>
              <a:ext uri="{FF2B5EF4-FFF2-40B4-BE49-F238E27FC236}">
                <a16:creationId xmlns:a16="http://schemas.microsoft.com/office/drawing/2014/main" id="{8647AA9D-A2AC-437C-9C5A-45EDE8CC793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6022" y="1902103"/>
            <a:ext cx="561255" cy="768653"/>
          </a:xfrm>
          <a:prstGeom prst="rect">
            <a:avLst/>
          </a:prstGeom>
        </p:spPr>
      </p:pic>
      <p:pic>
        <p:nvPicPr>
          <p:cNvPr id="14" name="Graphic 13" descr="Bus">
            <a:extLst>
              <a:ext uri="{FF2B5EF4-FFF2-40B4-BE49-F238E27FC236}">
                <a16:creationId xmlns:a16="http://schemas.microsoft.com/office/drawing/2014/main" id="{4030CCE6-9463-407E-959E-43C37317B9F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9070" y="1886090"/>
            <a:ext cx="561255" cy="768653"/>
          </a:xfrm>
          <a:prstGeom prst="rect">
            <a:avLst/>
          </a:prstGeom>
        </p:spPr>
      </p:pic>
      <p:pic>
        <p:nvPicPr>
          <p:cNvPr id="15" name="Graphic 14" descr="Bus">
            <a:extLst>
              <a:ext uri="{FF2B5EF4-FFF2-40B4-BE49-F238E27FC236}">
                <a16:creationId xmlns:a16="http://schemas.microsoft.com/office/drawing/2014/main" id="{E93F8060-152C-4C4F-ABC3-B2D8303162A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7922" y="1906938"/>
            <a:ext cx="561255" cy="768653"/>
          </a:xfrm>
          <a:prstGeom prst="rect">
            <a:avLst/>
          </a:prstGeom>
        </p:spPr>
      </p:pic>
      <p:pic>
        <p:nvPicPr>
          <p:cNvPr id="16" name="Graphic 15" descr="Bus">
            <a:extLst>
              <a:ext uri="{FF2B5EF4-FFF2-40B4-BE49-F238E27FC236}">
                <a16:creationId xmlns:a16="http://schemas.microsoft.com/office/drawing/2014/main" id="{83B3FBC3-E13D-43A4-89CB-2167D480BDF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5892" y="1902103"/>
            <a:ext cx="561255" cy="768653"/>
          </a:xfrm>
          <a:prstGeom prst="rect">
            <a:avLst/>
          </a:prstGeom>
        </p:spPr>
      </p:pic>
      <p:pic>
        <p:nvPicPr>
          <p:cNvPr id="17" name="Graphic 16" descr="Bus">
            <a:extLst>
              <a:ext uri="{FF2B5EF4-FFF2-40B4-BE49-F238E27FC236}">
                <a16:creationId xmlns:a16="http://schemas.microsoft.com/office/drawing/2014/main" id="{1CFCDC3C-DCC1-4C44-AAF2-349464FE4E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911" y="2615617"/>
            <a:ext cx="561255" cy="768653"/>
          </a:xfrm>
          <a:prstGeom prst="rect">
            <a:avLst/>
          </a:prstGeom>
        </p:spPr>
      </p:pic>
      <p:pic>
        <p:nvPicPr>
          <p:cNvPr id="18" name="Graphic 17" descr="Bus">
            <a:extLst>
              <a:ext uri="{FF2B5EF4-FFF2-40B4-BE49-F238E27FC236}">
                <a16:creationId xmlns:a16="http://schemas.microsoft.com/office/drawing/2014/main" id="{206F6F70-4C1D-4CE1-8B85-2CA6333171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2763" y="2636465"/>
            <a:ext cx="561255" cy="768653"/>
          </a:xfrm>
          <a:prstGeom prst="rect">
            <a:avLst/>
          </a:prstGeom>
        </p:spPr>
      </p:pic>
      <p:pic>
        <p:nvPicPr>
          <p:cNvPr id="19" name="Graphic 18" descr="Bus">
            <a:extLst>
              <a:ext uri="{FF2B5EF4-FFF2-40B4-BE49-F238E27FC236}">
                <a16:creationId xmlns:a16="http://schemas.microsoft.com/office/drawing/2014/main" id="{2CFDDAB8-07FC-4F0A-B636-E695C928105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0733" y="2631631"/>
            <a:ext cx="561255" cy="768653"/>
          </a:xfrm>
          <a:prstGeom prst="rect">
            <a:avLst/>
          </a:prstGeom>
        </p:spPr>
      </p:pic>
      <p:pic>
        <p:nvPicPr>
          <p:cNvPr id="20" name="Graphic 19" descr="Bus">
            <a:extLst>
              <a:ext uri="{FF2B5EF4-FFF2-40B4-BE49-F238E27FC236}">
                <a16:creationId xmlns:a16="http://schemas.microsoft.com/office/drawing/2014/main" id="{5DDD8F6D-F0B5-4041-80E1-FD8DC0F5901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13781" y="2615617"/>
            <a:ext cx="561255" cy="768653"/>
          </a:xfrm>
          <a:prstGeom prst="rect">
            <a:avLst/>
          </a:prstGeom>
        </p:spPr>
      </p:pic>
      <p:pic>
        <p:nvPicPr>
          <p:cNvPr id="21" name="Graphic 20" descr="Bus">
            <a:extLst>
              <a:ext uri="{FF2B5EF4-FFF2-40B4-BE49-F238E27FC236}">
                <a16:creationId xmlns:a16="http://schemas.microsoft.com/office/drawing/2014/main" id="{F4DC4A5F-CE3B-49F9-A778-72B47292FFF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2634" y="2636465"/>
            <a:ext cx="561255" cy="768653"/>
          </a:xfrm>
          <a:prstGeom prst="rect">
            <a:avLst/>
          </a:prstGeom>
        </p:spPr>
      </p:pic>
      <p:pic>
        <p:nvPicPr>
          <p:cNvPr id="22" name="Graphic 21" descr="Bus">
            <a:extLst>
              <a:ext uri="{FF2B5EF4-FFF2-40B4-BE49-F238E27FC236}">
                <a16:creationId xmlns:a16="http://schemas.microsoft.com/office/drawing/2014/main" id="{175B96E7-F001-4CAD-8445-494E1F92761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0604" y="2631631"/>
            <a:ext cx="561255" cy="768653"/>
          </a:xfrm>
          <a:prstGeom prst="rect">
            <a:avLst/>
          </a:prstGeom>
        </p:spPr>
      </p:pic>
      <p:pic>
        <p:nvPicPr>
          <p:cNvPr id="23" name="Graphic 22" descr="Bus">
            <a:extLst>
              <a:ext uri="{FF2B5EF4-FFF2-40B4-BE49-F238E27FC236}">
                <a16:creationId xmlns:a16="http://schemas.microsoft.com/office/drawing/2014/main" id="{440BCCE8-E4F2-447F-BE40-E6AE364BDF6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1370" y="3264655"/>
            <a:ext cx="561255" cy="768653"/>
          </a:xfrm>
          <a:prstGeom prst="rect">
            <a:avLst/>
          </a:prstGeom>
        </p:spPr>
      </p:pic>
      <p:pic>
        <p:nvPicPr>
          <p:cNvPr id="24" name="Graphic 23" descr="Bus">
            <a:extLst>
              <a:ext uri="{FF2B5EF4-FFF2-40B4-BE49-F238E27FC236}">
                <a16:creationId xmlns:a16="http://schemas.microsoft.com/office/drawing/2014/main" id="{FE1C5F6C-5830-4651-85A0-D2DEA7B5C87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0222" y="3285503"/>
            <a:ext cx="561255" cy="768653"/>
          </a:xfrm>
          <a:prstGeom prst="rect">
            <a:avLst/>
          </a:prstGeom>
        </p:spPr>
      </p:pic>
      <p:pic>
        <p:nvPicPr>
          <p:cNvPr id="25" name="Graphic 24" descr="Bus">
            <a:extLst>
              <a:ext uri="{FF2B5EF4-FFF2-40B4-BE49-F238E27FC236}">
                <a16:creationId xmlns:a16="http://schemas.microsoft.com/office/drawing/2014/main" id="{346298BA-F826-42EE-820F-4330C52FB2F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08192" y="3280669"/>
            <a:ext cx="561255" cy="768653"/>
          </a:xfrm>
          <a:prstGeom prst="rect">
            <a:avLst/>
          </a:prstGeom>
        </p:spPr>
      </p:pic>
      <p:pic>
        <p:nvPicPr>
          <p:cNvPr id="26" name="Graphic 25" descr="Bus">
            <a:extLst>
              <a:ext uri="{FF2B5EF4-FFF2-40B4-BE49-F238E27FC236}">
                <a16:creationId xmlns:a16="http://schemas.microsoft.com/office/drawing/2014/main" id="{045D49DC-ABC4-4EE0-B206-49979ABD393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51240" y="3264655"/>
            <a:ext cx="561255" cy="768653"/>
          </a:xfrm>
          <a:prstGeom prst="rect">
            <a:avLst/>
          </a:prstGeom>
        </p:spPr>
      </p:pic>
      <p:pic>
        <p:nvPicPr>
          <p:cNvPr id="27" name="Graphic 26" descr="Bus">
            <a:extLst>
              <a:ext uri="{FF2B5EF4-FFF2-40B4-BE49-F238E27FC236}">
                <a16:creationId xmlns:a16="http://schemas.microsoft.com/office/drawing/2014/main" id="{D9129779-8418-4E29-BAC4-D042A16D23C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80092" y="3253476"/>
            <a:ext cx="561255" cy="768653"/>
          </a:xfrm>
          <a:prstGeom prst="rect">
            <a:avLst/>
          </a:prstGeom>
        </p:spPr>
      </p:pic>
      <p:graphicFrame>
        <p:nvGraphicFramePr>
          <p:cNvPr id="35" name="Chart 34">
            <a:extLst>
              <a:ext uri="{FF2B5EF4-FFF2-40B4-BE49-F238E27FC236}">
                <a16:creationId xmlns:a16="http://schemas.microsoft.com/office/drawing/2014/main" id="{AFCA81B1-CF58-4FA5-B933-B7A1C6FA5D5C}"/>
              </a:ext>
            </a:extLst>
          </p:cNvPr>
          <p:cNvGraphicFramePr/>
          <p:nvPr>
            <p:extLst>
              <p:ext uri="{D42A27DB-BD31-4B8C-83A1-F6EECF244321}">
                <p14:modId xmlns:p14="http://schemas.microsoft.com/office/powerpoint/2010/main" val="671740737"/>
              </p:ext>
            </p:extLst>
          </p:nvPr>
        </p:nvGraphicFramePr>
        <p:xfrm>
          <a:off x="7320073" y="4836481"/>
          <a:ext cx="4746676" cy="1949458"/>
        </p:xfrm>
        <a:graphic>
          <a:graphicData uri="http://schemas.openxmlformats.org/drawingml/2006/chart">
            <c:chart xmlns:c="http://schemas.openxmlformats.org/drawingml/2006/chart" xmlns:r="http://schemas.openxmlformats.org/officeDocument/2006/relationships" r:id="rId8"/>
          </a:graphicData>
        </a:graphic>
      </p:graphicFrame>
      <p:pic>
        <p:nvPicPr>
          <p:cNvPr id="29" name="Graphic 28" descr="Bus">
            <a:extLst>
              <a:ext uri="{FF2B5EF4-FFF2-40B4-BE49-F238E27FC236}">
                <a16:creationId xmlns:a16="http://schemas.microsoft.com/office/drawing/2014/main" id="{AB7AB15E-0012-4648-8DE6-2F643C71288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9038" y="4407538"/>
            <a:ext cx="595440" cy="485225"/>
          </a:xfrm>
          <a:prstGeom prst="rect">
            <a:avLst/>
          </a:prstGeom>
        </p:spPr>
      </p:pic>
      <p:sp>
        <p:nvSpPr>
          <p:cNvPr id="30" name="TextBox 29">
            <a:extLst>
              <a:ext uri="{FF2B5EF4-FFF2-40B4-BE49-F238E27FC236}">
                <a16:creationId xmlns:a16="http://schemas.microsoft.com/office/drawing/2014/main" id="{6A78D90C-5BC4-463B-BD82-9E8C16C9F6E1}"/>
              </a:ext>
            </a:extLst>
          </p:cNvPr>
          <p:cNvSpPr txBox="1"/>
          <p:nvPr/>
        </p:nvSpPr>
        <p:spPr>
          <a:xfrm>
            <a:off x="856625" y="4448841"/>
            <a:ext cx="3150726" cy="369332"/>
          </a:xfrm>
          <a:prstGeom prst="rect">
            <a:avLst/>
          </a:prstGeom>
          <a:noFill/>
        </p:spPr>
        <p:txBody>
          <a:bodyPr wrap="square" rtlCol="0">
            <a:spAutoFit/>
          </a:bodyPr>
          <a:lstStyle/>
          <a:p>
            <a:r>
              <a:rPr lang="en-US" i="1" dirty="0"/>
              <a:t>Non-utilized shuttle buses</a:t>
            </a:r>
          </a:p>
        </p:txBody>
      </p:sp>
      <p:graphicFrame>
        <p:nvGraphicFramePr>
          <p:cNvPr id="33" name="Chart 32">
            <a:extLst>
              <a:ext uri="{FF2B5EF4-FFF2-40B4-BE49-F238E27FC236}">
                <a16:creationId xmlns:a16="http://schemas.microsoft.com/office/drawing/2014/main" id="{4656AEFD-2FF8-463E-94B1-4546A8DD35C0}"/>
              </a:ext>
            </a:extLst>
          </p:cNvPr>
          <p:cNvGraphicFramePr/>
          <p:nvPr>
            <p:extLst>
              <p:ext uri="{D42A27DB-BD31-4B8C-83A1-F6EECF244321}">
                <p14:modId xmlns:p14="http://schemas.microsoft.com/office/powerpoint/2010/main" val="4286708409"/>
              </p:ext>
            </p:extLst>
          </p:nvPr>
        </p:nvGraphicFramePr>
        <p:xfrm>
          <a:off x="0" y="4931029"/>
          <a:ext cx="7320073" cy="1794356"/>
        </p:xfrm>
        <a:graphic>
          <a:graphicData uri="http://schemas.openxmlformats.org/drawingml/2006/chart">
            <c:chart xmlns:c="http://schemas.openxmlformats.org/drawingml/2006/chart" xmlns:r="http://schemas.openxmlformats.org/officeDocument/2006/relationships" r:id="rId9"/>
          </a:graphicData>
        </a:graphic>
      </p:graphicFrame>
      <p:sp>
        <p:nvSpPr>
          <p:cNvPr id="36" name="Content Placeholder 2">
            <a:extLst>
              <a:ext uri="{FF2B5EF4-FFF2-40B4-BE49-F238E27FC236}">
                <a16:creationId xmlns:a16="http://schemas.microsoft.com/office/drawing/2014/main" id="{B91D2B9D-CEC2-4685-B82A-097E0A903D46}"/>
              </a:ext>
            </a:extLst>
          </p:cNvPr>
          <p:cNvSpPr txBox="1">
            <a:spLocks/>
          </p:cNvSpPr>
          <p:nvPr/>
        </p:nvSpPr>
        <p:spPr>
          <a:xfrm>
            <a:off x="5262412" y="4827411"/>
            <a:ext cx="2932139" cy="3554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000" kern="1200">
                <a:solidFill>
                  <a:schemeClr val="bg2"/>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dirty="0">
                <a:solidFill>
                  <a:schemeClr val="tx2"/>
                </a:solidFill>
                <a:latin typeface="Arial" panose="020B0604020202020204" pitchFamily="34" charset="0"/>
                <a:cs typeface="Arial" panose="020B0604020202020204" pitchFamily="34" charset="0"/>
              </a:rPr>
              <a:t>Reduction in:</a:t>
            </a:r>
          </a:p>
        </p:txBody>
      </p:sp>
      <p:pic>
        <p:nvPicPr>
          <p:cNvPr id="34" name="Graphic 33" descr="Bus">
            <a:extLst>
              <a:ext uri="{FF2B5EF4-FFF2-40B4-BE49-F238E27FC236}">
                <a16:creationId xmlns:a16="http://schemas.microsoft.com/office/drawing/2014/main" id="{222D649B-CD7D-44EE-9891-30D895EA1B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9503" y="2615617"/>
            <a:ext cx="561255" cy="768653"/>
          </a:xfrm>
          <a:prstGeom prst="rect">
            <a:avLst/>
          </a:prstGeom>
        </p:spPr>
      </p:pic>
      <p:pic>
        <p:nvPicPr>
          <p:cNvPr id="37" name="Graphic 36" descr="Bus">
            <a:extLst>
              <a:ext uri="{FF2B5EF4-FFF2-40B4-BE49-F238E27FC236}">
                <a16:creationId xmlns:a16="http://schemas.microsoft.com/office/drawing/2014/main" id="{56D7609D-0F68-44B9-9D4B-FAB0FD87F81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8355" y="2636465"/>
            <a:ext cx="561255" cy="768653"/>
          </a:xfrm>
          <a:prstGeom prst="rect">
            <a:avLst/>
          </a:prstGeom>
        </p:spPr>
      </p:pic>
      <p:pic>
        <p:nvPicPr>
          <p:cNvPr id="38" name="Graphic 37" descr="Bus">
            <a:extLst>
              <a:ext uri="{FF2B5EF4-FFF2-40B4-BE49-F238E27FC236}">
                <a16:creationId xmlns:a16="http://schemas.microsoft.com/office/drawing/2014/main" id="{86EB4C38-C8C1-4C38-A768-44605D13D0B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96325" y="2631631"/>
            <a:ext cx="561255" cy="768653"/>
          </a:xfrm>
          <a:prstGeom prst="rect">
            <a:avLst/>
          </a:prstGeom>
        </p:spPr>
      </p:pic>
      <p:pic>
        <p:nvPicPr>
          <p:cNvPr id="39" name="Graphic 38" descr="Bus">
            <a:extLst>
              <a:ext uri="{FF2B5EF4-FFF2-40B4-BE49-F238E27FC236}">
                <a16:creationId xmlns:a16="http://schemas.microsoft.com/office/drawing/2014/main" id="{8B1C256E-A951-4AE8-A333-72FC2A884B9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0833" y="3274542"/>
            <a:ext cx="561255" cy="768653"/>
          </a:xfrm>
          <a:prstGeom prst="rect">
            <a:avLst/>
          </a:prstGeom>
        </p:spPr>
      </p:pic>
      <p:pic>
        <p:nvPicPr>
          <p:cNvPr id="40" name="Graphic 39" descr="Bus">
            <a:extLst>
              <a:ext uri="{FF2B5EF4-FFF2-40B4-BE49-F238E27FC236}">
                <a16:creationId xmlns:a16="http://schemas.microsoft.com/office/drawing/2014/main" id="{106DE5C2-5E98-4455-BE9E-07D63A124A0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8803" y="3269708"/>
            <a:ext cx="561255" cy="768653"/>
          </a:xfrm>
          <a:prstGeom prst="rect">
            <a:avLst/>
          </a:prstGeom>
        </p:spPr>
      </p:pic>
      <p:pic>
        <p:nvPicPr>
          <p:cNvPr id="41" name="Graphic 40" descr="Bus">
            <a:extLst>
              <a:ext uri="{FF2B5EF4-FFF2-40B4-BE49-F238E27FC236}">
                <a16:creationId xmlns:a16="http://schemas.microsoft.com/office/drawing/2014/main" id="{DF71BA8E-50CF-45A1-B14A-F92155508CA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7573" y="3253694"/>
            <a:ext cx="561255" cy="768653"/>
          </a:xfrm>
          <a:prstGeom prst="rect">
            <a:avLst/>
          </a:prstGeom>
        </p:spPr>
      </p:pic>
      <p:pic>
        <p:nvPicPr>
          <p:cNvPr id="42" name="Graphic 41" descr="Bus">
            <a:extLst>
              <a:ext uri="{FF2B5EF4-FFF2-40B4-BE49-F238E27FC236}">
                <a16:creationId xmlns:a16="http://schemas.microsoft.com/office/drawing/2014/main" id="{1FC272D6-2B50-43C4-89AC-89456F6036A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6425" y="3274542"/>
            <a:ext cx="561255" cy="768653"/>
          </a:xfrm>
          <a:prstGeom prst="rect">
            <a:avLst/>
          </a:prstGeom>
        </p:spPr>
      </p:pic>
      <p:pic>
        <p:nvPicPr>
          <p:cNvPr id="43" name="Graphic 42" descr="Bus">
            <a:extLst>
              <a:ext uri="{FF2B5EF4-FFF2-40B4-BE49-F238E27FC236}">
                <a16:creationId xmlns:a16="http://schemas.microsoft.com/office/drawing/2014/main" id="{8E22D84F-09F1-4830-8495-AA343D11D22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395" y="3269708"/>
            <a:ext cx="561255" cy="768653"/>
          </a:xfrm>
          <a:prstGeom prst="rect">
            <a:avLst/>
          </a:prstGeom>
        </p:spPr>
      </p:pic>
    </p:spTree>
    <p:extLst>
      <p:ext uri="{BB962C8B-B14F-4D97-AF65-F5344CB8AC3E}">
        <p14:creationId xmlns:p14="http://schemas.microsoft.com/office/powerpoint/2010/main" val="262225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nodeType="clickEffect">
                                  <p:stCondLst>
                                    <p:cond delay="0"/>
                                  </p:stCondLst>
                                  <p:childTnLst>
                                    <p:anim calcmode="lin" valueType="num">
                                      <p:cBhvr additive="base">
                                        <p:cTn id="81" dur="500"/>
                                        <p:tgtEl>
                                          <p:spTgt spid="20"/>
                                        </p:tgtEl>
                                        <p:attrNameLst>
                                          <p:attrName>ppt_x</p:attrName>
                                        </p:attrNameLst>
                                      </p:cBhvr>
                                      <p:tavLst>
                                        <p:tav tm="0">
                                          <p:val>
                                            <p:strVal val="ppt_x"/>
                                          </p:val>
                                        </p:tav>
                                        <p:tav tm="100000">
                                          <p:val>
                                            <p:strVal val="ppt_x"/>
                                          </p:val>
                                        </p:tav>
                                      </p:tavLst>
                                    </p:anim>
                                    <p:anim calcmode="lin" valueType="num">
                                      <p:cBhvr additive="base">
                                        <p:cTn id="82" dur="500"/>
                                        <p:tgtEl>
                                          <p:spTgt spid="20"/>
                                        </p:tgtEl>
                                        <p:attrNameLst>
                                          <p:attrName>ppt_y</p:attrName>
                                        </p:attrNameLst>
                                      </p:cBhvr>
                                      <p:tavLst>
                                        <p:tav tm="0">
                                          <p:val>
                                            <p:strVal val="ppt_y"/>
                                          </p:val>
                                        </p:tav>
                                        <p:tav tm="100000">
                                          <p:val>
                                            <p:strVal val="1+ppt_h/2"/>
                                          </p:val>
                                        </p:tav>
                                      </p:tavLst>
                                    </p:anim>
                                    <p:set>
                                      <p:cBhvr>
                                        <p:cTn id="83" dur="1" fill="hold">
                                          <p:stCondLst>
                                            <p:cond delay="499"/>
                                          </p:stCondLst>
                                        </p:cTn>
                                        <p:tgtEl>
                                          <p:spTgt spid="20"/>
                                        </p:tgtEl>
                                        <p:attrNameLst>
                                          <p:attrName>style.visibility</p:attrName>
                                        </p:attrNameLst>
                                      </p:cBhvr>
                                      <p:to>
                                        <p:strVal val="hidden"/>
                                      </p:to>
                                    </p:set>
                                  </p:childTnLst>
                                </p:cTn>
                              </p:par>
                              <p:par>
                                <p:cTn id="84" presetID="2" presetClass="exit" presetSubtype="4" fill="hold" nodeType="withEffect">
                                  <p:stCondLst>
                                    <p:cond delay="0"/>
                                  </p:stCondLst>
                                  <p:childTnLst>
                                    <p:anim calcmode="lin" valueType="num">
                                      <p:cBhvr additive="base">
                                        <p:cTn id="85" dur="500"/>
                                        <p:tgtEl>
                                          <p:spTgt spid="21"/>
                                        </p:tgtEl>
                                        <p:attrNameLst>
                                          <p:attrName>ppt_x</p:attrName>
                                        </p:attrNameLst>
                                      </p:cBhvr>
                                      <p:tavLst>
                                        <p:tav tm="0">
                                          <p:val>
                                            <p:strVal val="ppt_x"/>
                                          </p:val>
                                        </p:tav>
                                        <p:tav tm="100000">
                                          <p:val>
                                            <p:strVal val="ppt_x"/>
                                          </p:val>
                                        </p:tav>
                                      </p:tavLst>
                                    </p:anim>
                                    <p:anim calcmode="lin" valueType="num">
                                      <p:cBhvr additive="base">
                                        <p:cTn id="86" dur="500"/>
                                        <p:tgtEl>
                                          <p:spTgt spid="21"/>
                                        </p:tgtEl>
                                        <p:attrNameLst>
                                          <p:attrName>ppt_y</p:attrName>
                                        </p:attrNameLst>
                                      </p:cBhvr>
                                      <p:tavLst>
                                        <p:tav tm="0">
                                          <p:val>
                                            <p:strVal val="ppt_y"/>
                                          </p:val>
                                        </p:tav>
                                        <p:tav tm="100000">
                                          <p:val>
                                            <p:strVal val="1+ppt_h/2"/>
                                          </p:val>
                                        </p:tav>
                                      </p:tavLst>
                                    </p:anim>
                                    <p:set>
                                      <p:cBhvr>
                                        <p:cTn id="87" dur="1" fill="hold">
                                          <p:stCondLst>
                                            <p:cond delay="499"/>
                                          </p:stCondLst>
                                        </p:cTn>
                                        <p:tgtEl>
                                          <p:spTgt spid="21"/>
                                        </p:tgtEl>
                                        <p:attrNameLst>
                                          <p:attrName>style.visibility</p:attrName>
                                        </p:attrNameLst>
                                      </p:cBhvr>
                                      <p:to>
                                        <p:strVal val="hidden"/>
                                      </p:to>
                                    </p:set>
                                  </p:childTnLst>
                                </p:cTn>
                              </p:par>
                              <p:par>
                                <p:cTn id="88" presetID="2" presetClass="exit" presetSubtype="4" fill="hold" nodeType="withEffect">
                                  <p:stCondLst>
                                    <p:cond delay="0"/>
                                  </p:stCondLst>
                                  <p:childTnLst>
                                    <p:anim calcmode="lin" valueType="num">
                                      <p:cBhvr additive="base">
                                        <p:cTn id="89" dur="500"/>
                                        <p:tgtEl>
                                          <p:spTgt spid="22"/>
                                        </p:tgtEl>
                                        <p:attrNameLst>
                                          <p:attrName>ppt_x</p:attrName>
                                        </p:attrNameLst>
                                      </p:cBhvr>
                                      <p:tavLst>
                                        <p:tav tm="0">
                                          <p:val>
                                            <p:strVal val="ppt_x"/>
                                          </p:val>
                                        </p:tav>
                                        <p:tav tm="100000">
                                          <p:val>
                                            <p:strVal val="ppt_x"/>
                                          </p:val>
                                        </p:tav>
                                      </p:tavLst>
                                    </p:anim>
                                    <p:anim calcmode="lin" valueType="num">
                                      <p:cBhvr additive="base">
                                        <p:cTn id="90" dur="500"/>
                                        <p:tgtEl>
                                          <p:spTgt spid="22"/>
                                        </p:tgtEl>
                                        <p:attrNameLst>
                                          <p:attrName>ppt_y</p:attrName>
                                        </p:attrNameLst>
                                      </p:cBhvr>
                                      <p:tavLst>
                                        <p:tav tm="0">
                                          <p:val>
                                            <p:strVal val="ppt_y"/>
                                          </p:val>
                                        </p:tav>
                                        <p:tav tm="100000">
                                          <p:val>
                                            <p:strVal val="1+ppt_h/2"/>
                                          </p:val>
                                        </p:tav>
                                      </p:tavLst>
                                    </p:anim>
                                    <p:set>
                                      <p:cBhvr>
                                        <p:cTn id="91" dur="1" fill="hold">
                                          <p:stCondLst>
                                            <p:cond delay="499"/>
                                          </p:stCondLst>
                                        </p:cTn>
                                        <p:tgtEl>
                                          <p:spTgt spid="22"/>
                                        </p:tgtEl>
                                        <p:attrNameLst>
                                          <p:attrName>style.visibility</p:attrName>
                                        </p:attrNameLst>
                                      </p:cBhvr>
                                      <p:to>
                                        <p:strVal val="hidden"/>
                                      </p:to>
                                    </p:set>
                                  </p:childTnLst>
                                </p:cTn>
                              </p:par>
                              <p:par>
                                <p:cTn id="92" presetID="2" presetClass="exit" presetSubtype="4" fill="hold" nodeType="withEffect">
                                  <p:stCondLst>
                                    <p:cond delay="0"/>
                                  </p:stCondLst>
                                  <p:childTnLst>
                                    <p:anim calcmode="lin" valueType="num">
                                      <p:cBhvr additive="base">
                                        <p:cTn id="93" dur="500"/>
                                        <p:tgtEl>
                                          <p:spTgt spid="23"/>
                                        </p:tgtEl>
                                        <p:attrNameLst>
                                          <p:attrName>ppt_x</p:attrName>
                                        </p:attrNameLst>
                                      </p:cBhvr>
                                      <p:tavLst>
                                        <p:tav tm="0">
                                          <p:val>
                                            <p:strVal val="ppt_x"/>
                                          </p:val>
                                        </p:tav>
                                        <p:tav tm="100000">
                                          <p:val>
                                            <p:strVal val="ppt_x"/>
                                          </p:val>
                                        </p:tav>
                                      </p:tavLst>
                                    </p:anim>
                                    <p:anim calcmode="lin" valueType="num">
                                      <p:cBhvr additive="base">
                                        <p:cTn id="94" dur="500"/>
                                        <p:tgtEl>
                                          <p:spTgt spid="23"/>
                                        </p:tgtEl>
                                        <p:attrNameLst>
                                          <p:attrName>ppt_y</p:attrName>
                                        </p:attrNameLst>
                                      </p:cBhvr>
                                      <p:tavLst>
                                        <p:tav tm="0">
                                          <p:val>
                                            <p:strVal val="ppt_y"/>
                                          </p:val>
                                        </p:tav>
                                        <p:tav tm="100000">
                                          <p:val>
                                            <p:strVal val="1+ppt_h/2"/>
                                          </p:val>
                                        </p:tav>
                                      </p:tavLst>
                                    </p:anim>
                                    <p:set>
                                      <p:cBhvr>
                                        <p:cTn id="95" dur="1" fill="hold">
                                          <p:stCondLst>
                                            <p:cond delay="499"/>
                                          </p:stCondLst>
                                        </p:cTn>
                                        <p:tgtEl>
                                          <p:spTgt spid="23"/>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500"/>
                                        <p:tgtEl>
                                          <p:spTgt spid="24"/>
                                        </p:tgtEl>
                                        <p:attrNameLst>
                                          <p:attrName>ppt_x</p:attrName>
                                        </p:attrNameLst>
                                      </p:cBhvr>
                                      <p:tavLst>
                                        <p:tav tm="0">
                                          <p:val>
                                            <p:strVal val="ppt_x"/>
                                          </p:val>
                                        </p:tav>
                                        <p:tav tm="100000">
                                          <p:val>
                                            <p:strVal val="ppt_x"/>
                                          </p:val>
                                        </p:tav>
                                      </p:tavLst>
                                    </p:anim>
                                    <p:anim calcmode="lin" valueType="num">
                                      <p:cBhvr additive="base">
                                        <p:cTn id="98" dur="500"/>
                                        <p:tgtEl>
                                          <p:spTgt spid="24"/>
                                        </p:tgtEl>
                                        <p:attrNameLst>
                                          <p:attrName>ppt_y</p:attrName>
                                        </p:attrNameLst>
                                      </p:cBhvr>
                                      <p:tavLst>
                                        <p:tav tm="0">
                                          <p:val>
                                            <p:strVal val="ppt_y"/>
                                          </p:val>
                                        </p:tav>
                                        <p:tav tm="100000">
                                          <p:val>
                                            <p:strVal val="1+ppt_h/2"/>
                                          </p:val>
                                        </p:tav>
                                      </p:tavLst>
                                    </p:anim>
                                    <p:set>
                                      <p:cBhvr>
                                        <p:cTn id="99" dur="1" fill="hold">
                                          <p:stCondLst>
                                            <p:cond delay="499"/>
                                          </p:stCondLst>
                                        </p:cTn>
                                        <p:tgtEl>
                                          <p:spTgt spid="24"/>
                                        </p:tgtEl>
                                        <p:attrNameLst>
                                          <p:attrName>style.visibility</p:attrName>
                                        </p:attrNameLst>
                                      </p:cBhvr>
                                      <p:to>
                                        <p:strVal val="hidden"/>
                                      </p:to>
                                    </p:set>
                                  </p:childTnLst>
                                </p:cTn>
                              </p:par>
                              <p:par>
                                <p:cTn id="100" presetID="2" presetClass="exit" presetSubtype="4" fill="hold" nodeType="withEffect">
                                  <p:stCondLst>
                                    <p:cond delay="0"/>
                                  </p:stCondLst>
                                  <p:childTnLst>
                                    <p:anim calcmode="lin" valueType="num">
                                      <p:cBhvr additive="base">
                                        <p:cTn id="101" dur="500"/>
                                        <p:tgtEl>
                                          <p:spTgt spid="25"/>
                                        </p:tgtEl>
                                        <p:attrNameLst>
                                          <p:attrName>ppt_x</p:attrName>
                                        </p:attrNameLst>
                                      </p:cBhvr>
                                      <p:tavLst>
                                        <p:tav tm="0">
                                          <p:val>
                                            <p:strVal val="ppt_x"/>
                                          </p:val>
                                        </p:tav>
                                        <p:tav tm="100000">
                                          <p:val>
                                            <p:strVal val="ppt_x"/>
                                          </p:val>
                                        </p:tav>
                                      </p:tavLst>
                                    </p:anim>
                                    <p:anim calcmode="lin" valueType="num">
                                      <p:cBhvr additive="base">
                                        <p:cTn id="102" dur="500"/>
                                        <p:tgtEl>
                                          <p:spTgt spid="25"/>
                                        </p:tgtEl>
                                        <p:attrNameLst>
                                          <p:attrName>ppt_y</p:attrName>
                                        </p:attrNameLst>
                                      </p:cBhvr>
                                      <p:tavLst>
                                        <p:tav tm="0">
                                          <p:val>
                                            <p:strVal val="ppt_y"/>
                                          </p:val>
                                        </p:tav>
                                        <p:tav tm="100000">
                                          <p:val>
                                            <p:strVal val="1+ppt_h/2"/>
                                          </p:val>
                                        </p:tav>
                                      </p:tavLst>
                                    </p:anim>
                                    <p:set>
                                      <p:cBhvr>
                                        <p:cTn id="103" dur="1" fill="hold">
                                          <p:stCondLst>
                                            <p:cond delay="499"/>
                                          </p:stCondLst>
                                        </p:cTn>
                                        <p:tgtEl>
                                          <p:spTgt spid="25"/>
                                        </p:tgtEl>
                                        <p:attrNameLst>
                                          <p:attrName>style.visibility</p:attrName>
                                        </p:attrNameLst>
                                      </p:cBhvr>
                                      <p:to>
                                        <p:strVal val="hidden"/>
                                      </p:to>
                                    </p:set>
                                  </p:childTnLst>
                                </p:cTn>
                              </p:par>
                              <p:par>
                                <p:cTn id="104" presetID="2" presetClass="exit" presetSubtype="4" fill="hold" nodeType="withEffect">
                                  <p:stCondLst>
                                    <p:cond delay="0"/>
                                  </p:stCondLst>
                                  <p:childTnLst>
                                    <p:anim calcmode="lin" valueType="num">
                                      <p:cBhvr additive="base">
                                        <p:cTn id="105" dur="500"/>
                                        <p:tgtEl>
                                          <p:spTgt spid="26"/>
                                        </p:tgtEl>
                                        <p:attrNameLst>
                                          <p:attrName>ppt_x</p:attrName>
                                        </p:attrNameLst>
                                      </p:cBhvr>
                                      <p:tavLst>
                                        <p:tav tm="0">
                                          <p:val>
                                            <p:strVal val="ppt_x"/>
                                          </p:val>
                                        </p:tav>
                                        <p:tav tm="100000">
                                          <p:val>
                                            <p:strVal val="ppt_x"/>
                                          </p:val>
                                        </p:tav>
                                      </p:tavLst>
                                    </p:anim>
                                    <p:anim calcmode="lin" valueType="num">
                                      <p:cBhvr additive="base">
                                        <p:cTn id="106" dur="500"/>
                                        <p:tgtEl>
                                          <p:spTgt spid="26"/>
                                        </p:tgtEl>
                                        <p:attrNameLst>
                                          <p:attrName>ppt_y</p:attrName>
                                        </p:attrNameLst>
                                      </p:cBhvr>
                                      <p:tavLst>
                                        <p:tav tm="0">
                                          <p:val>
                                            <p:strVal val="ppt_y"/>
                                          </p:val>
                                        </p:tav>
                                        <p:tav tm="100000">
                                          <p:val>
                                            <p:strVal val="1+ppt_h/2"/>
                                          </p:val>
                                        </p:tav>
                                      </p:tavLst>
                                    </p:anim>
                                    <p:set>
                                      <p:cBhvr>
                                        <p:cTn id="107" dur="1" fill="hold">
                                          <p:stCondLst>
                                            <p:cond delay="499"/>
                                          </p:stCondLst>
                                        </p:cTn>
                                        <p:tgtEl>
                                          <p:spTgt spid="26"/>
                                        </p:tgtEl>
                                        <p:attrNameLst>
                                          <p:attrName>style.visibility</p:attrName>
                                        </p:attrNameLst>
                                      </p:cBhvr>
                                      <p:to>
                                        <p:strVal val="hidden"/>
                                      </p:to>
                                    </p:set>
                                  </p:childTnLst>
                                </p:cTn>
                              </p:par>
                              <p:par>
                                <p:cTn id="108" presetID="2" presetClass="exit" presetSubtype="4" fill="hold" nodeType="withEffect">
                                  <p:stCondLst>
                                    <p:cond delay="0"/>
                                  </p:stCondLst>
                                  <p:childTnLst>
                                    <p:anim calcmode="lin" valueType="num">
                                      <p:cBhvr additive="base">
                                        <p:cTn id="109" dur="500"/>
                                        <p:tgtEl>
                                          <p:spTgt spid="27"/>
                                        </p:tgtEl>
                                        <p:attrNameLst>
                                          <p:attrName>ppt_x</p:attrName>
                                        </p:attrNameLst>
                                      </p:cBhvr>
                                      <p:tavLst>
                                        <p:tav tm="0">
                                          <p:val>
                                            <p:strVal val="ppt_x"/>
                                          </p:val>
                                        </p:tav>
                                        <p:tav tm="100000">
                                          <p:val>
                                            <p:strVal val="ppt_x"/>
                                          </p:val>
                                        </p:tav>
                                      </p:tavLst>
                                    </p:anim>
                                    <p:anim calcmode="lin" valueType="num">
                                      <p:cBhvr additive="base">
                                        <p:cTn id="110" dur="500"/>
                                        <p:tgtEl>
                                          <p:spTgt spid="27"/>
                                        </p:tgtEl>
                                        <p:attrNameLst>
                                          <p:attrName>ppt_y</p:attrName>
                                        </p:attrNameLst>
                                      </p:cBhvr>
                                      <p:tavLst>
                                        <p:tav tm="0">
                                          <p:val>
                                            <p:strVal val="ppt_y"/>
                                          </p:val>
                                        </p:tav>
                                        <p:tav tm="100000">
                                          <p:val>
                                            <p:strVal val="1+ppt_h/2"/>
                                          </p:val>
                                        </p:tav>
                                      </p:tavLst>
                                    </p:anim>
                                    <p:set>
                                      <p:cBhvr>
                                        <p:cTn id="111" dur="1" fill="hold">
                                          <p:stCondLst>
                                            <p:cond delay="499"/>
                                          </p:stCondLst>
                                        </p:cTn>
                                        <p:tgtEl>
                                          <p:spTgt spid="27"/>
                                        </p:tgtEl>
                                        <p:attrNameLst>
                                          <p:attrName>style.visibility</p:attrName>
                                        </p:attrNameLst>
                                      </p:cBhvr>
                                      <p:to>
                                        <p:strVal val="hidden"/>
                                      </p:to>
                                    </p:set>
                                  </p:childTnLst>
                                </p:cTn>
                              </p:par>
                              <p:par>
                                <p:cTn id="112" presetID="2" presetClass="exit" presetSubtype="4" fill="hold" nodeType="withEffect">
                                  <p:stCondLst>
                                    <p:cond delay="0"/>
                                  </p:stCondLst>
                                  <p:childTnLst>
                                    <p:anim calcmode="lin" valueType="num">
                                      <p:cBhvr additive="base">
                                        <p:cTn id="113" dur="500"/>
                                        <p:tgtEl>
                                          <p:spTgt spid="29"/>
                                        </p:tgtEl>
                                        <p:attrNameLst>
                                          <p:attrName>ppt_x</p:attrName>
                                        </p:attrNameLst>
                                      </p:cBhvr>
                                      <p:tavLst>
                                        <p:tav tm="0">
                                          <p:val>
                                            <p:strVal val="ppt_x"/>
                                          </p:val>
                                        </p:tav>
                                        <p:tav tm="100000">
                                          <p:val>
                                            <p:strVal val="ppt_x"/>
                                          </p:val>
                                        </p:tav>
                                      </p:tavLst>
                                    </p:anim>
                                    <p:anim calcmode="lin" valueType="num">
                                      <p:cBhvr additive="base">
                                        <p:cTn id="114" dur="500"/>
                                        <p:tgtEl>
                                          <p:spTgt spid="29"/>
                                        </p:tgtEl>
                                        <p:attrNameLst>
                                          <p:attrName>ppt_y</p:attrName>
                                        </p:attrNameLst>
                                      </p:cBhvr>
                                      <p:tavLst>
                                        <p:tav tm="0">
                                          <p:val>
                                            <p:strVal val="ppt_y"/>
                                          </p:val>
                                        </p:tav>
                                        <p:tav tm="100000">
                                          <p:val>
                                            <p:strVal val="1+ppt_h/2"/>
                                          </p:val>
                                        </p:tav>
                                      </p:tavLst>
                                    </p:anim>
                                    <p:set>
                                      <p:cBhvr>
                                        <p:cTn id="115" dur="1" fill="hold">
                                          <p:stCondLst>
                                            <p:cond delay="499"/>
                                          </p:stCondLst>
                                        </p:cTn>
                                        <p:tgtEl>
                                          <p:spTgt spid="29"/>
                                        </p:tgtEl>
                                        <p:attrNameLst>
                                          <p:attrName>style.visibility</p:attrName>
                                        </p:attrNameLst>
                                      </p:cBhvr>
                                      <p:to>
                                        <p:strVal val="hidden"/>
                                      </p:to>
                                    </p:set>
                                  </p:childTnLst>
                                </p:cTn>
                              </p:par>
                              <p:par>
                                <p:cTn id="116" presetID="2" presetClass="exit" presetSubtype="4" fill="hold" grpId="1" nodeType="withEffect">
                                  <p:stCondLst>
                                    <p:cond delay="0"/>
                                  </p:stCondLst>
                                  <p:childTnLst>
                                    <p:anim calcmode="lin" valueType="num">
                                      <p:cBhvr additive="base">
                                        <p:cTn id="117" dur="500"/>
                                        <p:tgtEl>
                                          <p:spTgt spid="30"/>
                                        </p:tgtEl>
                                        <p:attrNameLst>
                                          <p:attrName>ppt_x</p:attrName>
                                        </p:attrNameLst>
                                      </p:cBhvr>
                                      <p:tavLst>
                                        <p:tav tm="0">
                                          <p:val>
                                            <p:strVal val="ppt_x"/>
                                          </p:val>
                                        </p:tav>
                                        <p:tav tm="100000">
                                          <p:val>
                                            <p:strVal val="ppt_x"/>
                                          </p:val>
                                        </p:tav>
                                      </p:tavLst>
                                    </p:anim>
                                    <p:anim calcmode="lin" valueType="num">
                                      <p:cBhvr additive="base">
                                        <p:cTn id="118" dur="500"/>
                                        <p:tgtEl>
                                          <p:spTgt spid="30"/>
                                        </p:tgtEl>
                                        <p:attrNameLst>
                                          <p:attrName>ppt_y</p:attrName>
                                        </p:attrNameLst>
                                      </p:cBhvr>
                                      <p:tavLst>
                                        <p:tav tm="0">
                                          <p:val>
                                            <p:strVal val="ppt_y"/>
                                          </p:val>
                                        </p:tav>
                                        <p:tav tm="100000">
                                          <p:val>
                                            <p:strVal val="1+ppt_h/2"/>
                                          </p:val>
                                        </p:tav>
                                      </p:tavLst>
                                    </p:anim>
                                    <p:set>
                                      <p:cBhvr>
                                        <p:cTn id="119" dur="1" fill="hold">
                                          <p:stCondLst>
                                            <p:cond delay="499"/>
                                          </p:stCondLst>
                                        </p:cTn>
                                        <p:tgtEl>
                                          <p:spTgt spid="3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par>
                                <p:cTn id="125" presetID="22" presetClass="entr" presetSubtype="4" fill="hold" nodeType="withEffect">
                                  <p:stCondLst>
                                    <p:cond delay="0"/>
                                  </p:stCondLst>
                                  <p:childTnLst>
                                    <p:set>
                                      <p:cBhvr>
                                        <p:cTn id="126" dur="1" fill="hold">
                                          <p:stCondLst>
                                            <p:cond delay="0"/>
                                          </p:stCondLst>
                                        </p:cTn>
                                        <p:tgtEl>
                                          <p:spTgt spid="36">
                                            <p:txEl>
                                              <p:pRg st="0" end="0"/>
                                            </p:txEl>
                                          </p:spTgt>
                                        </p:tgtEl>
                                        <p:attrNameLst>
                                          <p:attrName>style.visibility</p:attrName>
                                        </p:attrNameLst>
                                      </p:cBhvr>
                                      <p:to>
                                        <p:strVal val="visible"/>
                                      </p:to>
                                    </p:set>
                                    <p:animEffect transition="in" filter="wipe(down)">
                                      <p:cBhvr>
                                        <p:cTn id="127" dur="500"/>
                                        <p:tgtEl>
                                          <p:spTgt spid="36">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par>
                                <p:cTn id="133" presetID="10" presetClass="entr" presetSubtype="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500"/>
                                        <p:tgtEl>
                                          <p:spTgt spid="37"/>
                                        </p:tgtEl>
                                      </p:cBhvr>
                                    </p:animEffect>
                                  </p:childTnLst>
                                </p:cTn>
                              </p:par>
                              <p:par>
                                <p:cTn id="136" presetID="10" presetClass="entr" presetSubtype="0" fill="hold" nodeType="with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fade">
                                      <p:cBhvr>
                                        <p:cTn id="138" dur="500"/>
                                        <p:tgtEl>
                                          <p:spTgt spid="38"/>
                                        </p:tgtEl>
                                      </p:cBhvr>
                                    </p:animEffect>
                                  </p:childTnLst>
                                </p:cTn>
                              </p:par>
                              <p:par>
                                <p:cTn id="139" presetID="10" presetClass="entr" presetSubtype="0" fill="hold" nodeType="with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500"/>
                                        <p:tgtEl>
                                          <p:spTgt spid="39"/>
                                        </p:tgtEl>
                                      </p:cBhvr>
                                    </p:animEffect>
                                  </p:childTnLst>
                                </p:cTn>
                              </p:par>
                              <p:par>
                                <p:cTn id="142" presetID="10" presetClass="entr" presetSubtype="0" fill="hold" nodeType="with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fade">
                                      <p:cBhvr>
                                        <p:cTn id="144" dur="500"/>
                                        <p:tgtEl>
                                          <p:spTgt spid="40"/>
                                        </p:tgtEl>
                                      </p:cBhvr>
                                    </p:animEffect>
                                  </p:childTnLst>
                                </p:cTn>
                              </p:par>
                              <p:par>
                                <p:cTn id="145" presetID="10" presetClass="entr" presetSubtype="0" fill="hold" nodeType="withEffect">
                                  <p:stCondLst>
                                    <p:cond delay="0"/>
                                  </p:stCondLst>
                                  <p:childTnLst>
                                    <p:set>
                                      <p:cBhvr>
                                        <p:cTn id="146" dur="1" fill="hold">
                                          <p:stCondLst>
                                            <p:cond delay="0"/>
                                          </p:stCondLst>
                                        </p:cTn>
                                        <p:tgtEl>
                                          <p:spTgt spid="41"/>
                                        </p:tgtEl>
                                        <p:attrNameLst>
                                          <p:attrName>style.visibility</p:attrName>
                                        </p:attrNameLst>
                                      </p:cBhvr>
                                      <p:to>
                                        <p:strVal val="visible"/>
                                      </p:to>
                                    </p:set>
                                    <p:animEffect transition="in" filter="fade">
                                      <p:cBhvr>
                                        <p:cTn id="147" dur="500"/>
                                        <p:tgtEl>
                                          <p:spTgt spid="41"/>
                                        </p:tgtEl>
                                      </p:cBhvr>
                                    </p:animEffect>
                                  </p:childTnLst>
                                </p:cTn>
                              </p:par>
                              <p:par>
                                <p:cTn id="148" presetID="10" presetClass="entr" presetSubtype="0" fill="hold" nodeType="with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par>
                                <p:cTn id="151" presetID="10" presetClass="entr" presetSubtype="0" fill="hold"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500"/>
                                        <p:tgtEl>
                                          <p:spTgt spid="32"/>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30" grpId="0"/>
      <p:bldP spid="30" grpId="1"/>
      <p:bldGraphic spid="3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E53E-AC68-492D-85BD-F69D142A4B97}"/>
              </a:ext>
            </a:extLst>
          </p:cNvPr>
          <p:cNvSpPr>
            <a:spLocks noGrp="1"/>
          </p:cNvSpPr>
          <p:nvPr>
            <p:ph type="title"/>
          </p:nvPr>
        </p:nvSpPr>
        <p:spPr>
          <a:xfrm>
            <a:off x="2152649" y="106681"/>
            <a:ext cx="7886700" cy="692511"/>
          </a:xfrm>
        </p:spPr>
        <p:txBody>
          <a:bodyPr>
            <a:normAutofit/>
          </a:bodyPr>
          <a:lstStyle/>
          <a:p>
            <a:pPr algn="ctr"/>
            <a:r>
              <a:rPr lang="en-US" sz="3600" b="1" dirty="0">
                <a:latin typeface="Arial" panose="020B0604020202020204" pitchFamily="34" charset="0"/>
                <a:cs typeface="Arial" panose="020B0604020202020204" pitchFamily="34" charset="0"/>
              </a:rPr>
              <a:t>What’s Next?</a:t>
            </a:r>
          </a:p>
        </p:txBody>
      </p:sp>
      <p:graphicFrame>
        <p:nvGraphicFramePr>
          <p:cNvPr id="4" name="Diagram 3">
            <a:extLst>
              <a:ext uri="{FF2B5EF4-FFF2-40B4-BE49-F238E27FC236}">
                <a16:creationId xmlns:a16="http://schemas.microsoft.com/office/drawing/2014/main" id="{984A21BC-EAFF-4FE9-9E0E-AF38B157DC7F}"/>
              </a:ext>
            </a:extLst>
          </p:cNvPr>
          <p:cNvGraphicFramePr/>
          <p:nvPr>
            <p:extLst>
              <p:ext uri="{D42A27DB-BD31-4B8C-83A1-F6EECF244321}">
                <p14:modId xmlns:p14="http://schemas.microsoft.com/office/powerpoint/2010/main" val="3189587829"/>
              </p:ext>
            </p:extLst>
          </p:nvPr>
        </p:nvGraphicFramePr>
        <p:xfrm>
          <a:off x="1659194" y="953451"/>
          <a:ext cx="9197492" cy="5904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952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03F7-0B4B-4920-917B-7BE4F8E5D2E6}"/>
              </a:ext>
            </a:extLst>
          </p:cNvPr>
          <p:cNvSpPr>
            <a:spLocks noGrp="1"/>
          </p:cNvSpPr>
          <p:nvPr>
            <p:ph type="title"/>
          </p:nvPr>
        </p:nvSpPr>
        <p:spPr>
          <a:xfrm>
            <a:off x="1630538" y="145144"/>
            <a:ext cx="8771267" cy="661338"/>
          </a:xfrm>
        </p:spPr>
        <p:txBody>
          <a:bodyPr>
            <a:noAutofit/>
          </a:bodyPr>
          <a:lstStyle/>
          <a:p>
            <a:pPr algn="ctr"/>
            <a:r>
              <a:rPr lang="en-US" sz="4000" b="1" dirty="0">
                <a:latin typeface="Arial" panose="020B0604020202020204" pitchFamily="34" charset="0"/>
                <a:cs typeface="Arial" panose="020B0604020202020204" pitchFamily="34" charset="0"/>
              </a:rPr>
              <a:t>Introduction</a:t>
            </a:r>
          </a:p>
        </p:txBody>
      </p:sp>
      <p:sp>
        <p:nvSpPr>
          <p:cNvPr id="3" name="Rectangle 2">
            <a:extLst>
              <a:ext uri="{FF2B5EF4-FFF2-40B4-BE49-F238E27FC236}">
                <a16:creationId xmlns:a16="http://schemas.microsoft.com/office/drawing/2014/main" id="{0E186688-EC18-42F4-B550-AFC98113E185}"/>
              </a:ext>
            </a:extLst>
          </p:cNvPr>
          <p:cNvSpPr/>
          <p:nvPr/>
        </p:nvSpPr>
        <p:spPr>
          <a:xfrm>
            <a:off x="566056" y="1320578"/>
            <a:ext cx="11466285" cy="5232202"/>
          </a:xfrm>
          <a:prstGeom prst="rect">
            <a:avLst/>
          </a:prstGeom>
        </p:spPr>
        <p:txBody>
          <a:bodyPr wrap="square">
            <a:spAutoFit/>
          </a:bodyPr>
          <a:lstStyle/>
          <a:p>
            <a:pPr marL="457200" indent="-457200">
              <a:buFont typeface="Arial" panose="020B0604020202020204" pitchFamily="34" charset="0"/>
              <a:buChar char="•"/>
            </a:pPr>
            <a:r>
              <a:rPr lang="en-CA" sz="3200" dirty="0"/>
              <a:t>Public transit is an essential service for any city</a:t>
            </a:r>
          </a:p>
          <a:p>
            <a:pPr marL="457200" indent="-457200">
              <a:buFont typeface="Arial" panose="020B0604020202020204" pitchFamily="34" charset="0"/>
              <a:buChar char="•"/>
            </a:pPr>
            <a:endParaRPr lang="en-CA" sz="3200" dirty="0"/>
          </a:p>
          <a:p>
            <a:pPr marL="457200" indent="-457200">
              <a:buFont typeface="Arial" panose="020B0604020202020204" pitchFamily="34" charset="0"/>
              <a:buChar char="•"/>
            </a:pPr>
            <a:r>
              <a:rPr lang="en-CA" sz="3200" dirty="0"/>
              <a:t>When </a:t>
            </a:r>
            <a:r>
              <a:rPr lang="en-CA" sz="3200" dirty="0">
                <a:solidFill>
                  <a:srgbClr val="FF0000"/>
                </a:solidFill>
              </a:rPr>
              <a:t>unexpected</a:t>
            </a:r>
            <a:r>
              <a:rPr lang="en-CA" sz="3200" dirty="0"/>
              <a:t> </a:t>
            </a:r>
            <a:r>
              <a:rPr lang="en-CA" sz="3200" dirty="0">
                <a:solidFill>
                  <a:srgbClr val="FF0000"/>
                </a:solidFill>
              </a:rPr>
              <a:t>interruptions </a:t>
            </a:r>
            <a:r>
              <a:rPr lang="en-CA" sz="3200" dirty="0"/>
              <a:t>occur, they reduce the quality of service provided to the public and affect negatively user experience</a:t>
            </a:r>
          </a:p>
          <a:p>
            <a:pPr marL="457200" indent="-457200">
              <a:buFont typeface="Arial" panose="020B0604020202020204" pitchFamily="34" charset="0"/>
              <a:buChar char="•"/>
            </a:pPr>
            <a:endParaRPr lang="en-CA" sz="3200" dirty="0"/>
          </a:p>
          <a:p>
            <a:pPr marL="457200" indent="-457200">
              <a:buFont typeface="Arial" panose="020B0604020202020204" pitchFamily="34" charset="0"/>
              <a:buChar char="•"/>
            </a:pPr>
            <a:r>
              <a:rPr lang="en-CA" sz="3200" dirty="0"/>
              <a:t>Thus, transit agencies implement </a:t>
            </a:r>
            <a:r>
              <a:rPr lang="en-CA" sz="3200" dirty="0">
                <a:solidFill>
                  <a:srgbClr val="FF0000"/>
                </a:solidFill>
              </a:rPr>
              <a:t>several disruption management strategies to mitigate </a:t>
            </a:r>
            <a:r>
              <a:rPr lang="en-CA" sz="3200" dirty="0"/>
              <a:t>the impact of unexpected disruptions and incidents on user delays</a:t>
            </a:r>
          </a:p>
          <a:p>
            <a:endParaRPr lang="en-CA" sz="1400" dirty="0"/>
          </a:p>
          <a:p>
            <a:pPr lvl="0" defTabSz="914400">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25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03F7-0B4B-4920-917B-7BE4F8E5D2E6}"/>
              </a:ext>
            </a:extLst>
          </p:cNvPr>
          <p:cNvSpPr>
            <a:spLocks noGrp="1"/>
          </p:cNvSpPr>
          <p:nvPr>
            <p:ph type="title"/>
          </p:nvPr>
        </p:nvSpPr>
        <p:spPr>
          <a:xfrm>
            <a:off x="1656736" y="247867"/>
            <a:ext cx="8771267" cy="661338"/>
          </a:xfrm>
        </p:spPr>
        <p:txBody>
          <a:bodyPr>
            <a:noAutofit/>
          </a:bodyPr>
          <a:lstStyle/>
          <a:p>
            <a:pPr algn="ctr"/>
            <a:r>
              <a:rPr lang="en-US" sz="3600" b="1" dirty="0">
                <a:latin typeface="Arial" panose="020B0604020202020204" pitchFamily="34" charset="0"/>
                <a:cs typeface="Arial" panose="020B0604020202020204" pitchFamily="34" charset="0"/>
              </a:rPr>
              <a:t>International Practices for Managing Unplanned Rail Disruptions</a:t>
            </a:r>
          </a:p>
        </p:txBody>
      </p:sp>
      <p:graphicFrame>
        <p:nvGraphicFramePr>
          <p:cNvPr id="4" name="Diagram 3">
            <a:extLst>
              <a:ext uri="{FF2B5EF4-FFF2-40B4-BE49-F238E27FC236}">
                <a16:creationId xmlns:a16="http://schemas.microsoft.com/office/drawing/2014/main" id="{2FC92F48-7A09-4A8F-B1BC-406B05AA5102}"/>
              </a:ext>
            </a:extLst>
          </p:cNvPr>
          <p:cNvGraphicFramePr/>
          <p:nvPr>
            <p:extLst>
              <p:ext uri="{D42A27DB-BD31-4B8C-83A1-F6EECF244321}">
                <p14:modId xmlns:p14="http://schemas.microsoft.com/office/powerpoint/2010/main" val="1784864326"/>
              </p:ext>
            </p:extLst>
          </p:nvPr>
        </p:nvGraphicFramePr>
        <p:xfrm>
          <a:off x="498262" y="1267038"/>
          <a:ext cx="10793852" cy="5175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27B85511-F01B-4A6F-A423-B1955BE832D3}"/>
              </a:ext>
            </a:extLst>
          </p:cNvPr>
          <p:cNvSpPr/>
          <p:nvPr/>
        </p:nvSpPr>
        <p:spPr>
          <a:xfrm>
            <a:off x="7794171" y="909205"/>
            <a:ext cx="3715657" cy="5927189"/>
          </a:xfrm>
          <a:prstGeom prst="ellipse">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6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192A-62DF-43C1-BC0A-5ABFACCDF737}"/>
              </a:ext>
            </a:extLst>
          </p:cNvPr>
          <p:cNvSpPr>
            <a:spLocks noGrp="1"/>
          </p:cNvSpPr>
          <p:nvPr>
            <p:ph type="title"/>
          </p:nvPr>
        </p:nvSpPr>
        <p:spPr>
          <a:xfrm>
            <a:off x="1717541" y="134031"/>
            <a:ext cx="8979783" cy="607119"/>
          </a:xfrm>
        </p:spPr>
        <p:txBody>
          <a:bodyPr>
            <a:noAutofit/>
          </a:bodyPr>
          <a:lstStyle/>
          <a:p>
            <a:pPr algn="ctr"/>
            <a:r>
              <a:rPr lang="en-US" sz="4000" b="1" dirty="0">
                <a:latin typeface="Arial" panose="020B0604020202020204" pitchFamily="34" charset="0"/>
                <a:cs typeface="Arial" panose="020B0604020202020204" pitchFamily="34" charset="0"/>
              </a:rPr>
              <a:t>Bus Bridging Strategy</a:t>
            </a:r>
          </a:p>
        </p:txBody>
      </p:sp>
      <p:grpSp>
        <p:nvGrpSpPr>
          <p:cNvPr id="86" name="Group 85">
            <a:extLst>
              <a:ext uri="{FF2B5EF4-FFF2-40B4-BE49-F238E27FC236}">
                <a16:creationId xmlns:a16="http://schemas.microsoft.com/office/drawing/2014/main" id="{1D7FC33D-4C7F-46DB-A80C-14FEE1196940}"/>
              </a:ext>
            </a:extLst>
          </p:cNvPr>
          <p:cNvGrpSpPr/>
          <p:nvPr/>
        </p:nvGrpSpPr>
        <p:grpSpPr>
          <a:xfrm>
            <a:off x="1808750" y="2807974"/>
            <a:ext cx="8260932" cy="1229908"/>
            <a:chOff x="3434737" y="3169071"/>
            <a:chExt cx="4151519" cy="489551"/>
          </a:xfrm>
        </p:grpSpPr>
        <p:sp>
          <p:nvSpPr>
            <p:cNvPr id="57" name="Rectangle: Rounded Corners 86">
              <a:extLst>
                <a:ext uri="{FF2B5EF4-FFF2-40B4-BE49-F238E27FC236}">
                  <a16:creationId xmlns:a16="http://schemas.microsoft.com/office/drawing/2014/main" id="{6686A959-E2FE-4244-AB66-649021AE2AE4}"/>
                </a:ext>
              </a:extLst>
            </p:cNvPr>
            <p:cNvSpPr>
              <a:spLocks noChangeArrowheads="1"/>
            </p:cNvSpPr>
            <p:nvPr/>
          </p:nvSpPr>
          <p:spPr bwMode="auto">
            <a:xfrm>
              <a:off x="6140835" y="3180206"/>
              <a:ext cx="285750" cy="304800"/>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
          <p:nvSpPr>
            <p:cNvPr id="58" name="Rectangle: Rounded Corners 85">
              <a:extLst>
                <a:ext uri="{FF2B5EF4-FFF2-40B4-BE49-F238E27FC236}">
                  <a16:creationId xmlns:a16="http://schemas.microsoft.com/office/drawing/2014/main" id="{CD99F64B-D4A6-4C21-8E66-D3FD0B95DD67}"/>
                </a:ext>
              </a:extLst>
            </p:cNvPr>
            <p:cNvSpPr>
              <a:spLocks noChangeArrowheads="1"/>
            </p:cNvSpPr>
            <p:nvPr/>
          </p:nvSpPr>
          <p:spPr bwMode="auto">
            <a:xfrm>
              <a:off x="4679594" y="3169071"/>
              <a:ext cx="285750" cy="323260"/>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cxnSp>
          <p:nvCxnSpPr>
            <p:cNvPr id="61" name="Straight Connector 60">
              <a:extLst>
                <a:ext uri="{FF2B5EF4-FFF2-40B4-BE49-F238E27FC236}">
                  <a16:creationId xmlns:a16="http://schemas.microsoft.com/office/drawing/2014/main" id="{BD721124-FEA8-40DF-8C99-8A3C4726D95E}"/>
                </a:ext>
              </a:extLst>
            </p:cNvPr>
            <p:cNvCxnSpPr>
              <a:cxnSpLocks/>
            </p:cNvCxnSpPr>
            <p:nvPr/>
          </p:nvCxnSpPr>
          <p:spPr>
            <a:xfrm>
              <a:off x="3463312" y="3604895"/>
              <a:ext cx="396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0A7336-2580-4137-8F1C-CB7FDA2FACE9}"/>
                </a:ext>
              </a:extLst>
            </p:cNvPr>
            <p:cNvCxnSpPr>
              <a:cxnSpLocks/>
            </p:cNvCxnSpPr>
            <p:nvPr/>
          </p:nvCxnSpPr>
          <p:spPr>
            <a:xfrm>
              <a:off x="3434737" y="3466093"/>
              <a:ext cx="40195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3" name="Multiplication Sign 62">
              <a:extLst>
                <a:ext uri="{FF2B5EF4-FFF2-40B4-BE49-F238E27FC236}">
                  <a16:creationId xmlns:a16="http://schemas.microsoft.com/office/drawing/2014/main" id="{754243E3-9689-4E1E-A3C1-1F59495CF32C}"/>
                </a:ext>
              </a:extLst>
            </p:cNvPr>
            <p:cNvSpPr/>
            <p:nvPr/>
          </p:nvSpPr>
          <p:spPr>
            <a:xfrm>
              <a:off x="3672862" y="3431740"/>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Multiplication Sign 63">
              <a:extLst>
                <a:ext uri="{FF2B5EF4-FFF2-40B4-BE49-F238E27FC236}">
                  <a16:creationId xmlns:a16="http://schemas.microsoft.com/office/drawing/2014/main" id="{64AC3AB1-5BE6-40D6-B49E-00E93ED5BF27}"/>
                </a:ext>
              </a:extLst>
            </p:cNvPr>
            <p:cNvSpPr/>
            <p:nvPr/>
          </p:nvSpPr>
          <p:spPr>
            <a:xfrm>
              <a:off x="4006237" y="3431740"/>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Multiplication Sign 64">
              <a:extLst>
                <a:ext uri="{FF2B5EF4-FFF2-40B4-BE49-F238E27FC236}">
                  <a16:creationId xmlns:a16="http://schemas.microsoft.com/office/drawing/2014/main" id="{67B20FB0-B84D-4EAD-BE64-612CE0690378}"/>
                </a:ext>
              </a:extLst>
            </p:cNvPr>
            <p:cNvSpPr/>
            <p:nvPr/>
          </p:nvSpPr>
          <p:spPr>
            <a:xfrm>
              <a:off x="4339611" y="3431740"/>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Multiplication Sign 65">
              <a:extLst>
                <a:ext uri="{FF2B5EF4-FFF2-40B4-BE49-F238E27FC236}">
                  <a16:creationId xmlns:a16="http://schemas.microsoft.com/office/drawing/2014/main" id="{6DA5317D-CF94-4885-BBF2-C8A2612CE019}"/>
                </a:ext>
              </a:extLst>
            </p:cNvPr>
            <p:cNvSpPr/>
            <p:nvPr/>
          </p:nvSpPr>
          <p:spPr>
            <a:xfrm>
              <a:off x="4711087" y="3429835"/>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Multiplication Sign 66">
              <a:extLst>
                <a:ext uri="{FF2B5EF4-FFF2-40B4-BE49-F238E27FC236}">
                  <a16:creationId xmlns:a16="http://schemas.microsoft.com/office/drawing/2014/main" id="{0020564D-8248-4A12-8324-CEA0A5603F49}"/>
                </a:ext>
              </a:extLst>
            </p:cNvPr>
            <p:cNvSpPr/>
            <p:nvPr/>
          </p:nvSpPr>
          <p:spPr>
            <a:xfrm>
              <a:off x="5473086" y="3429835"/>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Multiplication Sign 67">
              <a:extLst>
                <a:ext uri="{FF2B5EF4-FFF2-40B4-BE49-F238E27FC236}">
                  <a16:creationId xmlns:a16="http://schemas.microsoft.com/office/drawing/2014/main" id="{EF805058-3065-4699-93FE-23EE03325983}"/>
                </a:ext>
              </a:extLst>
            </p:cNvPr>
            <p:cNvSpPr/>
            <p:nvPr/>
          </p:nvSpPr>
          <p:spPr>
            <a:xfrm>
              <a:off x="5844562" y="3439359"/>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Multiplication Sign 68">
              <a:extLst>
                <a:ext uri="{FF2B5EF4-FFF2-40B4-BE49-F238E27FC236}">
                  <a16:creationId xmlns:a16="http://schemas.microsoft.com/office/drawing/2014/main" id="{4B88238D-8785-43D4-88B5-5F9524335A4D}"/>
                </a:ext>
              </a:extLst>
            </p:cNvPr>
            <p:cNvSpPr/>
            <p:nvPr/>
          </p:nvSpPr>
          <p:spPr>
            <a:xfrm>
              <a:off x="6196986" y="3429835"/>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Multiplication Sign 69">
              <a:extLst>
                <a:ext uri="{FF2B5EF4-FFF2-40B4-BE49-F238E27FC236}">
                  <a16:creationId xmlns:a16="http://schemas.microsoft.com/office/drawing/2014/main" id="{428F48A3-D0C6-47DA-8CC3-77865CE9FFFE}"/>
                </a:ext>
              </a:extLst>
            </p:cNvPr>
            <p:cNvSpPr/>
            <p:nvPr/>
          </p:nvSpPr>
          <p:spPr>
            <a:xfrm>
              <a:off x="6539886" y="3429835"/>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Multiplication Sign 70">
              <a:extLst>
                <a:ext uri="{FF2B5EF4-FFF2-40B4-BE49-F238E27FC236}">
                  <a16:creationId xmlns:a16="http://schemas.microsoft.com/office/drawing/2014/main" id="{960D3AFD-51F5-4067-A595-57E324CF8FC3}"/>
                </a:ext>
              </a:extLst>
            </p:cNvPr>
            <p:cNvSpPr/>
            <p:nvPr/>
          </p:nvSpPr>
          <p:spPr>
            <a:xfrm>
              <a:off x="6911362" y="3429835"/>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Multiplication Sign 71">
              <a:extLst>
                <a:ext uri="{FF2B5EF4-FFF2-40B4-BE49-F238E27FC236}">
                  <a16:creationId xmlns:a16="http://schemas.microsoft.com/office/drawing/2014/main" id="{8BB041EF-6463-4FE0-9A8D-522376C2CC32}"/>
                </a:ext>
              </a:extLst>
            </p:cNvPr>
            <p:cNvSpPr/>
            <p:nvPr/>
          </p:nvSpPr>
          <p:spPr>
            <a:xfrm>
              <a:off x="5073037" y="3431740"/>
              <a:ext cx="206789" cy="2001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Multiplication Sign 72">
              <a:extLst>
                <a:ext uri="{FF2B5EF4-FFF2-40B4-BE49-F238E27FC236}">
                  <a16:creationId xmlns:a16="http://schemas.microsoft.com/office/drawing/2014/main" id="{08770D97-5F2A-417F-9A5D-E6AE09D92688}"/>
                </a:ext>
              </a:extLst>
            </p:cNvPr>
            <p:cNvSpPr/>
            <p:nvPr/>
          </p:nvSpPr>
          <p:spPr>
            <a:xfrm>
              <a:off x="7273312" y="3441264"/>
              <a:ext cx="206789" cy="200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74" name="Group 73">
              <a:extLst>
                <a:ext uri="{FF2B5EF4-FFF2-40B4-BE49-F238E27FC236}">
                  <a16:creationId xmlns:a16="http://schemas.microsoft.com/office/drawing/2014/main" id="{1554FFF9-9E4C-4335-B792-5375994B8AF3}"/>
                </a:ext>
              </a:extLst>
            </p:cNvPr>
            <p:cNvGrpSpPr/>
            <p:nvPr/>
          </p:nvGrpSpPr>
          <p:grpSpPr>
            <a:xfrm>
              <a:off x="3762793" y="3390976"/>
              <a:ext cx="895351" cy="266700"/>
              <a:chOff x="375681" y="-946"/>
              <a:chExt cx="895351" cy="266700"/>
            </a:xfrm>
          </p:grpSpPr>
          <p:cxnSp>
            <p:nvCxnSpPr>
              <p:cNvPr id="75" name="Straight Connector 74">
                <a:extLst>
                  <a:ext uri="{FF2B5EF4-FFF2-40B4-BE49-F238E27FC236}">
                    <a16:creationId xmlns:a16="http://schemas.microsoft.com/office/drawing/2014/main" id="{36979309-8871-4BAA-A0C8-16DF86B06975}"/>
                  </a:ext>
                </a:extLst>
              </p:cNvPr>
              <p:cNvCxnSpPr/>
              <p:nvPr/>
            </p:nvCxnSpPr>
            <p:spPr>
              <a:xfrm>
                <a:off x="413782" y="265754"/>
                <a:ext cx="857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2E85919-0AC8-460E-A157-56D1A889892A}"/>
                  </a:ext>
                </a:extLst>
              </p:cNvPr>
              <p:cNvCxnSpPr/>
              <p:nvPr/>
            </p:nvCxnSpPr>
            <p:spPr>
              <a:xfrm flipV="1">
                <a:off x="1271031" y="-946"/>
                <a:ext cx="0" cy="266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78F563B-738F-4ABE-AF92-201CC57A2F8F}"/>
                  </a:ext>
                </a:extLst>
              </p:cNvPr>
              <p:cNvCxnSpPr/>
              <p:nvPr/>
            </p:nvCxnSpPr>
            <p:spPr>
              <a:xfrm flipH="1">
                <a:off x="375681" y="-946"/>
                <a:ext cx="895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06791440-2931-48BA-8FC0-B053D0BA8903}"/>
                </a:ext>
              </a:extLst>
            </p:cNvPr>
            <p:cNvGrpSpPr/>
            <p:nvPr/>
          </p:nvGrpSpPr>
          <p:grpSpPr>
            <a:xfrm flipH="1" flipV="1">
              <a:off x="6443256" y="3391922"/>
              <a:ext cx="1143000" cy="266700"/>
              <a:chOff x="-61593" y="-1270"/>
              <a:chExt cx="895350" cy="266700"/>
            </a:xfrm>
          </p:grpSpPr>
          <p:cxnSp>
            <p:nvCxnSpPr>
              <p:cNvPr id="79" name="Straight Connector 78">
                <a:extLst>
                  <a:ext uri="{FF2B5EF4-FFF2-40B4-BE49-F238E27FC236}">
                    <a16:creationId xmlns:a16="http://schemas.microsoft.com/office/drawing/2014/main" id="{B9EE3469-4FD7-4E6A-9597-AF21B2D94AFF}"/>
                  </a:ext>
                </a:extLst>
              </p:cNvPr>
              <p:cNvCxnSpPr/>
              <p:nvPr/>
            </p:nvCxnSpPr>
            <p:spPr>
              <a:xfrm>
                <a:off x="-23493" y="265430"/>
                <a:ext cx="857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557A6F0-1C13-4532-8626-437A5EA5CEEE}"/>
                  </a:ext>
                </a:extLst>
              </p:cNvPr>
              <p:cNvCxnSpPr/>
              <p:nvPr/>
            </p:nvCxnSpPr>
            <p:spPr>
              <a:xfrm flipV="1">
                <a:off x="833757" y="-1270"/>
                <a:ext cx="0" cy="266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E32F5A8-77E2-432F-BEFE-7EE7A6C03700}"/>
                  </a:ext>
                </a:extLst>
              </p:cNvPr>
              <p:cNvCxnSpPr/>
              <p:nvPr/>
            </p:nvCxnSpPr>
            <p:spPr>
              <a:xfrm flipH="1">
                <a:off x="-61593" y="-1270"/>
                <a:ext cx="895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AEE08D66-B5FE-4E18-90FB-328B897A2614}"/>
              </a:ext>
            </a:extLst>
          </p:cNvPr>
          <p:cNvGrpSpPr/>
          <p:nvPr/>
        </p:nvGrpSpPr>
        <p:grpSpPr>
          <a:xfrm>
            <a:off x="1081202" y="1319388"/>
            <a:ext cx="2343150" cy="499275"/>
            <a:chOff x="419100" y="2072475"/>
            <a:chExt cx="2343150" cy="499275"/>
          </a:xfrm>
        </p:grpSpPr>
        <p:cxnSp>
          <p:nvCxnSpPr>
            <p:cNvPr id="89" name="Straight Connector 88">
              <a:extLst>
                <a:ext uri="{FF2B5EF4-FFF2-40B4-BE49-F238E27FC236}">
                  <a16:creationId xmlns:a16="http://schemas.microsoft.com/office/drawing/2014/main" id="{6A0FA8A6-CAA7-40E1-B857-2B76D9139B3D}"/>
                </a:ext>
              </a:extLst>
            </p:cNvPr>
            <p:cNvCxnSpPr/>
            <p:nvPr/>
          </p:nvCxnSpPr>
          <p:spPr>
            <a:xfrm>
              <a:off x="419100" y="2571750"/>
              <a:ext cx="2343150" cy="0"/>
            </a:xfrm>
            <a:prstGeom prst="line">
              <a:avLst/>
            </a:prstGeom>
            <a:ln w="38100"/>
          </p:spPr>
          <p:style>
            <a:lnRef idx="1">
              <a:schemeClr val="dk1"/>
            </a:lnRef>
            <a:fillRef idx="0">
              <a:schemeClr val="dk1"/>
            </a:fillRef>
            <a:effectRef idx="0">
              <a:schemeClr val="dk1"/>
            </a:effectRef>
            <a:fontRef idx="minor">
              <a:schemeClr val="tx1"/>
            </a:fontRef>
          </p:style>
        </p:cxnSp>
        <p:sp>
          <p:nvSpPr>
            <p:cNvPr id="90" name="Rectangle 89">
              <a:extLst>
                <a:ext uri="{FF2B5EF4-FFF2-40B4-BE49-F238E27FC236}">
                  <a16:creationId xmlns:a16="http://schemas.microsoft.com/office/drawing/2014/main" id="{E45CDFC7-EE18-4236-97E3-79142A0705EB}"/>
                </a:ext>
              </a:extLst>
            </p:cNvPr>
            <p:cNvSpPr/>
            <p:nvPr/>
          </p:nvSpPr>
          <p:spPr>
            <a:xfrm>
              <a:off x="731544" y="2072475"/>
              <a:ext cx="1943100" cy="458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Route A</a:t>
              </a:r>
            </a:p>
          </p:txBody>
        </p:sp>
      </p:grpSp>
      <p:grpSp>
        <p:nvGrpSpPr>
          <p:cNvPr id="91" name="Group 90">
            <a:extLst>
              <a:ext uri="{FF2B5EF4-FFF2-40B4-BE49-F238E27FC236}">
                <a16:creationId xmlns:a16="http://schemas.microsoft.com/office/drawing/2014/main" id="{672A01DF-2BC8-40E6-B384-43344AE0CA67}"/>
              </a:ext>
            </a:extLst>
          </p:cNvPr>
          <p:cNvGrpSpPr/>
          <p:nvPr/>
        </p:nvGrpSpPr>
        <p:grpSpPr>
          <a:xfrm>
            <a:off x="8805463" y="1414657"/>
            <a:ext cx="2343150" cy="457200"/>
            <a:chOff x="6648450" y="2874859"/>
            <a:chExt cx="2343150" cy="458891"/>
          </a:xfrm>
        </p:grpSpPr>
        <p:cxnSp>
          <p:nvCxnSpPr>
            <p:cNvPr id="92" name="Straight Connector 91">
              <a:extLst>
                <a:ext uri="{FF2B5EF4-FFF2-40B4-BE49-F238E27FC236}">
                  <a16:creationId xmlns:a16="http://schemas.microsoft.com/office/drawing/2014/main" id="{0EEDF3E2-2A1A-4CEF-80BA-236D744554C8}"/>
                </a:ext>
              </a:extLst>
            </p:cNvPr>
            <p:cNvCxnSpPr>
              <a:cxnSpLocks/>
            </p:cNvCxnSpPr>
            <p:nvPr/>
          </p:nvCxnSpPr>
          <p:spPr>
            <a:xfrm>
              <a:off x="6648450" y="3333750"/>
              <a:ext cx="2343150" cy="0"/>
            </a:xfrm>
            <a:prstGeom prst="line">
              <a:avLst/>
            </a:prstGeom>
            <a:ln w="38100"/>
          </p:spPr>
          <p:style>
            <a:lnRef idx="1">
              <a:schemeClr val="dk1"/>
            </a:lnRef>
            <a:fillRef idx="0">
              <a:schemeClr val="dk1"/>
            </a:fillRef>
            <a:effectRef idx="0">
              <a:schemeClr val="dk1"/>
            </a:effectRef>
            <a:fontRef idx="minor">
              <a:schemeClr val="tx1"/>
            </a:fontRef>
          </p:style>
        </p:cxnSp>
        <p:sp>
          <p:nvSpPr>
            <p:cNvPr id="93" name="Rectangle 92">
              <a:extLst>
                <a:ext uri="{FF2B5EF4-FFF2-40B4-BE49-F238E27FC236}">
                  <a16:creationId xmlns:a16="http://schemas.microsoft.com/office/drawing/2014/main" id="{5003053A-AD2C-40A5-B887-8524A1185EA3}"/>
                </a:ext>
              </a:extLst>
            </p:cNvPr>
            <p:cNvSpPr/>
            <p:nvPr/>
          </p:nvSpPr>
          <p:spPr>
            <a:xfrm>
              <a:off x="6853573" y="2874859"/>
              <a:ext cx="1943100" cy="458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Route D</a:t>
              </a:r>
            </a:p>
          </p:txBody>
        </p:sp>
      </p:grpSp>
      <p:grpSp>
        <p:nvGrpSpPr>
          <p:cNvPr id="94" name="Group 93">
            <a:extLst>
              <a:ext uri="{FF2B5EF4-FFF2-40B4-BE49-F238E27FC236}">
                <a16:creationId xmlns:a16="http://schemas.microsoft.com/office/drawing/2014/main" id="{1D87E5A5-A509-4230-A85E-5E5CE8886828}"/>
              </a:ext>
            </a:extLst>
          </p:cNvPr>
          <p:cNvGrpSpPr/>
          <p:nvPr/>
        </p:nvGrpSpPr>
        <p:grpSpPr>
          <a:xfrm>
            <a:off x="2063668" y="5314511"/>
            <a:ext cx="2343150" cy="545463"/>
            <a:chOff x="838200" y="5626737"/>
            <a:chExt cx="2343150" cy="545463"/>
          </a:xfrm>
        </p:grpSpPr>
        <p:cxnSp>
          <p:nvCxnSpPr>
            <p:cNvPr id="95" name="Straight Connector 94">
              <a:extLst>
                <a:ext uri="{FF2B5EF4-FFF2-40B4-BE49-F238E27FC236}">
                  <a16:creationId xmlns:a16="http://schemas.microsoft.com/office/drawing/2014/main" id="{C3181615-4A4E-4413-9259-15333ECFDC08}"/>
                </a:ext>
              </a:extLst>
            </p:cNvPr>
            <p:cNvCxnSpPr/>
            <p:nvPr/>
          </p:nvCxnSpPr>
          <p:spPr>
            <a:xfrm>
              <a:off x="838200" y="6172200"/>
              <a:ext cx="2343150" cy="0"/>
            </a:xfrm>
            <a:prstGeom prst="line">
              <a:avLst/>
            </a:prstGeom>
            <a:ln w="38100"/>
          </p:spPr>
          <p:style>
            <a:lnRef idx="1">
              <a:schemeClr val="dk1"/>
            </a:lnRef>
            <a:fillRef idx="0">
              <a:schemeClr val="dk1"/>
            </a:fillRef>
            <a:effectRef idx="0">
              <a:schemeClr val="dk1"/>
            </a:effectRef>
            <a:fontRef idx="minor">
              <a:schemeClr val="tx1"/>
            </a:fontRef>
          </p:style>
        </p:cxnSp>
        <p:sp>
          <p:nvSpPr>
            <p:cNvPr id="96" name="Rectangle 95">
              <a:extLst>
                <a:ext uri="{FF2B5EF4-FFF2-40B4-BE49-F238E27FC236}">
                  <a16:creationId xmlns:a16="http://schemas.microsoft.com/office/drawing/2014/main" id="{E6EF1DB7-52A4-40E1-8166-90F3415BBDF9}"/>
                </a:ext>
              </a:extLst>
            </p:cNvPr>
            <p:cNvSpPr/>
            <p:nvPr/>
          </p:nvSpPr>
          <p:spPr>
            <a:xfrm>
              <a:off x="859454" y="5626737"/>
              <a:ext cx="1943100" cy="458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Route B</a:t>
              </a:r>
            </a:p>
          </p:txBody>
        </p:sp>
      </p:grpSp>
      <p:grpSp>
        <p:nvGrpSpPr>
          <p:cNvPr id="97" name="Group 96">
            <a:extLst>
              <a:ext uri="{FF2B5EF4-FFF2-40B4-BE49-F238E27FC236}">
                <a16:creationId xmlns:a16="http://schemas.microsoft.com/office/drawing/2014/main" id="{665BE508-D935-4972-BCBE-EAAFCB33F2C9}"/>
              </a:ext>
            </a:extLst>
          </p:cNvPr>
          <p:cNvGrpSpPr/>
          <p:nvPr/>
        </p:nvGrpSpPr>
        <p:grpSpPr>
          <a:xfrm>
            <a:off x="5480324" y="570193"/>
            <a:ext cx="458892" cy="2061336"/>
            <a:chOff x="4209206" y="1312910"/>
            <a:chExt cx="458892" cy="2061336"/>
          </a:xfrm>
        </p:grpSpPr>
        <p:sp>
          <p:nvSpPr>
            <p:cNvPr id="98" name="Rectangle 97">
              <a:extLst>
                <a:ext uri="{FF2B5EF4-FFF2-40B4-BE49-F238E27FC236}">
                  <a16:creationId xmlns:a16="http://schemas.microsoft.com/office/drawing/2014/main" id="{CF367528-279B-44BC-A2E2-E0D9E40FD715}"/>
                </a:ext>
              </a:extLst>
            </p:cNvPr>
            <p:cNvSpPr/>
            <p:nvPr/>
          </p:nvSpPr>
          <p:spPr>
            <a:xfrm rot="16200000">
              <a:off x="3467102" y="2055014"/>
              <a:ext cx="1943100" cy="458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Route C</a:t>
              </a:r>
            </a:p>
          </p:txBody>
        </p:sp>
        <p:cxnSp>
          <p:nvCxnSpPr>
            <p:cNvPr id="99" name="Straight Connector 98">
              <a:extLst>
                <a:ext uri="{FF2B5EF4-FFF2-40B4-BE49-F238E27FC236}">
                  <a16:creationId xmlns:a16="http://schemas.microsoft.com/office/drawing/2014/main" id="{031B3C19-46CF-402A-B60D-FD354D5B8BF1}"/>
                </a:ext>
              </a:extLst>
            </p:cNvPr>
            <p:cNvCxnSpPr/>
            <p:nvPr/>
          </p:nvCxnSpPr>
          <p:spPr>
            <a:xfrm>
              <a:off x="4668098" y="1728326"/>
              <a:ext cx="0" cy="164592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00" name="Group 99">
            <a:extLst>
              <a:ext uri="{FF2B5EF4-FFF2-40B4-BE49-F238E27FC236}">
                <a16:creationId xmlns:a16="http://schemas.microsoft.com/office/drawing/2014/main" id="{02F0C128-767D-4F22-82BD-8E270F0925BD}"/>
              </a:ext>
            </a:extLst>
          </p:cNvPr>
          <p:cNvGrpSpPr/>
          <p:nvPr/>
        </p:nvGrpSpPr>
        <p:grpSpPr>
          <a:xfrm rot="5400000">
            <a:off x="9450106" y="4016135"/>
            <a:ext cx="458892" cy="3215935"/>
            <a:chOff x="6761904" y="4487866"/>
            <a:chExt cx="458892" cy="1943100"/>
          </a:xfrm>
        </p:grpSpPr>
        <p:sp>
          <p:nvSpPr>
            <p:cNvPr id="101" name="Rectangle 100">
              <a:extLst>
                <a:ext uri="{FF2B5EF4-FFF2-40B4-BE49-F238E27FC236}">
                  <a16:creationId xmlns:a16="http://schemas.microsoft.com/office/drawing/2014/main" id="{962F9B75-F0CF-4120-8EC6-6CEC2DEF18FA}"/>
                </a:ext>
              </a:extLst>
            </p:cNvPr>
            <p:cNvSpPr/>
            <p:nvPr/>
          </p:nvSpPr>
          <p:spPr>
            <a:xfrm rot="16200000">
              <a:off x="6019800" y="5229970"/>
              <a:ext cx="1943100" cy="458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Route E</a:t>
              </a:r>
            </a:p>
          </p:txBody>
        </p:sp>
        <p:cxnSp>
          <p:nvCxnSpPr>
            <p:cNvPr id="102" name="Straight Connector 101">
              <a:extLst>
                <a:ext uri="{FF2B5EF4-FFF2-40B4-BE49-F238E27FC236}">
                  <a16:creationId xmlns:a16="http://schemas.microsoft.com/office/drawing/2014/main" id="{FF4ABE36-0DB3-4B34-BB39-EE07F1FE18AB}"/>
                </a:ext>
              </a:extLst>
            </p:cNvPr>
            <p:cNvCxnSpPr/>
            <p:nvPr/>
          </p:nvCxnSpPr>
          <p:spPr>
            <a:xfrm>
              <a:off x="7220796" y="5033011"/>
              <a:ext cx="0" cy="1381224"/>
            </a:xfrm>
            <a:prstGeom prst="line">
              <a:avLst/>
            </a:prstGeom>
            <a:ln w="38100"/>
          </p:spPr>
          <p:style>
            <a:lnRef idx="1">
              <a:schemeClr val="dk1"/>
            </a:lnRef>
            <a:fillRef idx="0">
              <a:schemeClr val="dk1"/>
            </a:fillRef>
            <a:effectRef idx="0">
              <a:schemeClr val="dk1"/>
            </a:effectRef>
            <a:fontRef idx="minor">
              <a:schemeClr val="tx1"/>
            </a:fontRef>
          </p:style>
        </p:cxnSp>
      </p:grpSp>
      <p:pic>
        <p:nvPicPr>
          <p:cNvPr id="103" name="Picture 102">
            <a:extLst>
              <a:ext uri="{FF2B5EF4-FFF2-40B4-BE49-F238E27FC236}">
                <a16:creationId xmlns:a16="http://schemas.microsoft.com/office/drawing/2014/main" id="{FE65E3A9-43FE-48C1-9ED9-19F9FA6835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18178" y="1319387"/>
            <a:ext cx="374117" cy="458892"/>
          </a:xfrm>
          <a:prstGeom prst="rect">
            <a:avLst/>
          </a:prstGeom>
          <a:ln>
            <a:noFill/>
          </a:ln>
        </p:spPr>
      </p:pic>
      <p:pic>
        <p:nvPicPr>
          <p:cNvPr id="104" name="Picture 103">
            <a:extLst>
              <a:ext uri="{FF2B5EF4-FFF2-40B4-BE49-F238E27FC236}">
                <a16:creationId xmlns:a16="http://schemas.microsoft.com/office/drawing/2014/main" id="{1A0273AA-69A4-44C2-A4FF-68A3CE8B466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5410686" y="2179195"/>
            <a:ext cx="374117" cy="458892"/>
          </a:xfrm>
          <a:prstGeom prst="rect">
            <a:avLst/>
          </a:prstGeom>
          <a:ln>
            <a:noFill/>
          </a:ln>
        </p:spPr>
      </p:pic>
      <p:pic>
        <p:nvPicPr>
          <p:cNvPr id="105" name="Picture 104">
            <a:extLst>
              <a:ext uri="{FF2B5EF4-FFF2-40B4-BE49-F238E27FC236}">
                <a16:creationId xmlns:a16="http://schemas.microsoft.com/office/drawing/2014/main" id="{A9833F79-DF79-4AC8-BF4D-87086EA645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10203" y="1311005"/>
            <a:ext cx="372740" cy="457200"/>
          </a:xfrm>
          <a:prstGeom prst="rect">
            <a:avLst/>
          </a:prstGeom>
          <a:ln>
            <a:noFill/>
          </a:ln>
        </p:spPr>
      </p:pic>
      <p:pic>
        <p:nvPicPr>
          <p:cNvPr id="106" name="Picture 105">
            <a:extLst>
              <a:ext uri="{FF2B5EF4-FFF2-40B4-BE49-F238E27FC236}">
                <a16:creationId xmlns:a16="http://schemas.microsoft.com/office/drawing/2014/main" id="{639A2B4C-5AA9-4839-9344-F55BCCACF4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51500" y="5312350"/>
            <a:ext cx="374117" cy="458892"/>
          </a:xfrm>
          <a:prstGeom prst="rect">
            <a:avLst/>
          </a:prstGeom>
          <a:ln>
            <a:noFill/>
          </a:ln>
        </p:spPr>
      </p:pic>
      <p:pic>
        <p:nvPicPr>
          <p:cNvPr id="107" name="Picture 106">
            <a:extLst>
              <a:ext uri="{FF2B5EF4-FFF2-40B4-BE49-F238E27FC236}">
                <a16:creationId xmlns:a16="http://schemas.microsoft.com/office/drawing/2014/main" id="{1B7B4625-A6A3-4C49-A522-C449F4FDE54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2555" y="5281840"/>
            <a:ext cx="374117" cy="458892"/>
          </a:xfrm>
          <a:prstGeom prst="rect">
            <a:avLst/>
          </a:prstGeom>
          <a:ln>
            <a:noFill/>
          </a:ln>
        </p:spPr>
      </p:pic>
      <p:sp>
        <p:nvSpPr>
          <p:cNvPr id="108" name="Arrow: Right 107">
            <a:extLst>
              <a:ext uri="{FF2B5EF4-FFF2-40B4-BE49-F238E27FC236}">
                <a16:creationId xmlns:a16="http://schemas.microsoft.com/office/drawing/2014/main" id="{7239E2B2-8C91-46F4-962C-155C3C202356}"/>
              </a:ext>
            </a:extLst>
          </p:cNvPr>
          <p:cNvSpPr/>
          <p:nvPr/>
        </p:nvSpPr>
        <p:spPr>
          <a:xfrm rot="5400000">
            <a:off x="5985251" y="2241552"/>
            <a:ext cx="548640" cy="39857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Right 108">
            <a:extLst>
              <a:ext uri="{FF2B5EF4-FFF2-40B4-BE49-F238E27FC236}">
                <a16:creationId xmlns:a16="http://schemas.microsoft.com/office/drawing/2014/main" id="{CE1BB169-AEF8-48F6-BDA2-5C0152986736}"/>
              </a:ext>
            </a:extLst>
          </p:cNvPr>
          <p:cNvSpPr/>
          <p:nvPr/>
        </p:nvSpPr>
        <p:spPr>
          <a:xfrm rot="8627203">
            <a:off x="8058435" y="2004781"/>
            <a:ext cx="658380" cy="444383"/>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Right 109">
            <a:extLst>
              <a:ext uri="{FF2B5EF4-FFF2-40B4-BE49-F238E27FC236}">
                <a16:creationId xmlns:a16="http://schemas.microsoft.com/office/drawing/2014/main" id="{06F50253-E8C7-4F98-A427-7815AB5E1791}"/>
              </a:ext>
            </a:extLst>
          </p:cNvPr>
          <p:cNvSpPr/>
          <p:nvPr/>
        </p:nvSpPr>
        <p:spPr>
          <a:xfrm rot="16200000">
            <a:off x="4021786" y="4525641"/>
            <a:ext cx="557967" cy="455375"/>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Arrow: Right 110">
            <a:extLst>
              <a:ext uri="{FF2B5EF4-FFF2-40B4-BE49-F238E27FC236}">
                <a16:creationId xmlns:a16="http://schemas.microsoft.com/office/drawing/2014/main" id="{AC56F7B3-4A1D-441A-A59C-9DE690F6DBF2}"/>
              </a:ext>
            </a:extLst>
          </p:cNvPr>
          <p:cNvSpPr/>
          <p:nvPr/>
        </p:nvSpPr>
        <p:spPr>
          <a:xfrm rot="13407661">
            <a:off x="7832965" y="4712240"/>
            <a:ext cx="644778" cy="43154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Arrow: Right 111">
            <a:extLst>
              <a:ext uri="{FF2B5EF4-FFF2-40B4-BE49-F238E27FC236}">
                <a16:creationId xmlns:a16="http://schemas.microsoft.com/office/drawing/2014/main" id="{E3070754-F0C7-4BDB-AF80-80A21509DDD2}"/>
              </a:ext>
            </a:extLst>
          </p:cNvPr>
          <p:cNvSpPr/>
          <p:nvPr/>
        </p:nvSpPr>
        <p:spPr>
          <a:xfrm rot="2438125">
            <a:off x="3656135" y="2105113"/>
            <a:ext cx="627386" cy="406174"/>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0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742A-2426-49B2-B3F0-1BB787194247}"/>
              </a:ext>
            </a:extLst>
          </p:cNvPr>
          <p:cNvSpPr>
            <a:spLocks noGrp="1"/>
          </p:cNvSpPr>
          <p:nvPr>
            <p:ph type="title"/>
          </p:nvPr>
        </p:nvSpPr>
        <p:spPr>
          <a:xfrm>
            <a:off x="838200" y="163945"/>
            <a:ext cx="10515600" cy="1325563"/>
          </a:xfrm>
        </p:spPr>
        <p:txBody>
          <a:bodyPr/>
          <a:lstStyle/>
          <a:p>
            <a:pPr algn="ctr"/>
            <a:r>
              <a:rPr lang="en-US" b="1" dirty="0">
                <a:latin typeface="Arial" panose="020B0604020202020204" pitchFamily="34" charset="0"/>
                <a:cs typeface="Arial" panose="020B0604020202020204" pitchFamily="34" charset="0"/>
              </a:rPr>
              <a:t>Bus Bridging Research Efforts</a:t>
            </a:r>
          </a:p>
        </p:txBody>
      </p:sp>
      <p:graphicFrame>
        <p:nvGraphicFramePr>
          <p:cNvPr id="5" name="Diagram 4">
            <a:extLst>
              <a:ext uri="{FF2B5EF4-FFF2-40B4-BE49-F238E27FC236}">
                <a16:creationId xmlns:a16="http://schemas.microsoft.com/office/drawing/2014/main" id="{57A77B30-B7E6-4FEB-9469-5DC288598D9B}"/>
              </a:ext>
            </a:extLst>
          </p:cNvPr>
          <p:cNvGraphicFramePr/>
          <p:nvPr>
            <p:extLst>
              <p:ext uri="{D42A27DB-BD31-4B8C-83A1-F6EECF244321}">
                <p14:modId xmlns:p14="http://schemas.microsoft.com/office/powerpoint/2010/main" val="3426415615"/>
              </p:ext>
            </p:extLst>
          </p:nvPr>
        </p:nvGraphicFramePr>
        <p:xfrm>
          <a:off x="1144229" y="1215669"/>
          <a:ext cx="9674942" cy="3940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073FBB2-4E57-4200-A25E-D147A867A80F}"/>
              </a:ext>
            </a:extLst>
          </p:cNvPr>
          <p:cNvSpPr txBox="1"/>
          <p:nvPr/>
        </p:nvSpPr>
        <p:spPr>
          <a:xfrm>
            <a:off x="609600" y="5334570"/>
            <a:ext cx="107442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Few efforts focus on quantifying the impact of pulling shuttle buses from scheduled services on the overall system performance, including bus riders.  </a:t>
            </a:r>
          </a:p>
        </p:txBody>
      </p:sp>
    </p:spTree>
    <p:extLst>
      <p:ext uri="{BB962C8B-B14F-4D97-AF65-F5344CB8AC3E}">
        <p14:creationId xmlns:p14="http://schemas.microsoft.com/office/powerpoint/2010/main" val="377996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7F5F-263C-4C6D-8250-8F41C13C9D2F}"/>
              </a:ext>
            </a:extLst>
          </p:cNvPr>
          <p:cNvSpPr>
            <a:spLocks noGrp="1"/>
          </p:cNvSpPr>
          <p:nvPr>
            <p:ph type="title"/>
          </p:nvPr>
        </p:nvSpPr>
        <p:spPr>
          <a:xfrm>
            <a:off x="1679779" y="328397"/>
            <a:ext cx="9101599" cy="624708"/>
          </a:xfrm>
        </p:spPr>
        <p:txBody>
          <a:bodyPr>
            <a:noAutofit/>
          </a:bodyPr>
          <a:lstStyle/>
          <a:p>
            <a:pPr algn="ctr"/>
            <a:r>
              <a:rPr lang="en-US" sz="4000" b="1" dirty="0">
                <a:latin typeface="Arial" panose="020B0604020202020204" pitchFamily="34" charset="0"/>
                <a:cs typeface="Arial" panose="020B0604020202020204" pitchFamily="34" charset="0"/>
              </a:rPr>
              <a:t>Objectives</a:t>
            </a:r>
          </a:p>
        </p:txBody>
      </p:sp>
      <p:graphicFrame>
        <p:nvGraphicFramePr>
          <p:cNvPr id="3" name="Diagram 2">
            <a:extLst>
              <a:ext uri="{FF2B5EF4-FFF2-40B4-BE49-F238E27FC236}">
                <a16:creationId xmlns:a16="http://schemas.microsoft.com/office/drawing/2014/main" id="{DCB6EB4A-9671-4F86-8396-8B26F260EA97}"/>
              </a:ext>
            </a:extLst>
          </p:cNvPr>
          <p:cNvGraphicFramePr/>
          <p:nvPr>
            <p:extLst>
              <p:ext uri="{D42A27DB-BD31-4B8C-83A1-F6EECF244321}">
                <p14:modId xmlns:p14="http://schemas.microsoft.com/office/powerpoint/2010/main" val="4115003425"/>
              </p:ext>
            </p:extLst>
          </p:nvPr>
        </p:nvGraphicFramePr>
        <p:xfrm>
          <a:off x="915612" y="1378857"/>
          <a:ext cx="10347474" cy="509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443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42FF-836E-412E-817F-0471D7EE2C82}"/>
              </a:ext>
            </a:extLst>
          </p:cNvPr>
          <p:cNvSpPr>
            <a:spLocks noGrp="1"/>
          </p:cNvSpPr>
          <p:nvPr>
            <p:ph type="title"/>
          </p:nvPr>
        </p:nvSpPr>
        <p:spPr>
          <a:xfrm>
            <a:off x="392690" y="261808"/>
            <a:ext cx="11306629" cy="526256"/>
          </a:xfrm>
        </p:spPr>
        <p:txBody>
          <a:bodyPr>
            <a:noAutofit/>
          </a:bodyPr>
          <a:lstStyle/>
          <a:p>
            <a:pPr algn="ctr"/>
            <a:r>
              <a:rPr lang="en-US" sz="3600" b="1" dirty="0">
                <a:latin typeface="Arial" panose="020B0604020202020204" pitchFamily="34" charset="0"/>
                <a:cs typeface="Arial" panose="020B0604020202020204" pitchFamily="34" charset="0"/>
              </a:rPr>
              <a:t>User Delay Modelling Tool Methodology </a:t>
            </a:r>
            <a:br>
              <a:rPr lang="en-US" sz="36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818B042-2DA8-4BFB-B49B-3DB49C607A0E}"/>
              </a:ext>
            </a:extLst>
          </p:cNvPr>
          <p:cNvSpPr>
            <a:spLocks noGrp="1"/>
          </p:cNvSpPr>
          <p:nvPr>
            <p:ph idx="1"/>
          </p:nvPr>
        </p:nvSpPr>
        <p:spPr>
          <a:xfrm>
            <a:off x="2292111" y="888696"/>
            <a:ext cx="7507788" cy="477085"/>
          </a:xfrm>
        </p:spPr>
        <p:txBody>
          <a:bodyPr>
            <a:normAutofit/>
          </a:bodyPr>
          <a:lstStyle/>
          <a:p>
            <a:pPr marL="0" indent="0" algn="ctr">
              <a:buNone/>
            </a:pPr>
            <a:r>
              <a:rPr lang="en-US" sz="2400" b="1" dirty="0">
                <a:latin typeface="Arial" panose="020B0604020202020204" pitchFamily="34" charset="0"/>
                <a:cs typeface="Arial" panose="020B0604020202020204" pitchFamily="34" charset="0"/>
              </a:rPr>
              <a:t>1) Shuttle Bus Trip Tracking</a:t>
            </a:r>
          </a:p>
        </p:txBody>
      </p:sp>
      <p:grpSp>
        <p:nvGrpSpPr>
          <p:cNvPr id="4" name="Group 3">
            <a:extLst>
              <a:ext uri="{FF2B5EF4-FFF2-40B4-BE49-F238E27FC236}">
                <a16:creationId xmlns:a16="http://schemas.microsoft.com/office/drawing/2014/main" id="{2AE27E2F-FCA1-40E5-BCEA-E18868538BA9}"/>
              </a:ext>
            </a:extLst>
          </p:cNvPr>
          <p:cNvGrpSpPr>
            <a:grpSpLocks noChangeAspect="1"/>
          </p:cNvGrpSpPr>
          <p:nvPr/>
        </p:nvGrpSpPr>
        <p:grpSpPr>
          <a:xfrm>
            <a:off x="1848465" y="1454102"/>
            <a:ext cx="8406580" cy="5593386"/>
            <a:chOff x="-209337" y="0"/>
            <a:chExt cx="4870556" cy="3943903"/>
          </a:xfrm>
        </p:grpSpPr>
        <p:grpSp>
          <p:nvGrpSpPr>
            <p:cNvPr id="5" name="Group 4">
              <a:extLst>
                <a:ext uri="{FF2B5EF4-FFF2-40B4-BE49-F238E27FC236}">
                  <a16:creationId xmlns:a16="http://schemas.microsoft.com/office/drawing/2014/main" id="{72632D20-EB3B-453C-A254-3117E85F52A5}"/>
                </a:ext>
              </a:extLst>
            </p:cNvPr>
            <p:cNvGrpSpPr/>
            <p:nvPr/>
          </p:nvGrpSpPr>
          <p:grpSpPr>
            <a:xfrm>
              <a:off x="-209337" y="0"/>
              <a:ext cx="4870556" cy="3943903"/>
              <a:chOff x="-209337" y="0"/>
              <a:chExt cx="4870556" cy="3943903"/>
            </a:xfrm>
          </p:grpSpPr>
          <p:sp>
            <p:nvSpPr>
              <p:cNvPr id="7" name="Rectangle 6">
                <a:extLst>
                  <a:ext uri="{FF2B5EF4-FFF2-40B4-BE49-F238E27FC236}">
                    <a16:creationId xmlns:a16="http://schemas.microsoft.com/office/drawing/2014/main" id="{B44524FE-140B-4E8A-B964-51D17B102010}"/>
                  </a:ext>
                </a:extLst>
              </p:cNvPr>
              <p:cNvSpPr/>
              <p:nvPr/>
            </p:nvSpPr>
            <p:spPr>
              <a:xfrm>
                <a:off x="530143" y="0"/>
                <a:ext cx="1505170" cy="80264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Metro incident reported to control center</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D891844-DBE1-4303-9916-DC0E0DDC401E}"/>
                  </a:ext>
                </a:extLst>
              </p:cNvPr>
              <p:cNvSpPr/>
              <p:nvPr/>
            </p:nvSpPr>
            <p:spPr>
              <a:xfrm>
                <a:off x="2663687" y="0"/>
                <a:ext cx="1407160" cy="80264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Shuttle buses returned to regular service</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90E977D-415E-4FD4-BA15-34122264705E}"/>
                  </a:ext>
                </a:extLst>
              </p:cNvPr>
              <p:cNvSpPr/>
              <p:nvPr/>
            </p:nvSpPr>
            <p:spPr>
              <a:xfrm>
                <a:off x="530144" y="1335819"/>
                <a:ext cx="1529327" cy="80264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pPr>
                <a:r>
                  <a:rPr lang="en-US" sz="2000" dirty="0">
                    <a:solidFill>
                      <a:srgbClr val="000000"/>
                    </a:solidFill>
                    <a:latin typeface="Arial" panose="020B0604020202020204" pitchFamily="34" charset="0"/>
                    <a:cs typeface="Arial" panose="020B0604020202020204" pitchFamily="34" charset="0"/>
                  </a:rPr>
                  <a:t>Buses Requested</a:t>
                </a:r>
              </a:p>
            </p:txBody>
          </p:sp>
          <p:sp>
            <p:nvSpPr>
              <p:cNvPr id="10" name="Rectangle 9">
                <a:extLst>
                  <a:ext uri="{FF2B5EF4-FFF2-40B4-BE49-F238E27FC236}">
                    <a16:creationId xmlns:a16="http://schemas.microsoft.com/office/drawing/2014/main" id="{1706E2D1-39F2-4C4A-9F8F-635D7733292C}"/>
                  </a:ext>
                </a:extLst>
              </p:cNvPr>
              <p:cNvSpPr/>
              <p:nvPr/>
            </p:nvSpPr>
            <p:spPr>
              <a:xfrm>
                <a:off x="2663687" y="1335819"/>
                <a:ext cx="1407160" cy="80264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Incident cleared</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E23F2E7-680D-430C-807C-29C7A7AD23A9}"/>
                  </a:ext>
                </a:extLst>
              </p:cNvPr>
              <p:cNvSpPr/>
              <p:nvPr/>
            </p:nvSpPr>
            <p:spPr>
              <a:xfrm>
                <a:off x="504543" y="2599254"/>
                <a:ext cx="1530770" cy="87502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Buses retracted from route terminals</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7EE9CE4-616E-4282-AA6D-0709648EDA41}"/>
                  </a:ext>
                </a:extLst>
              </p:cNvPr>
              <p:cNvSpPr/>
              <p:nvPr/>
            </p:nvSpPr>
            <p:spPr>
              <a:xfrm>
                <a:off x="2663687" y="2608083"/>
                <a:ext cx="1509694" cy="85736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pPr>
                <a:r>
                  <a:rPr lang="en-US" sz="2000" dirty="0">
                    <a:solidFill>
                      <a:srgbClr val="000000"/>
                    </a:solidFill>
                    <a:latin typeface="Arial" panose="020B0604020202020204" pitchFamily="34" charset="0"/>
                    <a:cs typeface="Arial" panose="020B0604020202020204" pitchFamily="34" charset="0"/>
                  </a:rPr>
                  <a:t>Buses on Shuttle Service</a:t>
                </a:r>
              </a:p>
            </p:txBody>
          </p:sp>
          <p:sp>
            <p:nvSpPr>
              <p:cNvPr id="13" name="Rectangle 12">
                <a:extLst>
                  <a:ext uri="{FF2B5EF4-FFF2-40B4-BE49-F238E27FC236}">
                    <a16:creationId xmlns:a16="http://schemas.microsoft.com/office/drawing/2014/main" id="{CF462B96-CFA6-4DA2-A8FD-5331A158030B}"/>
                  </a:ext>
                </a:extLst>
              </p:cNvPr>
              <p:cNvSpPr/>
              <p:nvPr/>
            </p:nvSpPr>
            <p:spPr>
              <a:xfrm>
                <a:off x="-209337" y="910936"/>
                <a:ext cx="1485879" cy="38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US" sz="1700" b="1" dirty="0">
                    <a:solidFill>
                      <a:srgbClr val="000000"/>
                    </a:solidFill>
                    <a:latin typeface="Arial" panose="020B0604020202020204" pitchFamily="34" charset="0"/>
                    <a:ea typeface="Calibri" panose="020F0502020204030204" pitchFamily="34" charset="0"/>
                    <a:cs typeface="Arial" panose="020B0604020202020204" pitchFamily="34" charset="0"/>
                  </a:rPr>
                  <a:t>Initial response time</a:t>
                </a:r>
                <a:endParaRPr lang="en-US" sz="1700" b="1"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9F40D05-9891-4CF8-A9CD-C640FD5B9B43}"/>
                  </a:ext>
                </a:extLst>
              </p:cNvPr>
              <p:cNvSpPr/>
              <p:nvPr/>
            </p:nvSpPr>
            <p:spPr>
              <a:xfrm>
                <a:off x="-31942" y="2221003"/>
                <a:ext cx="1335405" cy="294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US" sz="1700" b="1" dirty="0">
                    <a:solidFill>
                      <a:srgbClr val="000000"/>
                    </a:solidFill>
                    <a:latin typeface="Arial" panose="020B0604020202020204" pitchFamily="34" charset="0"/>
                    <a:ea typeface="Calibri" panose="020F0502020204030204" pitchFamily="34" charset="0"/>
                    <a:cs typeface="Arial" panose="020B0604020202020204" pitchFamily="34" charset="0"/>
                  </a:rPr>
                  <a:t>Bus pull out time</a:t>
                </a:r>
                <a:endParaRPr lang="en-US" sz="1700" b="1" dirty="0">
                  <a:latin typeface="Arial" panose="020B060402020202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F805B97-38D9-4AE1-BD0C-E75DB33640E3}"/>
                  </a:ext>
                </a:extLst>
              </p:cNvPr>
              <p:cNvSpPr/>
              <p:nvPr/>
            </p:nvSpPr>
            <p:spPr>
              <a:xfrm>
                <a:off x="1733730" y="3419117"/>
                <a:ext cx="1231678" cy="524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Deadhead time (I)</a:t>
                </a:r>
                <a:endParaRPr lang="en-US" sz="1600" b="1" dirty="0">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FF38710B-A3DE-47AD-A04F-5EB8D14F81D1}"/>
                  </a:ext>
                </a:extLst>
              </p:cNvPr>
              <p:cNvSpPr/>
              <p:nvPr/>
            </p:nvSpPr>
            <p:spPr>
              <a:xfrm>
                <a:off x="3353422" y="2138459"/>
                <a:ext cx="1307797" cy="484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US" sz="1700" b="1" dirty="0">
                    <a:solidFill>
                      <a:srgbClr val="000000"/>
                    </a:solidFill>
                    <a:latin typeface="Arial" panose="020B0604020202020204" pitchFamily="34" charset="0"/>
                    <a:ea typeface="Calibri" panose="020F0502020204030204" pitchFamily="34" charset="0"/>
                    <a:cs typeface="Arial" panose="020B0604020202020204" pitchFamily="34" charset="0"/>
                  </a:rPr>
                  <a:t>Shuttle service time</a:t>
                </a:r>
                <a:endParaRPr lang="en-US" sz="1700" b="1" dirty="0">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6C06B1A-D279-479A-8C37-59B7663901E7}"/>
                  </a:ext>
                </a:extLst>
              </p:cNvPr>
              <p:cNvSpPr/>
              <p:nvPr/>
            </p:nvSpPr>
            <p:spPr>
              <a:xfrm>
                <a:off x="3370746" y="938058"/>
                <a:ext cx="1232620" cy="294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US" sz="1700" b="1" dirty="0">
                    <a:solidFill>
                      <a:srgbClr val="000000"/>
                    </a:solidFill>
                    <a:latin typeface="Arial" panose="020B0604020202020204" pitchFamily="34" charset="0"/>
                    <a:ea typeface="Calibri" panose="020F0502020204030204" pitchFamily="34" charset="0"/>
                    <a:cs typeface="Arial" panose="020B0604020202020204" pitchFamily="34" charset="0"/>
                  </a:rPr>
                  <a:t>Deadhead time (II)</a:t>
                </a:r>
                <a:endParaRPr lang="en-US" sz="1700" b="1" dirty="0">
                  <a:latin typeface="Arial" panose="020B0604020202020204" pitchFamily="34" charset="0"/>
                  <a:ea typeface="Calibri" panose="020F0502020204030204" pitchFamily="34" charset="0"/>
                  <a:cs typeface="Arial" panose="020B0604020202020204" pitchFamily="34" charset="0"/>
                </a:endParaRPr>
              </a:p>
            </p:txBody>
          </p:sp>
          <p:sp>
            <p:nvSpPr>
              <p:cNvPr id="18" name="Arrow: Down 17">
                <a:extLst>
                  <a:ext uri="{FF2B5EF4-FFF2-40B4-BE49-F238E27FC236}">
                    <a16:creationId xmlns:a16="http://schemas.microsoft.com/office/drawing/2014/main" id="{50FE0CF9-3FF1-44EF-AFB1-FF9EA84E76C2}"/>
                  </a:ext>
                </a:extLst>
              </p:cNvPr>
              <p:cNvSpPr/>
              <p:nvPr/>
            </p:nvSpPr>
            <p:spPr>
              <a:xfrm>
                <a:off x="1184745" y="818984"/>
                <a:ext cx="262393" cy="50093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700" dirty="0">
                  <a:latin typeface="Arial" panose="020B0604020202020204" pitchFamily="34" charset="0"/>
                  <a:cs typeface="Arial" panose="020B0604020202020204" pitchFamily="34" charset="0"/>
                </a:endParaRPr>
              </a:p>
            </p:txBody>
          </p:sp>
          <p:sp>
            <p:nvSpPr>
              <p:cNvPr id="19" name="Arrow: Down 18">
                <a:extLst>
                  <a:ext uri="{FF2B5EF4-FFF2-40B4-BE49-F238E27FC236}">
                    <a16:creationId xmlns:a16="http://schemas.microsoft.com/office/drawing/2014/main" id="{368D2F8B-2B7D-496A-AB18-78FB0794FD92}"/>
                  </a:ext>
                </a:extLst>
              </p:cNvPr>
              <p:cNvSpPr/>
              <p:nvPr/>
            </p:nvSpPr>
            <p:spPr>
              <a:xfrm>
                <a:off x="1184745" y="2138901"/>
                <a:ext cx="262255" cy="50038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700">
                  <a:latin typeface="Arial" panose="020B0604020202020204" pitchFamily="34" charset="0"/>
                  <a:cs typeface="Arial" panose="020B0604020202020204" pitchFamily="34" charset="0"/>
                </a:endParaRPr>
              </a:p>
            </p:txBody>
          </p:sp>
          <p:sp>
            <p:nvSpPr>
              <p:cNvPr id="20" name="Arrow: Down 19">
                <a:extLst>
                  <a:ext uri="{FF2B5EF4-FFF2-40B4-BE49-F238E27FC236}">
                    <a16:creationId xmlns:a16="http://schemas.microsoft.com/office/drawing/2014/main" id="{2881C137-6CBD-4C98-BC8F-66076463D0BC}"/>
                  </a:ext>
                </a:extLst>
              </p:cNvPr>
              <p:cNvSpPr/>
              <p:nvPr/>
            </p:nvSpPr>
            <p:spPr>
              <a:xfrm flipV="1">
                <a:off x="3204376" y="2138901"/>
                <a:ext cx="262255" cy="45625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700">
                  <a:latin typeface="Arial" panose="020B0604020202020204" pitchFamily="34" charset="0"/>
                  <a:cs typeface="Arial" panose="020B0604020202020204" pitchFamily="34" charset="0"/>
                </a:endParaRPr>
              </a:p>
            </p:txBody>
          </p:sp>
          <p:sp>
            <p:nvSpPr>
              <p:cNvPr id="21" name="Arrow: Down 20">
                <a:extLst>
                  <a:ext uri="{FF2B5EF4-FFF2-40B4-BE49-F238E27FC236}">
                    <a16:creationId xmlns:a16="http://schemas.microsoft.com/office/drawing/2014/main" id="{8ADD187C-1FA4-4C9A-A486-6FA573C49063}"/>
                  </a:ext>
                </a:extLst>
              </p:cNvPr>
              <p:cNvSpPr/>
              <p:nvPr/>
            </p:nvSpPr>
            <p:spPr>
              <a:xfrm flipV="1">
                <a:off x="3196425" y="826935"/>
                <a:ext cx="262255" cy="50038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700">
                  <a:latin typeface="Arial" panose="020B0604020202020204" pitchFamily="34" charset="0"/>
                  <a:cs typeface="Arial" panose="020B0604020202020204" pitchFamily="34" charset="0"/>
                </a:endParaRPr>
              </a:p>
            </p:txBody>
          </p:sp>
        </p:grpSp>
        <p:sp>
          <p:nvSpPr>
            <p:cNvPr id="6" name="Arrow: Right 5">
              <a:extLst>
                <a:ext uri="{FF2B5EF4-FFF2-40B4-BE49-F238E27FC236}">
                  <a16:creationId xmlns:a16="http://schemas.microsoft.com/office/drawing/2014/main" id="{B68DCC03-26B7-408C-A5DF-E58AE1DCFEDD}"/>
                </a:ext>
              </a:extLst>
            </p:cNvPr>
            <p:cNvSpPr/>
            <p:nvPr/>
          </p:nvSpPr>
          <p:spPr>
            <a:xfrm>
              <a:off x="2051437" y="2826334"/>
              <a:ext cx="596265" cy="2540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7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5278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47879F-16B6-425E-A3A6-68A3D1306E93}"/>
              </a:ext>
            </a:extLst>
          </p:cNvPr>
          <p:cNvSpPr/>
          <p:nvPr/>
        </p:nvSpPr>
        <p:spPr>
          <a:xfrm>
            <a:off x="2984091" y="958439"/>
            <a:ext cx="5979311" cy="461665"/>
          </a:xfrm>
          <a:prstGeom prst="rect">
            <a:avLst/>
          </a:prstGeom>
        </p:spPr>
        <p:txBody>
          <a:bodyPr wrap="square">
            <a:spAutoFit/>
          </a:bodyPr>
          <a:lstStyle/>
          <a:p>
            <a:pPr lvl="0" algn="ctr"/>
            <a:r>
              <a:rPr lang="en-US" sz="2400" b="1" dirty="0">
                <a:latin typeface="Arial" panose="020B0604020202020204" pitchFamily="34" charset="0"/>
                <a:cs typeface="Arial" panose="020B0604020202020204" pitchFamily="34" charset="0"/>
              </a:rPr>
              <a:t>2) Metro Passengers Queue Evolution</a:t>
            </a:r>
          </a:p>
        </p:txBody>
      </p:sp>
      <p:sp>
        <p:nvSpPr>
          <p:cNvPr id="6" name="Rectangle 5">
            <a:extLst>
              <a:ext uri="{FF2B5EF4-FFF2-40B4-BE49-F238E27FC236}">
                <a16:creationId xmlns:a16="http://schemas.microsoft.com/office/drawing/2014/main" id="{71260A73-BBBE-472D-A153-A993184EFA39}"/>
              </a:ext>
            </a:extLst>
          </p:cNvPr>
          <p:cNvSpPr/>
          <p:nvPr/>
        </p:nvSpPr>
        <p:spPr>
          <a:xfrm>
            <a:off x="1892710" y="150145"/>
            <a:ext cx="8893276" cy="646331"/>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User Delay Modelling Tool Methodology </a:t>
            </a:r>
            <a:endParaRPr lang="en-US" sz="3600" b="1" dirty="0">
              <a:latin typeface="Arial" panose="020B0604020202020204" pitchFamily="34" charset="0"/>
              <a:ea typeface="+mj-ea"/>
              <a:cs typeface="Arial" panose="020B0604020202020204" pitchFamily="34" charset="0"/>
            </a:endParaRPr>
          </a:p>
        </p:txBody>
      </p:sp>
      <p:grpSp>
        <p:nvGrpSpPr>
          <p:cNvPr id="133" name="Group 132">
            <a:extLst>
              <a:ext uri="{FF2B5EF4-FFF2-40B4-BE49-F238E27FC236}">
                <a16:creationId xmlns:a16="http://schemas.microsoft.com/office/drawing/2014/main" id="{259E4AE2-A905-42BC-94EB-FE4CF62DA4CF}"/>
              </a:ext>
            </a:extLst>
          </p:cNvPr>
          <p:cNvGrpSpPr/>
          <p:nvPr/>
        </p:nvGrpSpPr>
        <p:grpSpPr>
          <a:xfrm>
            <a:off x="1289073" y="1575496"/>
            <a:ext cx="9121377" cy="5280307"/>
            <a:chOff x="1391339" y="2049097"/>
            <a:chExt cx="5583343" cy="2874010"/>
          </a:xfrm>
        </p:grpSpPr>
        <p:sp>
          <p:nvSpPr>
            <p:cNvPr id="7" name="Rectangle: Rounded Corners 151">
              <a:extLst>
                <a:ext uri="{FF2B5EF4-FFF2-40B4-BE49-F238E27FC236}">
                  <a16:creationId xmlns:a16="http://schemas.microsoft.com/office/drawing/2014/main" id="{5C54CD9A-0E80-4EA6-BD69-E95E4FC3551D}"/>
                </a:ext>
              </a:extLst>
            </p:cNvPr>
            <p:cNvSpPr>
              <a:spLocks noChangeArrowheads="1"/>
            </p:cNvSpPr>
            <p:nvPr/>
          </p:nvSpPr>
          <p:spPr bwMode="auto">
            <a:xfrm>
              <a:off x="2250321" y="2280236"/>
              <a:ext cx="1063141" cy="1209675"/>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Total Subway Passenger’s Delay = Area between Curves</a:t>
              </a:r>
              <a:endParaRPr lang="en-US" altLang="en-US" sz="4400" dirty="0">
                <a:latin typeface="Arial" panose="020B0604020202020204" pitchFamily="34" charset="0"/>
              </a:endParaRPr>
            </a:p>
          </p:txBody>
        </p:sp>
        <p:sp>
          <p:nvSpPr>
            <p:cNvPr id="8" name="Rectangle: Rounded Corners 146">
              <a:extLst>
                <a:ext uri="{FF2B5EF4-FFF2-40B4-BE49-F238E27FC236}">
                  <a16:creationId xmlns:a16="http://schemas.microsoft.com/office/drawing/2014/main" id="{02BF855D-9C4C-4909-8AAE-0E8E4E3D2E9F}"/>
                </a:ext>
              </a:extLst>
            </p:cNvPr>
            <p:cNvSpPr>
              <a:spLocks noChangeArrowheads="1"/>
            </p:cNvSpPr>
            <p:nvPr/>
          </p:nvSpPr>
          <p:spPr bwMode="auto">
            <a:xfrm>
              <a:off x="3625946" y="2640092"/>
              <a:ext cx="1051430" cy="306201"/>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Train load</a:t>
              </a:r>
              <a:endParaRPr lang="en-US" altLang="en-US" sz="4400" dirty="0">
                <a:latin typeface="Arial" panose="020B0604020202020204" pitchFamily="34" charset="0"/>
              </a:endParaRPr>
            </a:p>
          </p:txBody>
        </p:sp>
        <p:sp>
          <p:nvSpPr>
            <p:cNvPr id="9" name="Rectangle: Rounded Corners 177">
              <a:extLst>
                <a:ext uri="{FF2B5EF4-FFF2-40B4-BE49-F238E27FC236}">
                  <a16:creationId xmlns:a16="http://schemas.microsoft.com/office/drawing/2014/main" id="{095D5F7F-9417-4865-86B3-42417F5BCB93}"/>
                </a:ext>
              </a:extLst>
            </p:cNvPr>
            <p:cNvSpPr>
              <a:spLocks noChangeArrowheads="1"/>
            </p:cNvSpPr>
            <p:nvPr/>
          </p:nvSpPr>
          <p:spPr bwMode="auto">
            <a:xfrm>
              <a:off x="6075076" y="3386407"/>
              <a:ext cx="899605" cy="657225"/>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GB" altLang="en-US" sz="2000" dirty="0">
                  <a:latin typeface="Times New Roman" panose="02020603050405020304" pitchFamily="18" charset="0"/>
                  <a:ea typeface="Calibri" panose="020F0502020204030204" pitchFamily="34" charset="0"/>
                  <a:cs typeface="Times New Roman" panose="02020603050405020304" pitchFamily="18" charset="0"/>
                </a:rPr>
                <a:t>Departure Curve</a:t>
              </a:r>
            </a:p>
          </p:txBody>
        </p:sp>
        <p:sp>
          <p:nvSpPr>
            <p:cNvPr id="11" name="Rectangle: Rounded Corners 163">
              <a:extLst>
                <a:ext uri="{FF2B5EF4-FFF2-40B4-BE49-F238E27FC236}">
                  <a16:creationId xmlns:a16="http://schemas.microsoft.com/office/drawing/2014/main" id="{51482CAF-2B5E-4B53-BEE6-FC2F106C68D9}"/>
                </a:ext>
              </a:extLst>
            </p:cNvPr>
            <p:cNvSpPr>
              <a:spLocks noChangeArrowheads="1"/>
            </p:cNvSpPr>
            <p:nvPr/>
          </p:nvSpPr>
          <p:spPr bwMode="auto">
            <a:xfrm>
              <a:off x="1391339" y="2049097"/>
              <a:ext cx="1738047" cy="369726"/>
            </a:xfrm>
            <a:prstGeom prst="roundRect">
              <a:avLst>
                <a:gd name="adj" fmla="val 16667"/>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GB" altLang="en-US" sz="2000" b="1" i="1" dirty="0">
                  <a:latin typeface="Times New Roman" panose="02020603050405020304" pitchFamily="18" charset="0"/>
                  <a:ea typeface="Calibri" panose="020F0502020204030204" pitchFamily="34" charset="0"/>
                  <a:cs typeface="Times New Roman" panose="02020603050405020304" pitchFamily="18" charset="0"/>
                </a:rPr>
                <a:t># of Passengers</a:t>
              </a:r>
              <a:endParaRPr lang="en-GB" altLang="en-US" sz="4400" b="1" i="1" dirty="0">
                <a:latin typeface="Arial" panose="020B0604020202020204" pitchFamily="34" charset="0"/>
              </a:endParaRPr>
            </a:p>
          </p:txBody>
        </p:sp>
        <p:sp>
          <p:nvSpPr>
            <p:cNvPr id="12" name="Rectangle: Rounded Corners 179">
              <a:extLst>
                <a:ext uri="{FF2B5EF4-FFF2-40B4-BE49-F238E27FC236}">
                  <a16:creationId xmlns:a16="http://schemas.microsoft.com/office/drawing/2014/main" id="{5FEC2A3A-DA8F-47C5-B95F-D3F3C9B8A66A}"/>
                </a:ext>
              </a:extLst>
            </p:cNvPr>
            <p:cNvSpPr>
              <a:spLocks noChangeArrowheads="1"/>
            </p:cNvSpPr>
            <p:nvPr/>
          </p:nvSpPr>
          <p:spPr bwMode="auto">
            <a:xfrm>
              <a:off x="6441282" y="4133801"/>
              <a:ext cx="533400" cy="304800"/>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GB" altLang="en-US" sz="2000" b="1" i="1" dirty="0">
                  <a:latin typeface="Times New Roman" panose="02020603050405020304" pitchFamily="18" charset="0"/>
                  <a:ea typeface="Calibri" panose="020F0502020204030204" pitchFamily="34" charset="0"/>
                  <a:cs typeface="Times New Roman" panose="02020603050405020304" pitchFamily="18" charset="0"/>
                </a:rPr>
                <a:t>Time</a:t>
              </a:r>
              <a:endParaRPr lang="en-GB" altLang="en-US" sz="4400" b="1" i="1" dirty="0">
                <a:latin typeface="Arial" panose="020B0604020202020204" pitchFamily="34" charset="0"/>
              </a:endParaRPr>
            </a:p>
          </p:txBody>
        </p:sp>
        <p:cxnSp>
          <p:nvCxnSpPr>
            <p:cNvPr id="13" name="Straight Arrow Connector 12">
              <a:extLst>
                <a:ext uri="{FF2B5EF4-FFF2-40B4-BE49-F238E27FC236}">
                  <a16:creationId xmlns:a16="http://schemas.microsoft.com/office/drawing/2014/main" id="{76D4F796-8BC5-42D6-9181-E9E968293C39}"/>
                </a:ext>
              </a:extLst>
            </p:cNvPr>
            <p:cNvCxnSpPr>
              <a:cxnSpLocks/>
            </p:cNvCxnSpPr>
            <p:nvPr/>
          </p:nvCxnSpPr>
          <p:spPr>
            <a:xfrm flipV="1">
              <a:off x="2256187" y="2385011"/>
              <a:ext cx="0" cy="1905000"/>
            </a:xfrm>
            <a:prstGeom prst="straightConnector1">
              <a:avLst/>
            </a:prstGeom>
            <a:noFill/>
            <a:ln w="12700" cap="flat" cmpd="sng" algn="ctr">
              <a:solidFill>
                <a:srgbClr val="4472C4"/>
              </a:solidFill>
              <a:prstDash val="solid"/>
              <a:miter lim="800000"/>
              <a:tailEnd type="triangle"/>
            </a:ln>
            <a:effectLst/>
          </p:spPr>
        </p:cxnSp>
        <p:sp>
          <p:nvSpPr>
            <p:cNvPr id="14" name="Oval 13">
              <a:extLst>
                <a:ext uri="{FF2B5EF4-FFF2-40B4-BE49-F238E27FC236}">
                  <a16:creationId xmlns:a16="http://schemas.microsoft.com/office/drawing/2014/main" id="{16F5753C-E517-43CF-98F1-30BB25FC2DBB}"/>
                </a:ext>
              </a:extLst>
            </p:cNvPr>
            <p:cNvSpPr/>
            <p:nvPr/>
          </p:nvSpPr>
          <p:spPr>
            <a:xfrm>
              <a:off x="3503962" y="4261436"/>
              <a:ext cx="85725" cy="57150"/>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p>
          </p:txBody>
        </p:sp>
        <p:sp>
          <p:nvSpPr>
            <p:cNvPr id="15" name="Oval 14">
              <a:extLst>
                <a:ext uri="{FF2B5EF4-FFF2-40B4-BE49-F238E27FC236}">
                  <a16:creationId xmlns:a16="http://schemas.microsoft.com/office/drawing/2014/main" id="{7F384395-C91D-4AC0-B20C-3203450AC678}"/>
                </a:ext>
              </a:extLst>
            </p:cNvPr>
            <p:cNvSpPr/>
            <p:nvPr/>
          </p:nvSpPr>
          <p:spPr>
            <a:xfrm>
              <a:off x="4065937" y="4261436"/>
              <a:ext cx="85725" cy="57150"/>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p>
          </p:txBody>
        </p:sp>
        <p:sp>
          <p:nvSpPr>
            <p:cNvPr id="16" name="Oval 15">
              <a:extLst>
                <a:ext uri="{FF2B5EF4-FFF2-40B4-BE49-F238E27FC236}">
                  <a16:creationId xmlns:a16="http://schemas.microsoft.com/office/drawing/2014/main" id="{CF540841-8D46-4068-9EB5-3C27788D9683}"/>
                </a:ext>
              </a:extLst>
            </p:cNvPr>
            <p:cNvSpPr/>
            <p:nvPr/>
          </p:nvSpPr>
          <p:spPr>
            <a:xfrm>
              <a:off x="4399312" y="4260801"/>
              <a:ext cx="85725" cy="57150"/>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p>
          </p:txBody>
        </p:sp>
        <p:sp>
          <p:nvSpPr>
            <p:cNvPr id="17" name="Oval 16">
              <a:extLst>
                <a:ext uri="{FF2B5EF4-FFF2-40B4-BE49-F238E27FC236}">
                  <a16:creationId xmlns:a16="http://schemas.microsoft.com/office/drawing/2014/main" id="{62C97618-304B-4862-895B-31FEEBF32F09}"/>
                </a:ext>
              </a:extLst>
            </p:cNvPr>
            <p:cNvSpPr/>
            <p:nvPr/>
          </p:nvSpPr>
          <p:spPr>
            <a:xfrm>
              <a:off x="4818412" y="4260801"/>
              <a:ext cx="85725" cy="57150"/>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p>
          </p:txBody>
        </p:sp>
        <p:sp>
          <p:nvSpPr>
            <p:cNvPr id="19" name="Oval 18">
              <a:extLst>
                <a:ext uri="{FF2B5EF4-FFF2-40B4-BE49-F238E27FC236}">
                  <a16:creationId xmlns:a16="http://schemas.microsoft.com/office/drawing/2014/main" id="{F865D303-EA06-425D-B91E-E6190FDA02F5}"/>
                </a:ext>
              </a:extLst>
            </p:cNvPr>
            <p:cNvSpPr/>
            <p:nvPr/>
          </p:nvSpPr>
          <p:spPr>
            <a:xfrm>
              <a:off x="5075587" y="4260166"/>
              <a:ext cx="85725" cy="57150"/>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p>
          </p:txBody>
        </p:sp>
        <p:sp>
          <p:nvSpPr>
            <p:cNvPr id="20" name="Rectangle: Rounded Corners 190">
              <a:extLst>
                <a:ext uri="{FF2B5EF4-FFF2-40B4-BE49-F238E27FC236}">
                  <a16:creationId xmlns:a16="http://schemas.microsoft.com/office/drawing/2014/main" id="{7767E45A-1C82-4B96-81FA-E8E9D891B9C5}"/>
                </a:ext>
              </a:extLst>
            </p:cNvPr>
            <p:cNvSpPr>
              <a:spLocks noChangeArrowheads="1"/>
            </p:cNvSpPr>
            <p:nvPr/>
          </p:nvSpPr>
          <p:spPr bwMode="auto">
            <a:xfrm>
              <a:off x="1557372" y="4398499"/>
              <a:ext cx="1591244" cy="485775"/>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GB" altLang="en-US" sz="2000" dirty="0">
                  <a:latin typeface="Times New Roman" panose="02020603050405020304" pitchFamily="18" charset="0"/>
                  <a:ea typeface="Calibri" panose="020F0502020204030204" pitchFamily="34" charset="0"/>
                  <a:cs typeface="Times New Roman" panose="02020603050405020304" pitchFamily="18" charset="0"/>
                </a:rPr>
                <a:t>Start of Disruption</a:t>
              </a:r>
              <a:endParaRPr lang="en-GB" altLang="en-US" sz="4400" dirty="0">
                <a:latin typeface="Arial" panose="020B0604020202020204" pitchFamily="34" charset="0"/>
              </a:endParaRPr>
            </a:p>
          </p:txBody>
        </p:sp>
        <p:cxnSp>
          <p:nvCxnSpPr>
            <p:cNvPr id="25" name="Straight Arrow Connector 24">
              <a:extLst>
                <a:ext uri="{FF2B5EF4-FFF2-40B4-BE49-F238E27FC236}">
                  <a16:creationId xmlns:a16="http://schemas.microsoft.com/office/drawing/2014/main" id="{73013D58-C69B-4464-870D-5D14111C92A7}"/>
                </a:ext>
              </a:extLst>
            </p:cNvPr>
            <p:cNvCxnSpPr>
              <a:cxnSpLocks/>
            </p:cNvCxnSpPr>
            <p:nvPr/>
          </p:nvCxnSpPr>
          <p:spPr>
            <a:xfrm flipV="1">
              <a:off x="2256187" y="4317316"/>
              <a:ext cx="0" cy="209550"/>
            </a:xfrm>
            <a:prstGeom prst="straightConnector1">
              <a:avLst/>
            </a:prstGeom>
            <a:noFill/>
            <a:ln w="6350" cap="flat" cmpd="sng" algn="ctr">
              <a:solidFill>
                <a:srgbClr val="4472C4"/>
              </a:solidFill>
              <a:prstDash val="solid"/>
              <a:miter lim="800000"/>
              <a:tailEnd type="triangle"/>
            </a:ln>
            <a:effectLst/>
          </p:spPr>
        </p:cxnSp>
        <p:sp>
          <p:nvSpPr>
            <p:cNvPr id="29" name="Rectangle: Rounded Corners 162">
              <a:extLst>
                <a:ext uri="{FF2B5EF4-FFF2-40B4-BE49-F238E27FC236}">
                  <a16:creationId xmlns:a16="http://schemas.microsoft.com/office/drawing/2014/main" id="{512E685F-A1D3-4A3F-8A93-09DED8CD60A1}"/>
                </a:ext>
              </a:extLst>
            </p:cNvPr>
            <p:cNvSpPr>
              <a:spLocks noChangeArrowheads="1"/>
            </p:cNvSpPr>
            <p:nvPr/>
          </p:nvSpPr>
          <p:spPr bwMode="auto">
            <a:xfrm>
              <a:off x="5980462" y="2372311"/>
              <a:ext cx="857250" cy="838200"/>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GB" altLang="en-US" sz="2000" dirty="0">
                  <a:latin typeface="Times New Roman" panose="02020603050405020304" pitchFamily="18" charset="0"/>
                  <a:ea typeface="Calibri" panose="020F0502020204030204" pitchFamily="34" charset="0"/>
                  <a:cs typeface="Times New Roman" panose="02020603050405020304" pitchFamily="18" charset="0"/>
                </a:rPr>
                <a:t>Arrival Curve at station A or B</a:t>
              </a:r>
              <a:endParaRPr lang="en-GB" altLang="en-US" sz="4400" dirty="0">
                <a:latin typeface="Arial" panose="020B0604020202020204" pitchFamily="34" charset="0"/>
              </a:endParaRPr>
            </a:p>
          </p:txBody>
        </p:sp>
        <p:cxnSp>
          <p:nvCxnSpPr>
            <p:cNvPr id="30" name="Straight Connector 29">
              <a:extLst>
                <a:ext uri="{FF2B5EF4-FFF2-40B4-BE49-F238E27FC236}">
                  <a16:creationId xmlns:a16="http://schemas.microsoft.com/office/drawing/2014/main" id="{FD620072-7A73-4262-9E2D-E9265E99182E}"/>
                </a:ext>
              </a:extLst>
            </p:cNvPr>
            <p:cNvCxnSpPr>
              <a:cxnSpLocks/>
            </p:cNvCxnSpPr>
            <p:nvPr/>
          </p:nvCxnSpPr>
          <p:spPr>
            <a:xfrm flipV="1">
              <a:off x="2256187" y="4202381"/>
              <a:ext cx="438150"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102F32B-5E97-422B-8A49-4C141C4B26CE}"/>
                </a:ext>
              </a:extLst>
            </p:cNvPr>
            <p:cNvGrpSpPr/>
            <p:nvPr/>
          </p:nvGrpSpPr>
          <p:grpSpPr>
            <a:xfrm>
              <a:off x="2694337" y="3849321"/>
              <a:ext cx="628650" cy="352425"/>
              <a:chOff x="0" y="-85725"/>
              <a:chExt cx="628650" cy="352425"/>
            </a:xfrm>
          </p:grpSpPr>
          <p:cxnSp>
            <p:nvCxnSpPr>
              <p:cNvPr id="32" name="Straight Connector 31">
                <a:extLst>
                  <a:ext uri="{FF2B5EF4-FFF2-40B4-BE49-F238E27FC236}">
                    <a16:creationId xmlns:a16="http://schemas.microsoft.com/office/drawing/2014/main" id="{F07A80E9-C8A2-409A-984E-C402271935E8}"/>
                  </a:ext>
                </a:extLst>
              </p:cNvPr>
              <p:cNvCxnSpPr/>
              <p:nvPr/>
            </p:nvCxnSpPr>
            <p:spPr>
              <a:xfrm flipV="1">
                <a:off x="0" y="-66675"/>
                <a:ext cx="47625" cy="3333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13E43E-E57B-4022-8240-E6CD5ED5BDAC}"/>
                  </a:ext>
                </a:extLst>
              </p:cNvPr>
              <p:cNvCxnSpPr/>
              <p:nvPr/>
            </p:nvCxnSpPr>
            <p:spPr>
              <a:xfrm flipV="1">
                <a:off x="47625" y="-85725"/>
                <a:ext cx="581025" cy="285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a:extLst>
                <a:ext uri="{FF2B5EF4-FFF2-40B4-BE49-F238E27FC236}">
                  <a16:creationId xmlns:a16="http://schemas.microsoft.com/office/drawing/2014/main" id="{9067DC47-54A5-47EE-A9B2-4F9494B600D0}"/>
                </a:ext>
              </a:extLst>
            </p:cNvPr>
            <p:cNvCxnSpPr>
              <a:cxnSpLocks/>
            </p:cNvCxnSpPr>
            <p:nvPr/>
          </p:nvCxnSpPr>
          <p:spPr>
            <a:xfrm>
              <a:off x="4893977" y="3696286"/>
              <a:ext cx="12001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6C1ECF-2CE0-497A-926A-992F8A8218A8}"/>
                </a:ext>
              </a:extLst>
            </p:cNvPr>
            <p:cNvCxnSpPr>
              <a:cxnSpLocks/>
            </p:cNvCxnSpPr>
            <p:nvPr/>
          </p:nvCxnSpPr>
          <p:spPr>
            <a:xfrm>
              <a:off x="4103402" y="4137611"/>
              <a:ext cx="9525" cy="1428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CE9E18-ED73-4961-B0BC-F74BFD0B18F7}"/>
                </a:ext>
              </a:extLst>
            </p:cNvPr>
            <p:cNvCxnSpPr>
              <a:cxnSpLocks/>
            </p:cNvCxnSpPr>
            <p:nvPr/>
          </p:nvCxnSpPr>
          <p:spPr>
            <a:xfrm flipH="1">
              <a:off x="4437412" y="4023311"/>
              <a:ext cx="0" cy="285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BF6016-AC82-4476-8167-F28F0AC60BFE}"/>
                </a:ext>
              </a:extLst>
            </p:cNvPr>
            <p:cNvCxnSpPr>
              <a:cxnSpLocks/>
            </p:cNvCxnSpPr>
            <p:nvPr/>
          </p:nvCxnSpPr>
          <p:spPr>
            <a:xfrm flipH="1">
              <a:off x="4866037" y="3775661"/>
              <a:ext cx="0" cy="49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40231A-FD74-4E5F-A0BA-8B82129AEC33}"/>
                </a:ext>
              </a:extLst>
            </p:cNvPr>
            <p:cNvCxnSpPr>
              <a:cxnSpLocks/>
            </p:cNvCxnSpPr>
            <p:nvPr/>
          </p:nvCxnSpPr>
          <p:spPr>
            <a:xfrm flipH="1">
              <a:off x="5113052" y="3613101"/>
              <a:ext cx="9525" cy="69024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186679D-152C-4564-8853-E9DB95A37260}"/>
                </a:ext>
              </a:extLst>
            </p:cNvPr>
            <p:cNvCxnSpPr>
              <a:cxnSpLocks/>
            </p:cNvCxnSpPr>
            <p:nvPr/>
          </p:nvCxnSpPr>
          <p:spPr>
            <a:xfrm>
              <a:off x="2684812" y="4191586"/>
              <a:ext cx="0" cy="952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6C91E0-14FD-4ACE-88E8-D2DD068836CA}"/>
                </a:ext>
              </a:extLst>
            </p:cNvPr>
            <p:cNvCxnSpPr>
              <a:cxnSpLocks/>
            </p:cNvCxnSpPr>
            <p:nvPr/>
          </p:nvCxnSpPr>
          <p:spPr>
            <a:xfrm>
              <a:off x="3322987" y="3849321"/>
              <a:ext cx="0" cy="4286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EF3BAB-D12C-4006-8E8A-B18971744F39}"/>
                </a:ext>
              </a:extLst>
            </p:cNvPr>
            <p:cNvCxnSpPr>
              <a:cxnSpLocks/>
            </p:cNvCxnSpPr>
            <p:nvPr/>
          </p:nvCxnSpPr>
          <p:spPr>
            <a:xfrm>
              <a:off x="3951637" y="3410536"/>
              <a:ext cx="0" cy="88074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C079E82-1A6E-4D6E-A37D-456CA256025B}"/>
                </a:ext>
              </a:extLst>
            </p:cNvPr>
            <p:cNvCxnSpPr>
              <a:cxnSpLocks/>
            </p:cNvCxnSpPr>
            <p:nvPr/>
          </p:nvCxnSpPr>
          <p:spPr>
            <a:xfrm>
              <a:off x="4561237" y="3133676"/>
              <a:ext cx="0" cy="11525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6B5325-83C7-4001-A504-9F4700731CEF}"/>
                </a:ext>
              </a:extLst>
            </p:cNvPr>
            <p:cNvCxnSpPr>
              <a:cxnSpLocks/>
            </p:cNvCxnSpPr>
            <p:nvPr/>
          </p:nvCxnSpPr>
          <p:spPr>
            <a:xfrm>
              <a:off x="5208937" y="2848561"/>
              <a:ext cx="0" cy="142367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9E36FF7-D478-4C80-BC5B-A0CF0FB86968}"/>
                </a:ext>
              </a:extLst>
            </p:cNvPr>
            <p:cNvCxnSpPr>
              <a:cxnSpLocks/>
            </p:cNvCxnSpPr>
            <p:nvPr/>
          </p:nvCxnSpPr>
          <p:spPr>
            <a:xfrm flipH="1">
              <a:off x="3361087" y="3839161"/>
              <a:ext cx="171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47F36B57-B50C-493A-AB8B-C67CD79D2272}"/>
                </a:ext>
              </a:extLst>
            </p:cNvPr>
            <p:cNvCxnSpPr>
              <a:cxnSpLocks/>
            </p:cNvCxnSpPr>
            <p:nvPr/>
          </p:nvCxnSpPr>
          <p:spPr>
            <a:xfrm flipV="1">
              <a:off x="3456337" y="2800180"/>
              <a:ext cx="247650" cy="822960"/>
            </a:xfrm>
            <a:prstGeom prst="bentConnector3">
              <a:avLst/>
            </a:prstGeom>
            <a:noFill/>
            <a:ln w="12700" cap="flat" cmpd="sng" algn="ctr">
              <a:solidFill>
                <a:srgbClr val="4472C4"/>
              </a:solidFill>
              <a:prstDash val="solid"/>
              <a:miter lim="800000"/>
              <a:tailEnd type="triangle"/>
            </a:ln>
            <a:effectLst/>
          </p:spPr>
        </p:cxnSp>
        <p:cxnSp>
          <p:nvCxnSpPr>
            <p:cNvPr id="46" name="Connector: Curved 45">
              <a:extLst>
                <a:ext uri="{FF2B5EF4-FFF2-40B4-BE49-F238E27FC236}">
                  <a16:creationId xmlns:a16="http://schemas.microsoft.com/office/drawing/2014/main" id="{1E594B00-9D10-4EEF-BD13-5AE2F1D7C9C6}"/>
                </a:ext>
              </a:extLst>
            </p:cNvPr>
            <p:cNvCxnSpPr>
              <a:cxnSpLocks/>
            </p:cNvCxnSpPr>
            <p:nvPr/>
          </p:nvCxnSpPr>
          <p:spPr>
            <a:xfrm>
              <a:off x="3113437" y="3115897"/>
              <a:ext cx="1000125" cy="621664"/>
            </a:xfrm>
            <a:prstGeom prst="curved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5583069-B438-46A9-9FCC-3CCF39DBFA01}"/>
                </a:ext>
              </a:extLst>
            </p:cNvPr>
            <p:cNvCxnSpPr>
              <a:cxnSpLocks/>
            </p:cNvCxnSpPr>
            <p:nvPr/>
          </p:nvCxnSpPr>
          <p:spPr>
            <a:xfrm flipV="1">
              <a:off x="2260363" y="4282391"/>
              <a:ext cx="4171950"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F32C4F05-8CED-4984-8345-A64771D4441C}"/>
                </a:ext>
              </a:extLst>
            </p:cNvPr>
            <p:cNvGrpSpPr/>
            <p:nvPr/>
          </p:nvGrpSpPr>
          <p:grpSpPr>
            <a:xfrm>
              <a:off x="3322987" y="3496896"/>
              <a:ext cx="628650" cy="352425"/>
              <a:chOff x="0" y="-85725"/>
              <a:chExt cx="628650" cy="352425"/>
            </a:xfrm>
          </p:grpSpPr>
          <p:cxnSp>
            <p:nvCxnSpPr>
              <p:cNvPr id="49" name="Straight Connector 48">
                <a:extLst>
                  <a:ext uri="{FF2B5EF4-FFF2-40B4-BE49-F238E27FC236}">
                    <a16:creationId xmlns:a16="http://schemas.microsoft.com/office/drawing/2014/main" id="{BDD3F141-C06C-47CE-94C0-8F3A6F57F580}"/>
                  </a:ext>
                </a:extLst>
              </p:cNvPr>
              <p:cNvCxnSpPr/>
              <p:nvPr/>
            </p:nvCxnSpPr>
            <p:spPr>
              <a:xfrm flipV="1">
                <a:off x="0" y="-66675"/>
                <a:ext cx="47625" cy="3333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4BDCD8E-52C9-4EC8-8033-1954CC1FD081}"/>
                  </a:ext>
                </a:extLst>
              </p:cNvPr>
              <p:cNvCxnSpPr/>
              <p:nvPr/>
            </p:nvCxnSpPr>
            <p:spPr>
              <a:xfrm flipV="1">
                <a:off x="47625" y="-85725"/>
                <a:ext cx="581025" cy="285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26BF86DB-608B-4934-859D-C453ECD77061}"/>
                </a:ext>
              </a:extLst>
            </p:cNvPr>
            <p:cNvGrpSpPr/>
            <p:nvPr/>
          </p:nvGrpSpPr>
          <p:grpSpPr>
            <a:xfrm>
              <a:off x="3951637" y="3154631"/>
              <a:ext cx="628650" cy="352425"/>
              <a:chOff x="0" y="-85725"/>
              <a:chExt cx="628650" cy="352425"/>
            </a:xfrm>
          </p:grpSpPr>
          <p:cxnSp>
            <p:nvCxnSpPr>
              <p:cNvPr id="52" name="Straight Connector 51">
                <a:extLst>
                  <a:ext uri="{FF2B5EF4-FFF2-40B4-BE49-F238E27FC236}">
                    <a16:creationId xmlns:a16="http://schemas.microsoft.com/office/drawing/2014/main" id="{51F7887B-F09E-42C2-8E3E-9603B3DC20C0}"/>
                  </a:ext>
                </a:extLst>
              </p:cNvPr>
              <p:cNvCxnSpPr/>
              <p:nvPr/>
            </p:nvCxnSpPr>
            <p:spPr>
              <a:xfrm flipV="1">
                <a:off x="0" y="-66675"/>
                <a:ext cx="47625" cy="3333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32CD7B1-820C-474A-9D7D-487FC943B8DC}"/>
                  </a:ext>
                </a:extLst>
              </p:cNvPr>
              <p:cNvCxnSpPr/>
              <p:nvPr/>
            </p:nvCxnSpPr>
            <p:spPr>
              <a:xfrm flipV="1">
                <a:off x="47625" y="-85725"/>
                <a:ext cx="581025" cy="285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579AA92E-8E75-40EF-8117-C0D6A47043E5}"/>
                </a:ext>
              </a:extLst>
            </p:cNvPr>
            <p:cNvGrpSpPr/>
            <p:nvPr/>
          </p:nvGrpSpPr>
          <p:grpSpPr>
            <a:xfrm>
              <a:off x="4570762" y="2811731"/>
              <a:ext cx="628650" cy="352425"/>
              <a:chOff x="0" y="-85725"/>
              <a:chExt cx="628650" cy="352425"/>
            </a:xfrm>
          </p:grpSpPr>
          <p:cxnSp>
            <p:nvCxnSpPr>
              <p:cNvPr id="55" name="Straight Connector 54">
                <a:extLst>
                  <a:ext uri="{FF2B5EF4-FFF2-40B4-BE49-F238E27FC236}">
                    <a16:creationId xmlns:a16="http://schemas.microsoft.com/office/drawing/2014/main" id="{28CB7301-2FA3-468C-8931-50F4E3108257}"/>
                  </a:ext>
                </a:extLst>
              </p:cNvPr>
              <p:cNvCxnSpPr/>
              <p:nvPr/>
            </p:nvCxnSpPr>
            <p:spPr>
              <a:xfrm flipV="1">
                <a:off x="0" y="-66675"/>
                <a:ext cx="47625" cy="3333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6A86147-A5D0-4C45-99F0-ED13282C60F2}"/>
                  </a:ext>
                </a:extLst>
              </p:cNvPr>
              <p:cNvCxnSpPr/>
              <p:nvPr/>
            </p:nvCxnSpPr>
            <p:spPr>
              <a:xfrm flipV="1">
                <a:off x="47625" y="-85725"/>
                <a:ext cx="581025" cy="285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34992C9-3054-4AF0-9BB1-DA2EA1BF881C}"/>
                </a:ext>
              </a:extLst>
            </p:cNvPr>
            <p:cNvGrpSpPr/>
            <p:nvPr/>
          </p:nvGrpSpPr>
          <p:grpSpPr>
            <a:xfrm>
              <a:off x="5208937" y="2477721"/>
              <a:ext cx="628650" cy="352425"/>
              <a:chOff x="0" y="-85725"/>
              <a:chExt cx="628650" cy="352425"/>
            </a:xfrm>
          </p:grpSpPr>
          <p:cxnSp>
            <p:nvCxnSpPr>
              <p:cNvPr id="58" name="Straight Connector 57">
                <a:extLst>
                  <a:ext uri="{FF2B5EF4-FFF2-40B4-BE49-F238E27FC236}">
                    <a16:creationId xmlns:a16="http://schemas.microsoft.com/office/drawing/2014/main" id="{FFCB476B-9859-4EC1-89DD-63B3CF8C2280}"/>
                  </a:ext>
                </a:extLst>
              </p:cNvPr>
              <p:cNvCxnSpPr/>
              <p:nvPr/>
            </p:nvCxnSpPr>
            <p:spPr>
              <a:xfrm flipV="1">
                <a:off x="0" y="-66675"/>
                <a:ext cx="47625" cy="3333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AF05BC-C4CB-4971-85EE-B2E9E5954844}"/>
                  </a:ext>
                </a:extLst>
              </p:cNvPr>
              <p:cNvCxnSpPr/>
              <p:nvPr/>
            </p:nvCxnSpPr>
            <p:spPr>
              <a:xfrm flipV="1">
                <a:off x="47625" y="-85725"/>
                <a:ext cx="581025" cy="285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1DCA9393-D67C-456A-9BF2-DB34BED0BEED}"/>
                </a:ext>
              </a:extLst>
            </p:cNvPr>
            <p:cNvCxnSpPr>
              <a:cxnSpLocks/>
            </p:cNvCxnSpPr>
            <p:nvPr/>
          </p:nvCxnSpPr>
          <p:spPr>
            <a:xfrm>
              <a:off x="5847112" y="2487246"/>
              <a:ext cx="9525" cy="180467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0A174A2-38D9-4918-85E1-CBC5939BF21B}"/>
                </a:ext>
              </a:extLst>
            </p:cNvPr>
            <p:cNvCxnSpPr>
              <a:cxnSpLocks/>
            </p:cNvCxnSpPr>
            <p:nvPr/>
          </p:nvCxnSpPr>
          <p:spPr>
            <a:xfrm flipH="1">
              <a:off x="3437287" y="3536895"/>
              <a:ext cx="9525" cy="29861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98489E0-BD1A-4CB0-B1D6-4A9125B8D2AA}"/>
                </a:ext>
              </a:extLst>
            </p:cNvPr>
            <p:cNvSpPr/>
            <p:nvPr/>
          </p:nvSpPr>
          <p:spPr>
            <a:xfrm>
              <a:off x="4685062" y="4260166"/>
              <a:ext cx="85725" cy="57150"/>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p>
          </p:txBody>
        </p:sp>
        <p:cxnSp>
          <p:nvCxnSpPr>
            <p:cNvPr id="63" name="Straight Connector 62">
              <a:extLst>
                <a:ext uri="{FF2B5EF4-FFF2-40B4-BE49-F238E27FC236}">
                  <a16:creationId xmlns:a16="http://schemas.microsoft.com/office/drawing/2014/main" id="{0F20987C-D937-4875-9053-3292E8BF8AFF}"/>
                </a:ext>
              </a:extLst>
            </p:cNvPr>
            <p:cNvCxnSpPr>
              <a:cxnSpLocks/>
            </p:cNvCxnSpPr>
            <p:nvPr/>
          </p:nvCxnSpPr>
          <p:spPr>
            <a:xfrm flipH="1">
              <a:off x="4732052" y="3880436"/>
              <a:ext cx="0" cy="409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E30ADD76-5AFE-4732-9660-ACB2B32A23B6}"/>
                </a:ext>
              </a:extLst>
            </p:cNvPr>
            <p:cNvSpPr/>
            <p:nvPr/>
          </p:nvSpPr>
          <p:spPr>
            <a:xfrm>
              <a:off x="5370862" y="4260166"/>
              <a:ext cx="85725" cy="57150"/>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p>
          </p:txBody>
        </p:sp>
        <p:sp>
          <p:nvSpPr>
            <p:cNvPr id="65" name="Oval 64">
              <a:extLst>
                <a:ext uri="{FF2B5EF4-FFF2-40B4-BE49-F238E27FC236}">
                  <a16:creationId xmlns:a16="http://schemas.microsoft.com/office/drawing/2014/main" id="{7F17EBEB-BFCC-4B49-B8FB-3A12A2CADEDC}"/>
                </a:ext>
              </a:extLst>
            </p:cNvPr>
            <p:cNvSpPr/>
            <p:nvPr/>
          </p:nvSpPr>
          <p:spPr>
            <a:xfrm>
              <a:off x="5532787" y="4260166"/>
              <a:ext cx="85725" cy="57150"/>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p>
          </p:txBody>
        </p:sp>
        <p:cxnSp>
          <p:nvCxnSpPr>
            <p:cNvPr id="66" name="Straight Connector 65">
              <a:extLst>
                <a:ext uri="{FF2B5EF4-FFF2-40B4-BE49-F238E27FC236}">
                  <a16:creationId xmlns:a16="http://schemas.microsoft.com/office/drawing/2014/main" id="{86F963DE-C35B-4849-A053-2F08467AB6FB}"/>
                </a:ext>
              </a:extLst>
            </p:cNvPr>
            <p:cNvCxnSpPr>
              <a:cxnSpLocks/>
            </p:cNvCxnSpPr>
            <p:nvPr/>
          </p:nvCxnSpPr>
          <p:spPr>
            <a:xfrm flipV="1">
              <a:off x="3551587" y="4166186"/>
              <a:ext cx="38100" cy="123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BEAC8E1-4086-42E2-944B-160E0A8040C5}"/>
                </a:ext>
              </a:extLst>
            </p:cNvPr>
            <p:cNvCxnSpPr>
              <a:cxnSpLocks/>
            </p:cNvCxnSpPr>
            <p:nvPr/>
          </p:nvCxnSpPr>
          <p:spPr>
            <a:xfrm flipV="1">
              <a:off x="3589687" y="4147136"/>
              <a:ext cx="533400" cy="95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6634344-840E-44F3-9D62-C8B944242184}"/>
                </a:ext>
              </a:extLst>
            </p:cNvPr>
            <p:cNvCxnSpPr>
              <a:cxnSpLocks/>
            </p:cNvCxnSpPr>
            <p:nvPr/>
          </p:nvCxnSpPr>
          <p:spPr>
            <a:xfrm flipV="1">
              <a:off x="4113562" y="4011881"/>
              <a:ext cx="38100" cy="123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DFE27D-8799-4E62-948F-7B09B25FE378}"/>
                </a:ext>
              </a:extLst>
            </p:cNvPr>
            <p:cNvCxnSpPr>
              <a:cxnSpLocks/>
            </p:cNvCxnSpPr>
            <p:nvPr/>
          </p:nvCxnSpPr>
          <p:spPr>
            <a:xfrm flipV="1">
              <a:off x="4161187" y="4013786"/>
              <a:ext cx="2667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FD86CC-4229-43D7-9739-D989DAF1F840}"/>
                </a:ext>
              </a:extLst>
            </p:cNvPr>
            <p:cNvCxnSpPr>
              <a:cxnSpLocks/>
            </p:cNvCxnSpPr>
            <p:nvPr/>
          </p:nvCxnSpPr>
          <p:spPr>
            <a:xfrm flipV="1">
              <a:off x="4437412" y="3879801"/>
              <a:ext cx="38100" cy="123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761D03C-AD9D-460A-8577-180CA40BFFFC}"/>
                </a:ext>
              </a:extLst>
            </p:cNvPr>
            <p:cNvCxnSpPr>
              <a:cxnSpLocks/>
            </p:cNvCxnSpPr>
            <p:nvPr/>
          </p:nvCxnSpPr>
          <p:spPr>
            <a:xfrm flipV="1">
              <a:off x="4485037" y="3881706"/>
              <a:ext cx="2667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11BCF75-9F10-4723-87A3-1446FF326FD2}"/>
                </a:ext>
              </a:extLst>
            </p:cNvPr>
            <p:cNvCxnSpPr>
              <a:cxnSpLocks/>
            </p:cNvCxnSpPr>
            <p:nvPr/>
          </p:nvCxnSpPr>
          <p:spPr>
            <a:xfrm flipV="1">
              <a:off x="4732687" y="3764866"/>
              <a:ext cx="38100" cy="123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0D21B9E-1F7B-4A92-9FD3-E23783387864}"/>
                </a:ext>
              </a:extLst>
            </p:cNvPr>
            <p:cNvCxnSpPr>
              <a:cxnSpLocks/>
            </p:cNvCxnSpPr>
            <p:nvPr/>
          </p:nvCxnSpPr>
          <p:spPr>
            <a:xfrm>
              <a:off x="4770787" y="3766136"/>
              <a:ext cx="1143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FC46826-4E14-46A7-B819-E7E833593165}"/>
                </a:ext>
              </a:extLst>
            </p:cNvPr>
            <p:cNvCxnSpPr>
              <a:cxnSpLocks/>
            </p:cNvCxnSpPr>
            <p:nvPr/>
          </p:nvCxnSpPr>
          <p:spPr>
            <a:xfrm flipV="1">
              <a:off x="4875562" y="3632151"/>
              <a:ext cx="38100" cy="123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2CB82B1-911D-4618-905F-3DF1F2FD5848}"/>
                </a:ext>
              </a:extLst>
            </p:cNvPr>
            <p:cNvCxnSpPr>
              <a:cxnSpLocks/>
            </p:cNvCxnSpPr>
            <p:nvPr/>
          </p:nvCxnSpPr>
          <p:spPr>
            <a:xfrm flipV="1">
              <a:off x="4923187" y="3623261"/>
              <a:ext cx="200025" cy="95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34C9721-F332-47A1-962F-258C6C1F56C0}"/>
                </a:ext>
              </a:extLst>
            </p:cNvPr>
            <p:cNvCxnSpPr>
              <a:cxnSpLocks/>
            </p:cNvCxnSpPr>
            <p:nvPr/>
          </p:nvCxnSpPr>
          <p:spPr>
            <a:xfrm flipH="1">
              <a:off x="5408327" y="3508961"/>
              <a:ext cx="9525" cy="771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0AEBA44-F6A6-400A-9C6F-69C405E3DF80}"/>
                </a:ext>
              </a:extLst>
            </p:cNvPr>
            <p:cNvCxnSpPr>
              <a:cxnSpLocks/>
            </p:cNvCxnSpPr>
            <p:nvPr/>
          </p:nvCxnSpPr>
          <p:spPr>
            <a:xfrm flipV="1">
              <a:off x="5123212" y="3499436"/>
              <a:ext cx="38100" cy="123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2490021-56FD-4679-83BD-D41E98C5650F}"/>
                </a:ext>
              </a:extLst>
            </p:cNvPr>
            <p:cNvCxnSpPr>
              <a:cxnSpLocks/>
            </p:cNvCxnSpPr>
            <p:nvPr/>
          </p:nvCxnSpPr>
          <p:spPr>
            <a:xfrm flipV="1">
              <a:off x="5170837" y="3480386"/>
              <a:ext cx="247650"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EAAF975-E58A-46FF-887F-C658FCEDC120}"/>
                </a:ext>
              </a:extLst>
            </p:cNvPr>
            <p:cNvCxnSpPr>
              <a:cxnSpLocks/>
            </p:cNvCxnSpPr>
            <p:nvPr/>
          </p:nvCxnSpPr>
          <p:spPr>
            <a:xfrm flipH="1">
              <a:off x="5580412" y="3366086"/>
              <a:ext cx="0" cy="9048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0EDBA19-1D91-44E7-AC8B-B907CF495603}"/>
                </a:ext>
              </a:extLst>
            </p:cNvPr>
            <p:cNvCxnSpPr>
              <a:cxnSpLocks/>
            </p:cNvCxnSpPr>
            <p:nvPr/>
          </p:nvCxnSpPr>
          <p:spPr>
            <a:xfrm flipV="1">
              <a:off x="5418487" y="3347036"/>
              <a:ext cx="38100" cy="123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27A628E-3104-4327-9009-584155C6018D}"/>
                </a:ext>
              </a:extLst>
            </p:cNvPr>
            <p:cNvCxnSpPr>
              <a:cxnSpLocks/>
            </p:cNvCxnSpPr>
            <p:nvPr/>
          </p:nvCxnSpPr>
          <p:spPr>
            <a:xfrm>
              <a:off x="5456587" y="3347036"/>
              <a:ext cx="1143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93DF8EC-D2A9-457B-80C3-38D82EAC36D2}"/>
                </a:ext>
              </a:extLst>
            </p:cNvPr>
            <p:cNvCxnSpPr>
              <a:cxnSpLocks/>
            </p:cNvCxnSpPr>
            <p:nvPr/>
          </p:nvCxnSpPr>
          <p:spPr>
            <a:xfrm flipV="1">
              <a:off x="5570887" y="3213686"/>
              <a:ext cx="38100" cy="123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6B78DE7-1215-4A20-ADAA-939A70ECFC3A}"/>
                </a:ext>
              </a:extLst>
            </p:cNvPr>
            <p:cNvCxnSpPr>
              <a:cxnSpLocks/>
            </p:cNvCxnSpPr>
            <p:nvPr/>
          </p:nvCxnSpPr>
          <p:spPr>
            <a:xfrm flipV="1">
              <a:off x="5608987" y="3185111"/>
              <a:ext cx="247650"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2F07466-28E3-4D4F-B557-D5EA06406B05}"/>
                </a:ext>
              </a:extLst>
            </p:cNvPr>
            <p:cNvCxnSpPr>
              <a:cxnSpLocks/>
            </p:cNvCxnSpPr>
            <p:nvPr/>
          </p:nvCxnSpPr>
          <p:spPr>
            <a:xfrm>
              <a:off x="5220667" y="2736628"/>
              <a:ext cx="809625" cy="95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30" name="Rectangle: Rounded Corners 190">
              <a:extLst>
                <a:ext uri="{FF2B5EF4-FFF2-40B4-BE49-F238E27FC236}">
                  <a16:creationId xmlns:a16="http://schemas.microsoft.com/office/drawing/2014/main" id="{DE21133F-CA39-4889-A053-BA18A64C0112}"/>
                </a:ext>
              </a:extLst>
            </p:cNvPr>
            <p:cNvSpPr>
              <a:spLocks noChangeArrowheads="1"/>
            </p:cNvSpPr>
            <p:nvPr/>
          </p:nvSpPr>
          <p:spPr bwMode="auto">
            <a:xfrm>
              <a:off x="5103808" y="4437332"/>
              <a:ext cx="1598537" cy="485775"/>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GB" altLang="en-US" sz="2000" dirty="0">
                  <a:latin typeface="Times New Roman" panose="02020603050405020304" pitchFamily="18" charset="0"/>
                  <a:ea typeface="Calibri" panose="020F0502020204030204" pitchFamily="34" charset="0"/>
                  <a:cs typeface="Times New Roman" panose="02020603050405020304" pitchFamily="18" charset="0"/>
                </a:rPr>
                <a:t>End of Disruption</a:t>
              </a:r>
              <a:endParaRPr lang="en-GB" altLang="en-US" sz="4400" dirty="0">
                <a:latin typeface="Arial" panose="020B0604020202020204" pitchFamily="34" charset="0"/>
              </a:endParaRPr>
            </a:p>
          </p:txBody>
        </p:sp>
        <p:cxnSp>
          <p:nvCxnSpPr>
            <p:cNvPr id="131" name="Straight Arrow Connector 130">
              <a:extLst>
                <a:ext uri="{FF2B5EF4-FFF2-40B4-BE49-F238E27FC236}">
                  <a16:creationId xmlns:a16="http://schemas.microsoft.com/office/drawing/2014/main" id="{F56D05D7-ECEE-49F6-BABD-CC55E96C774B}"/>
                </a:ext>
              </a:extLst>
            </p:cNvPr>
            <p:cNvCxnSpPr>
              <a:cxnSpLocks/>
            </p:cNvCxnSpPr>
            <p:nvPr/>
          </p:nvCxnSpPr>
          <p:spPr>
            <a:xfrm flipV="1">
              <a:off x="5855333" y="4384626"/>
              <a:ext cx="0" cy="209550"/>
            </a:xfrm>
            <a:prstGeom prst="straightConnector1">
              <a:avLst/>
            </a:prstGeom>
            <a:noFill/>
            <a:ln w="6350" cap="flat" cmpd="sng" algn="ctr">
              <a:solidFill>
                <a:srgbClr val="4472C4"/>
              </a:solidFill>
              <a:prstDash val="solid"/>
              <a:miter lim="800000"/>
              <a:tailEnd type="triangle"/>
            </a:ln>
            <a:effectLst/>
          </p:spPr>
        </p:cxnSp>
      </p:grpSp>
    </p:spTree>
    <p:extLst>
      <p:ext uri="{BB962C8B-B14F-4D97-AF65-F5344CB8AC3E}">
        <p14:creationId xmlns:p14="http://schemas.microsoft.com/office/powerpoint/2010/main" val="46926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387F-6F6F-4AB5-96F7-2B4F69A476C8}"/>
              </a:ext>
            </a:extLst>
          </p:cNvPr>
          <p:cNvSpPr>
            <a:spLocks noGrp="1"/>
          </p:cNvSpPr>
          <p:nvPr>
            <p:ph type="title"/>
          </p:nvPr>
        </p:nvSpPr>
        <p:spPr>
          <a:xfrm>
            <a:off x="838200" y="0"/>
            <a:ext cx="10515600" cy="1325563"/>
          </a:xfrm>
        </p:spPr>
        <p:txBody>
          <a:bodyPr>
            <a:normAutofit/>
          </a:bodyPr>
          <a:lstStyle/>
          <a:p>
            <a:pPr algn="ctr"/>
            <a:r>
              <a:rPr lang="en-US" sz="3600" b="1" dirty="0">
                <a:latin typeface="Arial" panose="020B0604020202020204" pitchFamily="34" charset="0"/>
                <a:cs typeface="Arial" panose="020B0604020202020204" pitchFamily="34" charset="0"/>
              </a:rPr>
              <a:t>User Delay Modelling Tool Inputs</a:t>
            </a:r>
            <a:endParaRPr lang="en-US" sz="3600" dirty="0"/>
          </a:p>
        </p:txBody>
      </p:sp>
      <p:sp>
        <p:nvSpPr>
          <p:cNvPr id="6" name="Content Placeholder 2">
            <a:extLst>
              <a:ext uri="{FF2B5EF4-FFF2-40B4-BE49-F238E27FC236}">
                <a16:creationId xmlns:a16="http://schemas.microsoft.com/office/drawing/2014/main" id="{02F1BCAF-A18E-4509-9EE2-326CDA79BDDC}"/>
              </a:ext>
            </a:extLst>
          </p:cNvPr>
          <p:cNvSpPr txBox="1">
            <a:spLocks/>
          </p:cNvSpPr>
          <p:nvPr/>
        </p:nvSpPr>
        <p:spPr>
          <a:xfrm>
            <a:off x="838200" y="1690690"/>
            <a:ext cx="10972800" cy="46844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000" kern="1200">
                <a:solidFill>
                  <a:schemeClr val="bg2"/>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lang="en-US" sz="2400" b="1" dirty="0">
                <a:solidFill>
                  <a:schemeClr val="tx1"/>
                </a:solidFill>
                <a:latin typeface="Arial" panose="020B0604020202020204" pitchFamily="34" charset="0"/>
                <a:cs typeface="Arial" panose="020B0604020202020204" pitchFamily="34" charset="0"/>
              </a:rPr>
              <a:t>1) </a:t>
            </a:r>
            <a:r>
              <a:rPr lang="en-CA" sz="2400" b="1" dirty="0">
                <a:solidFill>
                  <a:schemeClr val="tx1"/>
                </a:solidFill>
                <a:latin typeface="Arial" panose="020B0604020202020204" pitchFamily="34" charset="0"/>
                <a:cs typeface="Arial" panose="020B0604020202020204" pitchFamily="34" charset="0"/>
              </a:rPr>
              <a:t>Bus Bridging Scenario Specification Information</a:t>
            </a:r>
            <a:endParaRPr lang="en-US" sz="2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419E09A-D538-4B5D-9279-3A473F50DAED}"/>
                  </a:ext>
                </a:extLst>
              </p:cNvPr>
              <p:cNvGraphicFramePr>
                <a:graphicFrameLocks noGrp="1"/>
              </p:cNvGraphicFramePr>
              <p:nvPr>
                <p:extLst>
                  <p:ext uri="{D42A27DB-BD31-4B8C-83A1-F6EECF244321}">
                    <p14:modId xmlns:p14="http://schemas.microsoft.com/office/powerpoint/2010/main" val="3587542997"/>
                  </p:ext>
                </p:extLst>
              </p:nvPr>
            </p:nvGraphicFramePr>
            <p:xfrm>
              <a:off x="496529" y="3016253"/>
              <a:ext cx="10857271" cy="2831691"/>
            </p:xfrm>
            <a:graphic>
              <a:graphicData uri="http://schemas.openxmlformats.org/drawingml/2006/table">
                <a:tbl>
                  <a:tblPr firstRow="1" firstCol="1" bandRow="1"/>
                  <a:tblGrid>
                    <a:gridCol w="2384323">
                      <a:extLst>
                        <a:ext uri="{9D8B030D-6E8A-4147-A177-3AD203B41FA5}">
                          <a16:colId xmlns:a16="http://schemas.microsoft.com/office/drawing/2014/main" val="553941658"/>
                        </a:ext>
                      </a:extLst>
                    </a:gridCol>
                    <a:gridCol w="8472948">
                      <a:extLst>
                        <a:ext uri="{9D8B030D-6E8A-4147-A177-3AD203B41FA5}">
                          <a16:colId xmlns:a16="http://schemas.microsoft.com/office/drawing/2014/main" val="2523812226"/>
                        </a:ext>
                      </a:extLst>
                    </a:gridCol>
                  </a:tblGrid>
                  <a:tr h="460470">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CA" sz="2000" b="1" dirty="0">
                              <a:solidFill>
                                <a:schemeClr val="bg1"/>
                              </a:solidFill>
                              <a:effectLst/>
                            </a:rPr>
                            <a:t>Incident Related Information</a:t>
                          </a:r>
                          <a:endPar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002A5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defTabSz="914400" rtl="0" eaLnBrk="1" latinLnBrk="0" hangingPunct="1">
                            <a:lnSpc>
                              <a:spcPct val="115000"/>
                            </a:lnSpc>
                            <a:spcBef>
                              <a:spcPts val="0"/>
                            </a:spcBef>
                            <a:spcAft>
                              <a:spcPts val="0"/>
                            </a:spcAft>
                          </a:pPr>
                          <a:r>
                            <a:rPr lang="en-CA" sz="1800" kern="1200" dirty="0">
                              <a:solidFill>
                                <a:schemeClr val="tx1"/>
                              </a:solidFill>
                              <a:effectLst/>
                            </a:rPr>
                            <a:t>Incident location (start and end stations of the disrupted railway segment).</a:t>
                          </a:r>
                          <a:endParaRPr lang="en-US"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084659361"/>
                      </a:ext>
                    </a:extLst>
                  </a:tr>
                  <a:tr h="513872">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CA" sz="1800" dirty="0">
                              <a:solidFill>
                                <a:schemeClr val="tx1"/>
                              </a:solidFill>
                              <a:effectLst/>
                            </a:rPr>
                            <a:t>Incident start time and expected duration.</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255964746"/>
                      </a:ext>
                    </a:extLst>
                  </a:tr>
                  <a:tr h="480176">
                    <a:tc row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CA" sz="2000" b="1" dirty="0">
                              <a:solidFill>
                                <a:schemeClr val="bg1"/>
                              </a:solidFill>
                              <a:effectLst/>
                            </a:rPr>
                            <a:t>Shuttle Buses Related Information</a:t>
                          </a:r>
                          <a:endPar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002A5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CA" sz="1800" dirty="0">
                              <a:solidFill>
                                <a:schemeClr val="tx1"/>
                              </a:solidFill>
                              <a:effectLst/>
                            </a:rPr>
                            <a:t>Number of shuttle buses to be dispatched (</a:t>
                          </a:r>
                          <a14:m>
                            <m:oMath xmlns:m="http://schemas.openxmlformats.org/officeDocument/2006/math">
                              <m:r>
                                <a:rPr lang="en-CA" sz="1800" smtClean="0">
                                  <a:solidFill>
                                    <a:schemeClr val="tx1"/>
                                  </a:solidFill>
                                  <a:effectLst/>
                                  <a:latin typeface="Cambria Math" panose="02040503050406030204" pitchFamily="18" charset="0"/>
                                </a:rPr>
                                <m:t>𝑁</m:t>
                              </m:r>
                            </m:oMath>
                          </a14:m>
                          <a:r>
                            <a:rPr lang="en-CA" sz="1800" dirty="0">
                              <a:solidFill>
                                <a:schemeClr val="tx1"/>
                              </a:solidFill>
                              <a:effectLst/>
                            </a:rPr>
                            <a:t>).</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747327235"/>
                      </a:ext>
                    </a:extLst>
                  </a:tr>
                  <a:tr h="438056">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CA" sz="1800" dirty="0">
                              <a:solidFill>
                                <a:schemeClr val="tx1"/>
                              </a:solidFill>
                              <a:effectLst/>
                            </a:rPr>
                            <a:t>Selected bus routes from which shuttle buses will be dispatched.</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257902394"/>
                      </a:ext>
                    </a:extLst>
                  </a:tr>
                  <a:tr h="438056">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CA" sz="1800" dirty="0">
                              <a:solidFill>
                                <a:schemeClr val="tx1"/>
                              </a:solidFill>
                              <a:effectLst/>
                            </a:rPr>
                            <a:t>The number of buses to be dispatched from each route (</a:t>
                          </a:r>
                          <a14:m>
                            <m:oMath xmlns:m="http://schemas.openxmlformats.org/officeDocument/2006/math">
                              <m:sSub>
                                <m:sSubPr>
                                  <m:ctrlPr>
                                    <a:rPr lang="en-US" sz="1800" i="1">
                                      <a:solidFill>
                                        <a:schemeClr val="tx1"/>
                                      </a:solidFill>
                                      <a:effectLst/>
                                      <a:latin typeface="Cambria Math" panose="02040503050406030204" pitchFamily="18" charset="0"/>
                                    </a:rPr>
                                  </m:ctrlPr>
                                </m:sSubPr>
                                <m:e>
                                  <m:r>
                                    <a:rPr lang="en-CA" sz="1800" smtClean="0">
                                      <a:solidFill>
                                        <a:schemeClr val="tx1"/>
                                      </a:solidFill>
                                      <a:effectLst/>
                                      <a:latin typeface="Cambria Math" panose="02040503050406030204" pitchFamily="18" charset="0"/>
                                    </a:rPr>
                                    <m:t>𝑁</m:t>
                                  </m:r>
                                </m:e>
                                <m:sub>
                                  <m:r>
                                    <a:rPr lang="en-CA" sz="1800" smtClean="0">
                                      <a:solidFill>
                                        <a:schemeClr val="tx1"/>
                                      </a:solidFill>
                                      <a:effectLst/>
                                      <a:latin typeface="Cambria Math" panose="02040503050406030204" pitchFamily="18" charset="0"/>
                                    </a:rPr>
                                    <m:t>𝑖</m:t>
                                  </m:r>
                                </m:sub>
                              </m:sSub>
                            </m:oMath>
                          </a14:m>
                          <a:r>
                            <a:rPr lang="en-CA" sz="1800" dirty="0">
                              <a:solidFill>
                                <a:schemeClr val="tx1"/>
                              </a:solidFill>
                              <a:effectLst/>
                            </a:rPr>
                            <a:t>).</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354809236"/>
                      </a:ext>
                    </a:extLst>
                  </a:tr>
                  <a:tr h="501061">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CA" sz="1800" dirty="0">
                              <a:solidFill>
                                <a:schemeClr val="tx1"/>
                              </a:solidFill>
                              <a:effectLst/>
                            </a:rPr>
                            <a:t>The end station (A or B) to which each shuttle bus will be initially dispatched.</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888734096"/>
                      </a:ext>
                    </a:extLst>
                  </a:tr>
                </a:tbl>
              </a:graphicData>
            </a:graphic>
          </p:graphicFrame>
        </mc:Choice>
        <mc:Fallback xmlns="">
          <p:graphicFrame>
            <p:nvGraphicFramePr>
              <p:cNvPr id="7" name="Table 6">
                <a:extLst>
                  <a:ext uri="{FF2B5EF4-FFF2-40B4-BE49-F238E27FC236}">
                    <a16:creationId xmlns:a16="http://schemas.microsoft.com/office/drawing/2014/main" id="{9419E09A-D538-4B5D-9279-3A473F50DAED}"/>
                  </a:ext>
                </a:extLst>
              </p:cNvPr>
              <p:cNvGraphicFramePr>
                <a:graphicFrameLocks noGrp="1"/>
              </p:cNvGraphicFramePr>
              <p:nvPr>
                <p:extLst>
                  <p:ext uri="{D42A27DB-BD31-4B8C-83A1-F6EECF244321}">
                    <p14:modId xmlns:p14="http://schemas.microsoft.com/office/powerpoint/2010/main" val="3587542997"/>
                  </p:ext>
                </p:extLst>
              </p:nvPr>
            </p:nvGraphicFramePr>
            <p:xfrm>
              <a:off x="496529" y="3016253"/>
              <a:ext cx="10857271" cy="2831691"/>
            </p:xfrm>
            <a:graphic>
              <a:graphicData uri="http://schemas.openxmlformats.org/drawingml/2006/table">
                <a:tbl>
                  <a:tblPr firstRow="1" firstCol="1" bandRow="1"/>
                  <a:tblGrid>
                    <a:gridCol w="2384323">
                      <a:extLst>
                        <a:ext uri="{9D8B030D-6E8A-4147-A177-3AD203B41FA5}">
                          <a16:colId xmlns:a16="http://schemas.microsoft.com/office/drawing/2014/main" val="553941658"/>
                        </a:ext>
                      </a:extLst>
                    </a:gridCol>
                    <a:gridCol w="8472948">
                      <a:extLst>
                        <a:ext uri="{9D8B030D-6E8A-4147-A177-3AD203B41FA5}">
                          <a16:colId xmlns:a16="http://schemas.microsoft.com/office/drawing/2014/main" val="2523812226"/>
                        </a:ext>
                      </a:extLst>
                    </a:gridCol>
                  </a:tblGrid>
                  <a:tr h="460470">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CA" sz="2000" b="1" dirty="0">
                              <a:solidFill>
                                <a:schemeClr val="bg1"/>
                              </a:solidFill>
                              <a:effectLst/>
                            </a:rPr>
                            <a:t>Incident Related Information</a:t>
                          </a:r>
                          <a:endPar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002A5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defTabSz="914400" rtl="0" eaLnBrk="1" latinLnBrk="0" hangingPunct="1">
                            <a:lnSpc>
                              <a:spcPct val="115000"/>
                            </a:lnSpc>
                            <a:spcBef>
                              <a:spcPts val="0"/>
                            </a:spcBef>
                            <a:spcAft>
                              <a:spcPts val="0"/>
                            </a:spcAft>
                          </a:pPr>
                          <a:r>
                            <a:rPr lang="en-CA" sz="1800" kern="1200" dirty="0">
                              <a:solidFill>
                                <a:schemeClr val="tx1"/>
                              </a:solidFill>
                              <a:effectLst/>
                            </a:rPr>
                            <a:t>Incident location (start and end stations of the disrupted railway segment).</a:t>
                          </a:r>
                          <a:endParaRPr lang="en-US"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084659361"/>
                      </a:ext>
                    </a:extLst>
                  </a:tr>
                  <a:tr h="513872">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CA" sz="1800" dirty="0">
                              <a:solidFill>
                                <a:schemeClr val="tx1"/>
                              </a:solidFill>
                              <a:effectLst/>
                            </a:rPr>
                            <a:t>Incident start time and expected duration.</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255964746"/>
                      </a:ext>
                    </a:extLst>
                  </a:tr>
                  <a:tr h="480176">
                    <a:tc row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CA" sz="2000" b="1" dirty="0">
                              <a:solidFill>
                                <a:schemeClr val="bg1"/>
                              </a:solidFill>
                              <a:effectLst/>
                            </a:rPr>
                            <a:t>Shuttle Buses Related Information</a:t>
                          </a:r>
                          <a:endPar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002A5C"/>
                        </a:solidFill>
                      </a:tcPr>
                    </a:tc>
                    <a:tc>
                      <a:txBody>
                        <a:bodyPr/>
                        <a:lstStyle/>
                        <a:p>
                          <a:endParaRPr lang="en-US"/>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blipFill>
                          <a:blip r:embed="rId3"/>
                          <a:stretch>
                            <a:fillRect l="-28181" t="-203797" r="-144" b="-294937"/>
                          </a:stretch>
                        </a:blipFill>
                      </a:tcPr>
                    </a:tc>
                    <a:extLst>
                      <a:ext uri="{0D108BD9-81ED-4DB2-BD59-A6C34878D82A}">
                        <a16:rowId xmlns:a16="http://schemas.microsoft.com/office/drawing/2014/main" val="747327235"/>
                      </a:ext>
                    </a:extLst>
                  </a:tr>
                  <a:tr h="438056">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CA" sz="1800" dirty="0">
                              <a:solidFill>
                                <a:schemeClr val="tx1"/>
                              </a:solidFill>
                              <a:effectLst/>
                            </a:rPr>
                            <a:t>Selected bus routes from which shuttle buses will be dispatched.</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257902394"/>
                      </a:ext>
                    </a:extLst>
                  </a:tr>
                  <a:tr h="438056">
                    <a:tc vMerge="1">
                      <a:txBody>
                        <a:bodyPr/>
                        <a:lstStyle/>
                        <a:p>
                          <a:endParaRPr lang="en-US"/>
                        </a:p>
                      </a:txBody>
                      <a:tcPr/>
                    </a:tc>
                    <a:tc>
                      <a:txBody>
                        <a:bodyPr/>
                        <a:lstStyle/>
                        <a:p>
                          <a:endParaRPr lang="en-US"/>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blipFill>
                          <a:blip r:embed="rId3"/>
                          <a:stretch>
                            <a:fillRect l="-28181" t="-427397" r="-144" b="-120548"/>
                          </a:stretch>
                        </a:blipFill>
                      </a:tcPr>
                    </a:tc>
                    <a:extLst>
                      <a:ext uri="{0D108BD9-81ED-4DB2-BD59-A6C34878D82A}">
                        <a16:rowId xmlns:a16="http://schemas.microsoft.com/office/drawing/2014/main" val="3354809236"/>
                      </a:ext>
                    </a:extLst>
                  </a:tr>
                  <a:tr h="501061">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CA" sz="1800" dirty="0">
                              <a:solidFill>
                                <a:schemeClr val="tx1"/>
                              </a:solidFill>
                              <a:effectLst/>
                            </a:rPr>
                            <a:t>The end station (A or B) to which each shuttle bus will be initially dispatched.</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rgbClr val="4C698D"/>
                          </a:solidFill>
                        </a:lnL>
                        <a:lnR w="12700" cmpd="sng">
                          <a:solidFill>
                            <a:srgbClr val="4C698D"/>
                          </a:solidFill>
                        </a:lnR>
                        <a:lnT w="12700" cmpd="sng">
                          <a:solidFill>
                            <a:srgbClr val="4C698D"/>
                          </a:solidFill>
                        </a:lnT>
                        <a:lnB w="12700" cmpd="sng">
                          <a:solidFill>
                            <a:srgbClr val="4C698D"/>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888734096"/>
                      </a:ext>
                    </a:extLst>
                  </a:tr>
                </a:tbl>
              </a:graphicData>
            </a:graphic>
          </p:graphicFrame>
        </mc:Fallback>
      </mc:AlternateContent>
    </p:spTree>
    <p:extLst>
      <p:ext uri="{BB962C8B-B14F-4D97-AF65-F5344CB8AC3E}">
        <p14:creationId xmlns:p14="http://schemas.microsoft.com/office/powerpoint/2010/main" val="14901796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UofT">
      <a:dk1>
        <a:srgbClr val="4C698D"/>
      </a:dk1>
      <a:lt1>
        <a:srgbClr val="FFFFFF"/>
      </a:lt1>
      <a:dk2>
        <a:srgbClr val="001937"/>
      </a:dk2>
      <a:lt2>
        <a:srgbClr val="002A5C"/>
      </a:lt2>
      <a:accent1>
        <a:srgbClr val="0D9DBF"/>
      </a:accent1>
      <a:accent2>
        <a:srgbClr val="A2BC1A"/>
      </a:accent2>
      <a:accent3>
        <a:srgbClr val="564EC2"/>
      </a:accent3>
      <a:accent4>
        <a:srgbClr val="7F94AD"/>
      </a:accent4>
      <a:accent5>
        <a:srgbClr val="A3B2C4"/>
      </a:accent5>
      <a:accent6>
        <a:srgbClr val="FFFFFF"/>
      </a:accent6>
      <a:hlink>
        <a:srgbClr val="333366"/>
      </a:hlink>
      <a:folHlink>
        <a:srgbClr val="2472FF"/>
      </a:folHlink>
    </a:clrScheme>
    <a:fontScheme name="Uof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1CF2190-40DA-44A8-9F1F-06C292D2F4DC}" vid="{CFF89AC6-306D-4FBC-BAF7-A0FBC5C77FD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ofT">
    <a:dk1>
      <a:srgbClr val="4C698D"/>
    </a:dk1>
    <a:lt1>
      <a:srgbClr val="FFFFFF"/>
    </a:lt1>
    <a:dk2>
      <a:srgbClr val="001937"/>
    </a:dk2>
    <a:lt2>
      <a:srgbClr val="002A5C"/>
    </a:lt2>
    <a:accent1>
      <a:srgbClr val="0D9DBF"/>
    </a:accent1>
    <a:accent2>
      <a:srgbClr val="A2BC1A"/>
    </a:accent2>
    <a:accent3>
      <a:srgbClr val="564EC2"/>
    </a:accent3>
    <a:accent4>
      <a:srgbClr val="7F94AD"/>
    </a:accent4>
    <a:accent5>
      <a:srgbClr val="A3B2C4"/>
    </a:accent5>
    <a:accent6>
      <a:srgbClr val="FFFFFF"/>
    </a:accent6>
    <a:hlink>
      <a:srgbClr val="333366"/>
    </a:hlink>
    <a:folHlink>
      <a:srgbClr val="2472FF"/>
    </a:folHlink>
  </a:clrScheme>
  <a:fontScheme name="Uof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2593</TotalTime>
  <Words>1971</Words>
  <Application>Microsoft Office PowerPoint</Application>
  <PresentationFormat>Widescreen</PresentationFormat>
  <Paragraphs>271</Paragraphs>
  <Slides>18</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Calibri</vt:lpstr>
      <vt:lpstr>Calibri Light</vt:lpstr>
      <vt:lpstr>Cambria Math</vt:lpstr>
      <vt:lpstr>Courier New</vt:lpstr>
      <vt:lpstr>Georgia</vt:lpstr>
      <vt:lpstr>Symbol</vt:lpstr>
      <vt:lpstr>Times New Roman</vt:lpstr>
      <vt:lpstr>Wingdings</vt:lpstr>
      <vt:lpstr>Office Theme</vt:lpstr>
      <vt:lpstr>Theme1</vt:lpstr>
      <vt:lpstr>Evaluation of Bus Bridging Scenarios for Railway Service Disruption Management </vt:lpstr>
      <vt:lpstr>Introduction</vt:lpstr>
      <vt:lpstr>International Practices for Managing Unplanned Rail Disruptions</vt:lpstr>
      <vt:lpstr>Bus Bridging Strategy</vt:lpstr>
      <vt:lpstr>Bus Bridging Research Efforts</vt:lpstr>
      <vt:lpstr>Objectives</vt:lpstr>
      <vt:lpstr>User Delay Modelling Tool Methodology  </vt:lpstr>
      <vt:lpstr>PowerPoint Presentation</vt:lpstr>
      <vt:lpstr>User Delay Modelling Tool Inputs</vt:lpstr>
      <vt:lpstr>User Delay Modelling Tool Inputs</vt:lpstr>
      <vt:lpstr>User Delay Modelling Tool Outputs</vt:lpstr>
      <vt:lpstr>TTC Case study: Evaluating Bus Bridging Response Plans</vt:lpstr>
      <vt:lpstr>PowerPoint Presentation</vt:lpstr>
      <vt:lpstr>Running the Tool Using the Selected Incident</vt:lpstr>
      <vt:lpstr>Observed Vs. Estimated Measurements</vt:lpstr>
      <vt:lpstr>Tested Bus Bridging Strategies</vt:lpstr>
      <vt:lpstr>Assessing Alternative Strategies: Smaller-Size Shuttle Fleet and Nearby Routes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 Itani (Alumni)</dc:creator>
  <cp:lastModifiedBy>Alaa Itani (Alumni)</cp:lastModifiedBy>
  <cp:revision>292</cp:revision>
  <dcterms:created xsi:type="dcterms:W3CDTF">2018-06-11T03:53:37Z</dcterms:created>
  <dcterms:modified xsi:type="dcterms:W3CDTF">2018-07-19T11:51:12Z</dcterms:modified>
</cp:coreProperties>
</file>